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7" r:id="rId3"/>
    <p:sldId id="299" r:id="rId4"/>
    <p:sldId id="260" r:id="rId5"/>
    <p:sldId id="261" r:id="rId6"/>
    <p:sldId id="312" r:id="rId7"/>
    <p:sldId id="262" r:id="rId8"/>
    <p:sldId id="329" r:id="rId9"/>
    <p:sldId id="263" r:id="rId10"/>
    <p:sldId id="264" r:id="rId11"/>
    <p:sldId id="325" r:id="rId12"/>
    <p:sldId id="326" r:id="rId13"/>
    <p:sldId id="309" r:id="rId14"/>
    <p:sldId id="327" r:id="rId15"/>
    <p:sldId id="307" r:id="rId16"/>
    <p:sldId id="324" r:id="rId17"/>
    <p:sldId id="285" r:id="rId18"/>
    <p:sldId id="275" r:id="rId19"/>
    <p:sldId id="276" r:id="rId20"/>
    <p:sldId id="284" r:id="rId21"/>
    <p:sldId id="283" r:id="rId22"/>
    <p:sldId id="300" r:id="rId23"/>
    <p:sldId id="331" r:id="rId24"/>
    <p:sldId id="305" r:id="rId25"/>
    <p:sldId id="321" r:id="rId26"/>
    <p:sldId id="306" r:id="rId27"/>
    <p:sldId id="265" r:id="rId28"/>
    <p:sldId id="332" r:id="rId29"/>
    <p:sldId id="333" r:id="rId30"/>
    <p:sldId id="334" r:id="rId31"/>
    <p:sldId id="335" r:id="rId32"/>
    <p:sldId id="337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00"/>
    <a:srgbClr val="FF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4960-0AD3-46D2-A329-AE6893E68BE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94510-27F7-4B96-B7EF-4E4AF63051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rsk.ru/index.php?option=com_content&amp;task=view&amp;id=4359&amp;Itemid=11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13ADD-1EEA-4F2B-9F21-24AC5A490CF2}" type="slidenum">
              <a:rPr lang="ru-RU"/>
              <a:pPr/>
              <a:t>8</a:t>
            </a:fld>
            <a:endParaRPr lang="ru-RU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94510-27F7-4B96-B7EF-4E4AF63051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http://www.bogato.info/index/?node_id=2822</a:t>
            </a:r>
            <a:endParaRPr lang="en-US"/>
          </a:p>
          <a:p>
            <a:r>
              <a:rPr lang="ru-RU"/>
              <a:t>http://www.labirint-shop.ru/screenshot/189362/1/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http://www.akatuy.ru/bouling.asp?page=./6939/6952/7040/7062</a:t>
            </a:r>
            <a:endParaRPr lang="en-US"/>
          </a:p>
          <a:p>
            <a:r>
              <a:rPr lang="en-US"/>
              <a:t>http://rnd.onegintime.ru/game.html?game=3&amp;count=90&amp;limit=10&amp;page_num=8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http://mirrorsoul.narod.ru/pictures/P1010096_2.htm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http://orsk.ru/index.php?option=com_content&amp;task=view&amp;id=4359&amp;Itemid=110</a:t>
            </a:r>
            <a:r>
              <a:rPr lang="ru-RU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3FA2056-04C7-4720-B53C-A204B95C8D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0B29C687-6645-4D21-9038-C24DCDAF9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http://mail.spb.fio.ru/archive/group14/c4wu5/picture/ster.gi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toletnaedine.ru/wp-content/uploads/2010/04/0008-013-Na-arene-tsirka-pod-muzyku-vystupajut-artisty-i-dressirovannye-zhivotnye.jp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eg"/><Relationship Id="rId5" Type="http://schemas.openxmlformats.org/officeDocument/2006/relationships/hyperlink" Target="http://forum.netall.ru/uploads/post-20334-1235316900.jpg" TargetMode="External"/><Relationship Id="rId4" Type="http://schemas.openxmlformats.org/officeDocument/2006/relationships/image" Target="../media/image6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../../../DOCUME~1/class/LOCALS~1/Temp/&#1084;&#1085;&#1086;&#1075;&#1086;&#1075;&#1088;&#1072;&#1085;&#1085;&#1080;&#1082;&#1080;/www.nips.riss-telecom.ru/poly/uniform/convex/archimedean/vrml/truncated_cuboctahedron.wrl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www.team-bhp.com/forum/attachments/travelogues/307316d1268561131-old-travelogue-italy-2006-0.jp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hyperlink" Target="http://www.logster.ru/upload_pic/b_5b7a1ff5-877d-7ab7jpg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jpeg"/><Relationship Id="rId4" Type="http://schemas.openxmlformats.org/officeDocument/2006/relationships/hyperlink" Target="http://www.tobler.ucoz.ua/_nw/34/33048167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mail.ru/mail/maveric77/64/66.html" TargetMode="External"/><Relationship Id="rId3" Type="http://schemas.openxmlformats.org/officeDocument/2006/relationships/image" Target="../media/image85.jpeg"/><Relationship Id="rId7" Type="http://schemas.openxmlformats.org/officeDocument/2006/relationships/image" Target="../media/image87.jpeg"/><Relationship Id="rId12" Type="http://schemas.openxmlformats.org/officeDocument/2006/relationships/image" Target="../media/image90.jpeg"/><Relationship Id="rId2" Type="http://schemas.openxmlformats.org/officeDocument/2006/relationships/hyperlink" Target="http://foto.mail.ru/mail/maveric77/64/87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foto.mail.ru/mail/maveric77/64/190.html" TargetMode="External"/><Relationship Id="rId11" Type="http://schemas.openxmlformats.org/officeDocument/2006/relationships/image" Target="../media/image89.jpeg"/><Relationship Id="rId5" Type="http://schemas.openxmlformats.org/officeDocument/2006/relationships/image" Target="../media/image86.jpeg"/><Relationship Id="rId10" Type="http://schemas.openxmlformats.org/officeDocument/2006/relationships/hyperlink" Target="http://foto.mail.ru/mail/maveric77/64/192.html" TargetMode="External"/><Relationship Id="rId4" Type="http://schemas.openxmlformats.org/officeDocument/2006/relationships/hyperlink" Target="http://foto.mail.ru/mail/maveric77/64/189.html" TargetMode="External"/><Relationship Id="rId9" Type="http://schemas.openxmlformats.org/officeDocument/2006/relationships/image" Target="../media/image8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gif"/><Relationship Id="rId5" Type="http://schemas.openxmlformats.org/officeDocument/2006/relationships/image" Target="../media/image91.gif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andex.ru/yandpage?q=2025403253&amp;p=10&amp;ag=ih&amp;rpt2=simage&amp;qs=text=%D3%D4%CF%CC%C9%CB&amp;isize=&amp;ogo=5&amp;rpt=imag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hyperlink" Target="http://www.artofmebel.ru/netcat_files/139/113/h_7f58e1f5a942a7c41110d040a9bb647e" TargetMode="Externa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hyperlink" Target="http://www.designboom.com/cms/images/rid/lamp04.jpg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gi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hyperlink" Target="http://www.ural.ru/gallery/bbs/249123_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hyperlink" Target="http://images.reklama.com.ua/2010-04-20/416357/photos0-800x600.j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17248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Геометрия вокруг нас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12" descr="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2326727" cy="2071702"/>
          </a:xfrm>
          <a:prstGeom prst="rect">
            <a:avLst/>
          </a:prstGeom>
          <a:noFill/>
          <a:ln/>
        </p:spPr>
      </p:pic>
      <p:pic>
        <p:nvPicPr>
          <p:cNvPr id="5" name="Picture 4" descr="icosidodecahedr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357554" y="357166"/>
            <a:ext cx="2146300" cy="2201862"/>
          </a:xfrm>
          <a:prstGeom prst="rect">
            <a:avLst/>
          </a:prstGeom>
          <a:noFill/>
          <a:ln/>
        </p:spPr>
      </p:pic>
      <p:pic>
        <p:nvPicPr>
          <p:cNvPr id="10" name="Picture 8" descr="http://mail.spb.fio.ru/archive/group14/c4wu5/picture/ster.gif"/>
          <p:cNvPicPr>
            <a:picLocks noChangeAspect="1" noChangeArrowheads="1"/>
          </p:cNvPicPr>
          <p:nvPr/>
        </p:nvPicPr>
        <p:blipFill>
          <a:blip r:embed="rId4" r:link="rId5" cstate="print"/>
          <a:srcRect t="17001"/>
          <a:stretch>
            <a:fillRect/>
          </a:stretch>
        </p:blipFill>
        <p:spPr bwMode="auto">
          <a:xfrm>
            <a:off x="4286248" y="3429000"/>
            <a:ext cx="43434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 b="21085"/>
          <a:stretch>
            <a:fillRect/>
          </a:stretch>
        </p:blipFill>
        <p:spPr bwMode="auto">
          <a:xfrm>
            <a:off x="200529" y="4429132"/>
            <a:ext cx="4033305" cy="1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14290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1" name="Picture 7" descr="3001420-9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9" y="3716338"/>
            <a:ext cx="3735508" cy="2789488"/>
          </a:xfrm>
          <a:noFill/>
          <a:ln/>
        </p:spPr>
      </p:pic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4895850" y="1916113"/>
            <a:ext cx="4248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66FF"/>
                </a:solidFill>
              </a:rPr>
              <a:t>СФЕРА</a:t>
            </a:r>
            <a:r>
              <a:rPr lang="ru-RU" sz="3200" dirty="0"/>
              <a:t> – латинская</a:t>
            </a:r>
          </a:p>
          <a:p>
            <a:pPr algn="ctr"/>
            <a:r>
              <a:rPr lang="ru-RU" sz="3200" dirty="0"/>
              <a:t>    форма греческого слова «</a:t>
            </a:r>
            <a:r>
              <a:rPr lang="ru-RU" sz="3200" b="1" dirty="0" err="1"/>
              <a:t>сфайр</a:t>
            </a:r>
            <a:r>
              <a:rPr lang="ru-RU" sz="3200" dirty="0"/>
              <a:t>» - мяч.</a:t>
            </a:r>
          </a:p>
          <a:p>
            <a:pPr algn="ctr">
              <a:spcBef>
                <a:spcPct val="50000"/>
              </a:spcBef>
            </a:pP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12" y="285728"/>
            <a:ext cx="271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Сфера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Documents and Settings\User\Мои документы\InterWrite\InterWrite Software\pictures\География\Планеты\зем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146311" cy="214631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785786" y="1928802"/>
            <a:ext cx="4500594" cy="4143404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3571876"/>
            <a:ext cx="4500594" cy="714380"/>
          </a:xfrm>
          <a:prstGeom prst="ellipse">
            <a:avLst/>
          </a:prstGeom>
          <a:solidFill>
            <a:srgbClr val="FFCCFF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6"/>
          </p:cNvCxnSpPr>
          <p:nvPr/>
        </p:nvCxnSpPr>
        <p:spPr>
          <a:xfrm>
            <a:off x="3000364" y="3929066"/>
            <a:ext cx="2286016" cy="1588"/>
          </a:xfrm>
          <a:prstGeom prst="line">
            <a:avLst/>
          </a:prstGeom>
          <a:ln w="38100">
            <a:solidFill>
              <a:srgbClr val="D6009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J00956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34290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0"/>
            <a:ext cx="8001000" cy="114298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Окружность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27784" y="1268760"/>
            <a:ext cx="5960736" cy="387589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Многие вещи напоминают окружность — обруч, кольцо, дорожка вдоль арены цирка. Длину обруча или кольца можно вычислить по формуле С= 2</a:t>
            </a:r>
            <a:r>
              <a:rPr lang="el-GR" sz="2400" b="1" dirty="0" smtClean="0"/>
              <a:t>π</a:t>
            </a:r>
            <a:r>
              <a:rPr lang="ru-RU" sz="2400" b="1" dirty="0" smtClean="0"/>
              <a:t>г, где </a:t>
            </a:r>
            <a:r>
              <a:rPr lang="el-GR" sz="2400" b="1" dirty="0" smtClean="0"/>
              <a:t>π</a:t>
            </a:r>
            <a:r>
              <a:rPr lang="ru-RU" sz="2400" b="1" dirty="0" smtClean="0"/>
              <a:t>=3,14... . Орбиты планет, то есть линии, по которым они движутся вокруг Солнца,— это чуть-чуть сплюснутые окружности. </a:t>
            </a:r>
          </a:p>
          <a:p>
            <a:endParaRPr lang="ru-RU" sz="2400" b="1" dirty="0"/>
          </a:p>
        </p:txBody>
      </p:sp>
      <p:pic>
        <p:nvPicPr>
          <p:cNvPr id="130050" name="Picture 2" descr="C:\Documents and Settings\Инночка.MY_COMPUTER\Рабочий стол\Картинки\Мазин Сеня\Изображение 19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2428892" cy="2428892"/>
          </a:xfrm>
          <a:prstGeom prst="rect">
            <a:avLst/>
          </a:prstGeom>
          <a:noFill/>
        </p:spPr>
      </p:pic>
      <p:pic>
        <p:nvPicPr>
          <p:cNvPr id="130051" name="Picture 3" descr="C:\Documents and Settings\Инночка.MY_COMPUTER\Рабочий стол\Картинки\Мазин Сеня\Изображение 1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1930489" cy="191540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524328" y="116632"/>
            <a:ext cx="1357322" cy="1214446"/>
          </a:xfrm>
          <a:prstGeom prst="ellipse">
            <a:avLst/>
          </a:prstGeom>
          <a:noFill/>
          <a:ln w="571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Documents and Settings\Инночка.MY_COMPUTER\Рабочий стол\Картинки\J0289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70919"/>
            <a:ext cx="3071834" cy="2017224"/>
          </a:xfrm>
          <a:prstGeom prst="rect">
            <a:avLst/>
          </a:prstGeom>
          <a:noFill/>
        </p:spPr>
      </p:pic>
      <p:pic>
        <p:nvPicPr>
          <p:cNvPr id="12" name="Picture 3" descr="C:\Documents and Settings\Инночка.MY_COMPUTER\Рабочий стол\Картинки\J0178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78856"/>
            <a:ext cx="3143272" cy="20791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95BA7443"/>
          <p:cNvPicPr>
            <a:picLocks noChangeAspect="1" noChangeArrowheads="1"/>
          </p:cNvPicPr>
          <p:nvPr/>
        </p:nvPicPr>
        <p:blipFill>
          <a:blip r:embed="rId3" cstate="print"/>
          <a:srcRect l="49736"/>
          <a:stretch>
            <a:fillRect/>
          </a:stretch>
        </p:blipFill>
        <p:spPr bwMode="auto">
          <a:xfrm>
            <a:off x="7358050" y="2643182"/>
            <a:ext cx="1785950" cy="17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Инночка.MY_COMPUTER\Рабочий стол\Картинки\Мазин Сеня\Изображение 2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400" y="4929198"/>
            <a:ext cx="1625600" cy="1625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11573" cy="1216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Круг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928926" y="2492896"/>
            <a:ext cx="4451386" cy="396982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Окружность является границей круга. </a:t>
            </a:r>
          </a:p>
          <a:p>
            <a:r>
              <a:rPr lang="ru-RU" b="1" dirty="0" smtClean="0"/>
              <a:t>Арена цирка, дно стакана или тарелки имеют форму круга (по-латыни «</a:t>
            </a:r>
            <a:r>
              <a:rPr lang="ru-RU" b="1" dirty="0" err="1" smtClean="0"/>
              <a:t>циркус</a:t>
            </a:r>
            <a:r>
              <a:rPr lang="ru-RU" b="1" dirty="0" smtClean="0"/>
              <a:t>» и означает круг). </a:t>
            </a:r>
          </a:p>
          <a:p>
            <a:r>
              <a:rPr lang="ru-RU" b="1" dirty="0" smtClean="0"/>
              <a:t>Фигура, близкая к кругу, получится, если разрезать поперек арбуз.</a:t>
            </a:r>
          </a:p>
          <a:p>
            <a:endParaRPr lang="ru-RU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42844" y="4278711"/>
            <a:ext cx="2981332" cy="236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5" descr="Рецепт салата из рыбных консер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571612"/>
            <a:ext cx="2790852" cy="254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7" name="Picture 1" descr="C:\Documents and Settings\User\Мои документы\основные документы\азбука\велосипед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0569" y="285729"/>
            <a:ext cx="2721446" cy="1714511"/>
          </a:xfrm>
          <a:prstGeom prst="rect">
            <a:avLst/>
          </a:prstGeom>
          <a:noFill/>
        </p:spPr>
      </p:pic>
      <p:pic>
        <p:nvPicPr>
          <p:cNvPr id="144386" name="Picture 2" descr="Картинка 16 из 592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0"/>
            <a:ext cx="3286116" cy="246612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857652" cy="1216025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Круг, шар</a:t>
            </a:r>
            <a:endParaRPr lang="ru-RU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923928" y="357166"/>
            <a:ext cx="5005790" cy="5232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Со времени изобретения гончарного круга люди научились делать круглую посуду — горшки, вазы, амфоры. </a:t>
            </a:r>
          </a:p>
          <a:p>
            <a:r>
              <a:rPr lang="ru-RU" b="1" dirty="0" smtClean="0"/>
              <a:t>Круглыми были и колонны, подпиравшие здания. </a:t>
            </a:r>
          </a:p>
          <a:p>
            <a:r>
              <a:rPr lang="ru-RU" b="1" dirty="0" smtClean="0"/>
              <a:t>Среди круглых тел самым важным является шар. </a:t>
            </a:r>
          </a:p>
          <a:p>
            <a:r>
              <a:rPr lang="ru-RU" b="1" dirty="0" smtClean="0"/>
              <a:t>На геометрический шар похожи арбуз, глобус, футбольный мяч.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357422" y="1071546"/>
            <a:ext cx="1531893" cy="256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3001420-9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6257" y="5164565"/>
            <a:ext cx="2267744" cy="1693436"/>
          </a:xfrm>
          <a:prstGeom prst="rect">
            <a:avLst/>
          </a:prstGeom>
          <a:noFill/>
          <a:ln/>
        </p:spPr>
      </p:pic>
      <p:pic>
        <p:nvPicPr>
          <p:cNvPr id="9" name="Picture 8" descr="graph2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9933"/>
            <a:ext cx="2357422" cy="1768067"/>
          </a:xfrm>
          <a:prstGeom prst="rect">
            <a:avLst/>
          </a:prstGeom>
          <a:noFill/>
        </p:spPr>
      </p:pic>
      <p:pic>
        <p:nvPicPr>
          <p:cNvPr id="8" name="Picture 9" descr="799030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1214414" y="3786190"/>
            <a:ext cx="2569298" cy="1714512"/>
          </a:xfrm>
          <a:prstGeom prst="rect">
            <a:avLst/>
          </a:prstGeom>
          <a:noFill/>
        </p:spPr>
      </p:pic>
      <p:pic>
        <p:nvPicPr>
          <p:cNvPr id="103425" name="Picture 1" descr="C:\Documents and Settings\User\Мои документы\InterWrite\InterWrite Software\pictures\История\греческая ваз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59" r="24180"/>
          <a:stretch>
            <a:fillRect/>
          </a:stretch>
        </p:blipFill>
        <p:spPr bwMode="auto">
          <a:xfrm>
            <a:off x="214283" y="1214422"/>
            <a:ext cx="212827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0"/>
            <a:ext cx="3214710" cy="1216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Шар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052736"/>
            <a:ext cx="4500562" cy="58052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Из всех тел заданного объема шар имеет наименьшую площадь поверхности. Из-за этого на космическом корабле, находящемся в состоянии невесомости, пролитая вода собирается в водяной шар. </a:t>
            </a:r>
          </a:p>
          <a:p>
            <a:r>
              <a:rPr lang="ru-RU" b="1" dirty="0" smtClean="0"/>
              <a:t>Форму шара имеют звезды и Солнце. Но из-за вращения вокруг оси они немного сплюснуты. </a:t>
            </a:r>
          </a:p>
          <a:p>
            <a:r>
              <a:rPr lang="ru-RU" b="1" dirty="0" smtClean="0"/>
              <a:t>Земля тоже имеет форму немного сплюснутого шара (расстояние от центра Земли до полюса равно 6357 км, а до экватора — на 21 км больше). Но часто говорят «земной шар», пренебрегая сжатием Земли.</a:t>
            </a:r>
          </a:p>
          <a:p>
            <a:endParaRPr lang="ru-RU" b="1" dirty="0"/>
          </a:p>
        </p:txBody>
      </p:sp>
      <p:pic>
        <p:nvPicPr>
          <p:cNvPr id="129026" name="Picture 2" descr="C:\Documents and Settings\Инночка.MY_COMPUTER\Рабочий стол\Картинки\Мама\звезды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416"/>
          <a:stretch>
            <a:fillRect/>
          </a:stretch>
        </p:blipFill>
        <p:spPr bwMode="auto">
          <a:xfrm>
            <a:off x="2500298" y="285728"/>
            <a:ext cx="2457448" cy="2057400"/>
          </a:xfrm>
          <a:prstGeom prst="rect">
            <a:avLst/>
          </a:prstGeom>
          <a:noFill/>
        </p:spPr>
      </p:pic>
      <p:pic>
        <p:nvPicPr>
          <p:cNvPr id="129027" name="Picture 3" descr="C:\Documents and Settings\Инночка.MY_COMPUTER\Рабочий стол\Картинки\Мазин Сеня\Изображение 2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500306"/>
            <a:ext cx="2016015" cy="2000264"/>
          </a:xfrm>
          <a:prstGeom prst="rect">
            <a:avLst/>
          </a:prstGeom>
          <a:noFill/>
        </p:spPr>
      </p:pic>
      <p:pic>
        <p:nvPicPr>
          <p:cNvPr id="129029" name="Picture 5" descr="C:\Documents and Settings\Инночка.MY_COMPUTER\Рабочий стол\Картинки\Мазин Сеня\Изображение 2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2071702" cy="2071702"/>
          </a:xfrm>
          <a:prstGeom prst="rect">
            <a:avLst/>
          </a:prstGeom>
          <a:noFill/>
        </p:spPr>
      </p:pic>
      <p:pic>
        <p:nvPicPr>
          <p:cNvPr id="129030" name="Picture 6" descr="C:\Documents and Settings\Инночка.MY_COMPUTER\Рабочий стол\Картинки\Мазин Сеня\Изображение 18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2143140" cy="2143140"/>
          </a:xfrm>
          <a:prstGeom prst="rect">
            <a:avLst/>
          </a:prstGeom>
          <a:noFill/>
        </p:spPr>
      </p:pic>
      <p:pic>
        <p:nvPicPr>
          <p:cNvPr id="13" name="Picture 6" descr="i?id=159223511&amp;tov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24375"/>
            <a:ext cx="3124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a0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71488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001000" cy="1216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Прямоугольник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929058" y="1214422"/>
            <a:ext cx="5000660" cy="54292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Поверхности кирпича, спичечного коробка, куска мыла состоят из шести прямоугольных граней. Конечно, грани эти</a:t>
            </a:r>
            <a:r>
              <a:rPr lang="ru-RU" sz="2800" b="1" i="1" dirty="0" smtClean="0"/>
              <a:t> </a:t>
            </a:r>
            <a:r>
              <a:rPr lang="ru-RU" sz="2800" b="1" dirty="0" smtClean="0"/>
              <a:t>шероховаты, могут иметь выбоины или трещины, но с достаточной степенью точности можно вычислить их площади  по  формуле  площади  прямоугольника               </a:t>
            </a:r>
          </a:p>
          <a:p>
            <a:r>
              <a:rPr lang="ru-RU" sz="2800" b="1" i="1" dirty="0" smtClean="0">
                <a:solidFill>
                  <a:srgbClr val="D60093"/>
                </a:solidFill>
              </a:rPr>
              <a:t>                </a:t>
            </a:r>
            <a:r>
              <a:rPr lang="en-US" sz="5400" b="1" i="1" dirty="0" smtClean="0">
                <a:solidFill>
                  <a:srgbClr val="D60093"/>
                </a:solidFill>
              </a:rPr>
              <a:t>S</a:t>
            </a:r>
            <a:r>
              <a:rPr lang="ru-RU" sz="5400" b="1" i="1" dirty="0" smtClean="0">
                <a:solidFill>
                  <a:srgbClr val="D60093"/>
                </a:solidFill>
              </a:rPr>
              <a:t>=</a:t>
            </a:r>
            <a:r>
              <a:rPr lang="en-US" sz="5400" b="1" i="1" dirty="0" err="1" smtClean="0">
                <a:solidFill>
                  <a:srgbClr val="D60093"/>
                </a:solidFill>
              </a:rPr>
              <a:t>ab</a:t>
            </a:r>
            <a:r>
              <a:rPr lang="ru-RU" sz="5400" b="1" i="1" dirty="0" smtClean="0">
                <a:solidFill>
                  <a:srgbClr val="D60093"/>
                </a:solidFill>
              </a:rPr>
              <a:t>.</a:t>
            </a:r>
            <a:endParaRPr lang="ru-RU" sz="5400" b="1" dirty="0" smtClean="0">
              <a:solidFill>
                <a:srgbClr val="D60093"/>
              </a:solidFill>
            </a:endParaRPr>
          </a:p>
          <a:p>
            <a:endParaRPr lang="ru-RU" sz="2800" b="1" dirty="0"/>
          </a:p>
        </p:txBody>
      </p:sp>
      <p:pic>
        <p:nvPicPr>
          <p:cNvPr id="8" name="Picture 2" descr="C:\Documents and Settings\User\Мои документы\основные документы\азбука\стано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4"/>
            <a:ext cx="3543266" cy="265745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72008"/>
            <a:ext cx="1209949" cy="20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11 из 1195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1"/>
            <a:ext cx="15360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12 из 11950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214422"/>
            <a:ext cx="1728780" cy="259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857916" cy="1216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Прямоугольный параллелепипед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9124" y="1500174"/>
            <a:ext cx="4607372" cy="535782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Комнаты, кирпичи, железобетонные блоки напоминают своей формой прямоугольный параллелепипед. Поэтому их объемы можно с хорошей точностью вычислять по формуле </a:t>
            </a:r>
            <a:r>
              <a:rPr lang="en-US" b="1" i="1" dirty="0" smtClean="0">
                <a:solidFill>
                  <a:srgbClr val="D60093"/>
                </a:solidFill>
              </a:rPr>
              <a:t>V</a:t>
            </a:r>
            <a:r>
              <a:rPr lang="ru-RU" b="1" i="1" dirty="0" smtClean="0">
                <a:solidFill>
                  <a:srgbClr val="D60093"/>
                </a:solidFill>
              </a:rPr>
              <a:t>=</a:t>
            </a:r>
            <a:r>
              <a:rPr lang="en-US" b="1" i="1" dirty="0" err="1" smtClean="0">
                <a:solidFill>
                  <a:srgbClr val="D60093"/>
                </a:solidFill>
              </a:rPr>
              <a:t>abc</a:t>
            </a:r>
            <a:r>
              <a:rPr lang="en-US" b="1" i="1" dirty="0" smtClean="0">
                <a:solidFill>
                  <a:srgbClr val="D60093"/>
                </a:solidFill>
              </a:rPr>
              <a:t> </a:t>
            </a:r>
            <a:r>
              <a:rPr lang="ru-RU" sz="2000" b="1" dirty="0" smtClean="0"/>
              <a:t>для объема прямоугольного параллелепипеда. </a:t>
            </a:r>
          </a:p>
          <a:p>
            <a:r>
              <a:rPr lang="ru-RU" sz="2000" b="1" dirty="0" smtClean="0"/>
              <a:t>Из одинаковых прямоугольных параллелепипедов можно сложить новое тело той же формы, но большего размера. Из кирпичей или железобетонных блоков складывают стены зданий. </a:t>
            </a:r>
          </a:p>
        </p:txBody>
      </p:sp>
      <p:pic>
        <p:nvPicPr>
          <p:cNvPr id="131075" name="Picture 3" descr="C:\Documents and Settings\Инночка.MY_COMPUTER\Рабочий стол\Картинки\J0309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4304"/>
            <a:ext cx="2643206" cy="3985567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 rot="1504455">
            <a:off x="7115297" y="202411"/>
            <a:ext cx="1288978" cy="1500824"/>
          </a:xfrm>
          <a:prstGeom prst="rect">
            <a:avLst/>
          </a:prstGeom>
          <a:gradFill rotWithShape="0">
            <a:gsLst>
              <a:gs pos="0">
                <a:srgbClr val="3333FF"/>
              </a:gs>
              <a:gs pos="100000">
                <a:srgbClr val="99CC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3333FF"/>
            </a:extrusionClr>
          </a:sp3d>
        </p:spPr>
        <p:txBody>
          <a:bodyPr wrap="none" anchor="ctr">
            <a:flatTx/>
          </a:bodyPr>
          <a:lstStyle/>
          <a:p>
            <a:endParaRPr lang="ru-RU" sz="2400">
              <a:solidFill>
                <a:srgbClr val="FF6600"/>
              </a:solidFill>
              <a:latin typeface="Times New Roman" pitchFamily="18" charset="0"/>
            </a:endParaRPr>
          </a:p>
        </p:txBody>
      </p:sp>
      <p:pic>
        <p:nvPicPr>
          <p:cNvPr id="9" name="Picture 16" descr="м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1"/>
            <a:ext cx="2071670" cy="1468803"/>
          </a:xfrm>
          <a:prstGeom prst="rect">
            <a:avLst/>
          </a:prstGeom>
          <a:noFill/>
        </p:spPr>
      </p:pic>
      <p:pic>
        <p:nvPicPr>
          <p:cNvPr id="11" name="Picture 1" descr="C:\Documents and Settings\User\Мои документы\InterWrite\InterWrite Software\pictures\Окружающий мир\Еда\Молоко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929198"/>
            <a:ext cx="942994" cy="1650240"/>
          </a:xfrm>
          <a:prstGeom prst="rect">
            <a:avLst/>
          </a:prstGeom>
          <a:noFill/>
        </p:spPr>
      </p:pic>
      <p:pic>
        <p:nvPicPr>
          <p:cNvPr id="10" name="Picture 2" descr="Картинка 17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653" t="9230" r="16347" b="12308"/>
          <a:stretch>
            <a:fillRect/>
          </a:stretch>
        </p:blipFill>
        <p:spPr bwMode="auto">
          <a:xfrm>
            <a:off x="0" y="0"/>
            <a:ext cx="185738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24551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282" y="4500570"/>
            <a:ext cx="3795713" cy="2139950"/>
            <a:chOff x="184" y="2806"/>
            <a:chExt cx="2391" cy="13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4" y="2806"/>
              <a:ext cx="2280" cy="486"/>
              <a:chOff x="101" y="2391"/>
              <a:chExt cx="380" cy="80"/>
            </a:xfrm>
          </p:grpSpPr>
          <p:sp>
            <p:nvSpPr>
              <p:cNvPr id="155652" name="AutoShape 4"/>
              <p:cNvSpPr>
                <a:spLocks noChangeArrowheads="1"/>
              </p:cNvSpPr>
              <p:nvPr/>
            </p:nvSpPr>
            <p:spPr bwMode="auto">
              <a:xfrm>
                <a:off x="101" y="2394"/>
                <a:ext cx="45" cy="3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3" name="AutoShape 5"/>
              <p:cNvSpPr>
                <a:spLocks noChangeArrowheads="1"/>
              </p:cNvSpPr>
              <p:nvPr/>
            </p:nvSpPr>
            <p:spPr bwMode="auto">
              <a:xfrm rot="10800000">
                <a:off x="125" y="2394"/>
                <a:ext cx="40" cy="34"/>
              </a:xfrm>
              <a:prstGeom prst="triangle">
                <a:avLst>
                  <a:gd name="adj" fmla="val 4999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4" name="AutoShape 6"/>
              <p:cNvSpPr>
                <a:spLocks noChangeArrowheads="1"/>
              </p:cNvSpPr>
              <p:nvPr/>
            </p:nvSpPr>
            <p:spPr bwMode="auto">
              <a:xfrm rot="10800000">
                <a:off x="247" y="2393"/>
                <a:ext cx="42" cy="38"/>
              </a:xfrm>
              <a:prstGeom prst="triangle">
                <a:avLst>
                  <a:gd name="adj" fmla="val 4782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5" name="AutoShape 7"/>
              <p:cNvSpPr>
                <a:spLocks noChangeArrowheads="1"/>
              </p:cNvSpPr>
              <p:nvPr/>
            </p:nvSpPr>
            <p:spPr bwMode="auto">
              <a:xfrm rot="10800000">
                <a:off x="165" y="2394"/>
                <a:ext cx="43" cy="37"/>
              </a:xfrm>
              <a:prstGeom prst="triangle">
                <a:avLst>
                  <a:gd name="adj" fmla="val 4923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6" name="AutoShape 8"/>
              <p:cNvSpPr>
                <a:spLocks noChangeArrowheads="1"/>
              </p:cNvSpPr>
              <p:nvPr/>
            </p:nvSpPr>
            <p:spPr bwMode="auto">
              <a:xfrm rot="10800000">
                <a:off x="207" y="2393"/>
                <a:ext cx="43" cy="36"/>
              </a:xfrm>
              <a:prstGeom prst="triangle">
                <a:avLst>
                  <a:gd name="adj" fmla="val 5223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7" name="AutoShape 9"/>
              <p:cNvSpPr>
                <a:spLocks noChangeArrowheads="1"/>
              </p:cNvSpPr>
              <p:nvPr/>
            </p:nvSpPr>
            <p:spPr bwMode="auto">
              <a:xfrm>
                <a:off x="144" y="2392"/>
                <a:ext cx="41" cy="37"/>
              </a:xfrm>
              <a:prstGeom prst="triangle">
                <a:avLst>
                  <a:gd name="adj" fmla="val 48796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8" name="AutoShape 10"/>
              <p:cNvSpPr>
                <a:spLocks noChangeArrowheads="1"/>
              </p:cNvSpPr>
              <p:nvPr/>
            </p:nvSpPr>
            <p:spPr bwMode="auto">
              <a:xfrm>
                <a:off x="187" y="2393"/>
                <a:ext cx="41" cy="36"/>
              </a:xfrm>
              <a:prstGeom prst="triangle">
                <a:avLst>
                  <a:gd name="adj" fmla="val 4781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59" name="AutoShape 11"/>
              <p:cNvSpPr>
                <a:spLocks noChangeArrowheads="1"/>
              </p:cNvSpPr>
              <p:nvPr/>
            </p:nvSpPr>
            <p:spPr bwMode="auto">
              <a:xfrm rot="10800000">
                <a:off x="416" y="2391"/>
                <a:ext cx="45" cy="38"/>
              </a:xfrm>
              <a:prstGeom prst="triangle">
                <a:avLst>
                  <a:gd name="adj" fmla="val 4817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0" name="AutoShape 12"/>
              <p:cNvSpPr>
                <a:spLocks noChangeArrowheads="1"/>
              </p:cNvSpPr>
              <p:nvPr/>
            </p:nvSpPr>
            <p:spPr bwMode="auto">
              <a:xfrm rot="10800000">
                <a:off x="291" y="2393"/>
                <a:ext cx="43" cy="37"/>
              </a:xfrm>
              <a:prstGeom prst="triangle">
                <a:avLst>
                  <a:gd name="adj" fmla="val 48935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1" name="AutoShape 13"/>
              <p:cNvSpPr>
                <a:spLocks noChangeArrowheads="1"/>
              </p:cNvSpPr>
              <p:nvPr/>
            </p:nvSpPr>
            <p:spPr bwMode="auto">
              <a:xfrm>
                <a:off x="353" y="2391"/>
                <a:ext cx="43" cy="38"/>
              </a:xfrm>
              <a:prstGeom prst="triangle">
                <a:avLst>
                  <a:gd name="adj" fmla="val 51111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2" name="AutoShape 14"/>
              <p:cNvSpPr>
                <a:spLocks noChangeArrowheads="1"/>
              </p:cNvSpPr>
              <p:nvPr/>
            </p:nvSpPr>
            <p:spPr bwMode="auto">
              <a:xfrm>
                <a:off x="440" y="2391"/>
                <a:ext cx="41" cy="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3" name="AutoShape 15"/>
              <p:cNvSpPr>
                <a:spLocks noChangeArrowheads="1"/>
              </p:cNvSpPr>
              <p:nvPr/>
            </p:nvSpPr>
            <p:spPr bwMode="auto">
              <a:xfrm rot="10800000">
                <a:off x="376" y="2392"/>
                <a:ext cx="43" cy="3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4" name="AutoShape 16"/>
              <p:cNvSpPr>
                <a:spLocks noChangeArrowheads="1"/>
              </p:cNvSpPr>
              <p:nvPr/>
            </p:nvSpPr>
            <p:spPr bwMode="auto">
              <a:xfrm>
                <a:off x="395" y="2391"/>
                <a:ext cx="44" cy="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5" name="AutoShape 17"/>
              <p:cNvSpPr>
                <a:spLocks noChangeArrowheads="1"/>
              </p:cNvSpPr>
              <p:nvPr/>
            </p:nvSpPr>
            <p:spPr bwMode="auto">
              <a:xfrm>
                <a:off x="228" y="2392"/>
                <a:ext cx="41" cy="3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6" name="AutoShape 18"/>
              <p:cNvSpPr>
                <a:spLocks noChangeArrowheads="1"/>
              </p:cNvSpPr>
              <p:nvPr/>
            </p:nvSpPr>
            <p:spPr bwMode="auto">
              <a:xfrm rot="10800000">
                <a:off x="334" y="2393"/>
                <a:ext cx="42" cy="37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7" name="AutoShape 19"/>
              <p:cNvSpPr>
                <a:spLocks noChangeArrowheads="1"/>
              </p:cNvSpPr>
              <p:nvPr/>
            </p:nvSpPr>
            <p:spPr bwMode="auto">
              <a:xfrm>
                <a:off x="312" y="2393"/>
                <a:ext cx="42" cy="3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8" name="AutoShape 20"/>
              <p:cNvSpPr>
                <a:spLocks noChangeArrowheads="1"/>
              </p:cNvSpPr>
              <p:nvPr/>
            </p:nvSpPr>
            <p:spPr bwMode="auto">
              <a:xfrm>
                <a:off x="269" y="2391"/>
                <a:ext cx="42" cy="3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69" name="Rectangle 21"/>
              <p:cNvSpPr>
                <a:spLocks noChangeArrowheads="1"/>
              </p:cNvSpPr>
              <p:nvPr/>
            </p:nvSpPr>
            <p:spPr bwMode="auto">
              <a:xfrm>
                <a:off x="101" y="2428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0" name="Rectangle 22"/>
              <p:cNvSpPr>
                <a:spLocks noChangeArrowheads="1"/>
              </p:cNvSpPr>
              <p:nvPr/>
            </p:nvSpPr>
            <p:spPr bwMode="auto">
              <a:xfrm>
                <a:off x="143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1" name="Rectangle 23"/>
              <p:cNvSpPr>
                <a:spLocks noChangeArrowheads="1"/>
              </p:cNvSpPr>
              <p:nvPr/>
            </p:nvSpPr>
            <p:spPr bwMode="auto">
              <a:xfrm>
                <a:off x="227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2" name="Rectangle 24"/>
              <p:cNvSpPr>
                <a:spLocks noChangeArrowheads="1"/>
              </p:cNvSpPr>
              <p:nvPr/>
            </p:nvSpPr>
            <p:spPr bwMode="auto">
              <a:xfrm>
                <a:off x="186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3" name="Rectangle 25"/>
              <p:cNvSpPr>
                <a:spLocks noChangeArrowheads="1"/>
              </p:cNvSpPr>
              <p:nvPr/>
            </p:nvSpPr>
            <p:spPr bwMode="auto">
              <a:xfrm>
                <a:off x="437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4" name="Rectangle 26"/>
              <p:cNvSpPr>
                <a:spLocks noChangeArrowheads="1"/>
              </p:cNvSpPr>
              <p:nvPr/>
            </p:nvSpPr>
            <p:spPr bwMode="auto">
              <a:xfrm>
                <a:off x="352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5" name="Rectangle 27"/>
              <p:cNvSpPr>
                <a:spLocks noChangeArrowheads="1"/>
              </p:cNvSpPr>
              <p:nvPr/>
            </p:nvSpPr>
            <p:spPr bwMode="auto">
              <a:xfrm>
                <a:off x="269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6" name="Rectangle 28"/>
              <p:cNvSpPr>
                <a:spLocks noChangeArrowheads="1"/>
              </p:cNvSpPr>
              <p:nvPr/>
            </p:nvSpPr>
            <p:spPr bwMode="auto">
              <a:xfrm>
                <a:off x="311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77" name="Rectangle 29"/>
              <p:cNvSpPr>
                <a:spLocks noChangeArrowheads="1"/>
              </p:cNvSpPr>
              <p:nvPr/>
            </p:nvSpPr>
            <p:spPr bwMode="auto">
              <a:xfrm>
                <a:off x="395" y="2429"/>
                <a:ext cx="42" cy="42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678" name="AutoShape 30"/>
            <p:cNvSpPr>
              <a:spLocks noChangeArrowheads="1"/>
            </p:cNvSpPr>
            <p:nvPr/>
          </p:nvSpPr>
          <p:spPr bwMode="auto">
            <a:xfrm rot="10800000">
              <a:off x="190" y="3286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79" name="AutoShape 31"/>
            <p:cNvSpPr>
              <a:spLocks noChangeArrowheads="1"/>
            </p:cNvSpPr>
            <p:nvPr/>
          </p:nvSpPr>
          <p:spPr bwMode="auto">
            <a:xfrm rot="10800000">
              <a:off x="448" y="3298"/>
              <a:ext cx="240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0" name="AutoShape 32"/>
            <p:cNvSpPr>
              <a:spLocks noChangeArrowheads="1"/>
            </p:cNvSpPr>
            <p:nvPr/>
          </p:nvSpPr>
          <p:spPr bwMode="auto">
            <a:xfrm rot="10800000" flipV="1">
              <a:off x="316" y="3286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1" name="AutoShape 33"/>
            <p:cNvSpPr>
              <a:spLocks noChangeArrowheads="1"/>
            </p:cNvSpPr>
            <p:nvPr/>
          </p:nvSpPr>
          <p:spPr bwMode="auto">
            <a:xfrm rot="10800000">
              <a:off x="700" y="3298"/>
              <a:ext cx="264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2" name="AutoShape 34"/>
            <p:cNvSpPr>
              <a:spLocks noChangeArrowheads="1"/>
            </p:cNvSpPr>
            <p:nvPr/>
          </p:nvSpPr>
          <p:spPr bwMode="auto">
            <a:xfrm rot="10800000">
              <a:off x="964" y="3298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3" name="AutoShape 35"/>
            <p:cNvSpPr>
              <a:spLocks noChangeArrowheads="1"/>
            </p:cNvSpPr>
            <p:nvPr/>
          </p:nvSpPr>
          <p:spPr bwMode="auto">
            <a:xfrm rot="10800000" flipV="1">
              <a:off x="574" y="3286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4" name="AutoShape 36"/>
            <p:cNvSpPr>
              <a:spLocks noChangeArrowheads="1"/>
            </p:cNvSpPr>
            <p:nvPr/>
          </p:nvSpPr>
          <p:spPr bwMode="auto">
            <a:xfrm rot="10800000" flipV="1">
              <a:off x="838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5" name="AutoShape 37"/>
            <p:cNvSpPr>
              <a:spLocks noChangeArrowheads="1"/>
            </p:cNvSpPr>
            <p:nvPr/>
          </p:nvSpPr>
          <p:spPr bwMode="auto">
            <a:xfrm rot="10800000" flipV="1">
              <a:off x="1084" y="3298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6" name="AutoShape 38"/>
            <p:cNvSpPr>
              <a:spLocks noChangeArrowheads="1"/>
            </p:cNvSpPr>
            <p:nvPr/>
          </p:nvSpPr>
          <p:spPr bwMode="auto">
            <a:xfrm rot="10800000" flipV="1">
              <a:off x="1576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7" name="AutoShape 39"/>
            <p:cNvSpPr>
              <a:spLocks noChangeArrowheads="1"/>
            </p:cNvSpPr>
            <p:nvPr/>
          </p:nvSpPr>
          <p:spPr bwMode="auto">
            <a:xfrm rot="10800000" flipV="1">
              <a:off x="1828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8" name="AutoShape 40"/>
            <p:cNvSpPr>
              <a:spLocks noChangeArrowheads="1"/>
            </p:cNvSpPr>
            <p:nvPr/>
          </p:nvSpPr>
          <p:spPr bwMode="auto">
            <a:xfrm rot="10800000" flipV="1">
              <a:off x="1324" y="3292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89" name="AutoShape 41"/>
            <p:cNvSpPr>
              <a:spLocks noChangeArrowheads="1"/>
            </p:cNvSpPr>
            <p:nvPr/>
          </p:nvSpPr>
          <p:spPr bwMode="auto">
            <a:xfrm rot="10800000">
              <a:off x="1198" y="3298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0" name="AutoShape 42"/>
            <p:cNvSpPr>
              <a:spLocks noChangeArrowheads="1"/>
            </p:cNvSpPr>
            <p:nvPr/>
          </p:nvSpPr>
          <p:spPr bwMode="auto">
            <a:xfrm rot="10800000">
              <a:off x="1450" y="3298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1" name="AutoShape 43"/>
            <p:cNvSpPr>
              <a:spLocks noChangeArrowheads="1"/>
            </p:cNvSpPr>
            <p:nvPr/>
          </p:nvSpPr>
          <p:spPr bwMode="auto">
            <a:xfrm rot="10800000">
              <a:off x="1702" y="3298"/>
              <a:ext cx="252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2" name="AutoShape 44"/>
            <p:cNvSpPr>
              <a:spLocks noChangeArrowheads="1"/>
            </p:cNvSpPr>
            <p:nvPr/>
          </p:nvSpPr>
          <p:spPr bwMode="auto">
            <a:xfrm rot="10800000">
              <a:off x="2305" y="3924"/>
              <a:ext cx="270" cy="21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3" name="AutoShape 45"/>
            <p:cNvSpPr>
              <a:spLocks noChangeArrowheads="1"/>
            </p:cNvSpPr>
            <p:nvPr/>
          </p:nvSpPr>
          <p:spPr bwMode="auto">
            <a:xfrm rot="21600000">
              <a:off x="2191" y="3924"/>
              <a:ext cx="240" cy="211"/>
            </a:xfrm>
            <a:prstGeom prst="triangle">
              <a:avLst>
                <a:gd name="adj" fmla="val 4999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4" name="AutoShape 46"/>
            <p:cNvSpPr>
              <a:spLocks noChangeArrowheads="1"/>
            </p:cNvSpPr>
            <p:nvPr/>
          </p:nvSpPr>
          <p:spPr bwMode="auto">
            <a:xfrm rot="21600000">
              <a:off x="1447" y="3905"/>
              <a:ext cx="252" cy="237"/>
            </a:xfrm>
            <a:prstGeom prst="triangle">
              <a:avLst>
                <a:gd name="adj" fmla="val 47824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5" name="AutoShape 47"/>
            <p:cNvSpPr>
              <a:spLocks noChangeArrowheads="1"/>
            </p:cNvSpPr>
            <p:nvPr/>
          </p:nvSpPr>
          <p:spPr bwMode="auto">
            <a:xfrm rot="21600000">
              <a:off x="1933" y="3906"/>
              <a:ext cx="258" cy="230"/>
            </a:xfrm>
            <a:prstGeom prst="triangle">
              <a:avLst>
                <a:gd name="adj" fmla="val 4923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6" name="AutoShape 48"/>
            <p:cNvSpPr>
              <a:spLocks noChangeArrowheads="1"/>
            </p:cNvSpPr>
            <p:nvPr/>
          </p:nvSpPr>
          <p:spPr bwMode="auto">
            <a:xfrm rot="21600000">
              <a:off x="1681" y="3917"/>
              <a:ext cx="258" cy="225"/>
            </a:xfrm>
            <a:prstGeom prst="triangle">
              <a:avLst>
                <a:gd name="adj" fmla="val 5223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7" name="AutoShape 49"/>
            <p:cNvSpPr>
              <a:spLocks noChangeArrowheads="1"/>
            </p:cNvSpPr>
            <p:nvPr/>
          </p:nvSpPr>
          <p:spPr bwMode="auto">
            <a:xfrm rot="10800000">
              <a:off x="2071" y="3917"/>
              <a:ext cx="246" cy="231"/>
            </a:xfrm>
            <a:prstGeom prst="triangle">
              <a:avLst>
                <a:gd name="adj" fmla="val 4879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8" name="AutoShape 50"/>
            <p:cNvSpPr>
              <a:spLocks noChangeArrowheads="1"/>
            </p:cNvSpPr>
            <p:nvPr/>
          </p:nvSpPr>
          <p:spPr bwMode="auto">
            <a:xfrm rot="10800000">
              <a:off x="1813" y="3917"/>
              <a:ext cx="246" cy="225"/>
            </a:xfrm>
            <a:prstGeom prst="triangle">
              <a:avLst>
                <a:gd name="adj" fmla="val 4781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99" name="AutoShape 51"/>
            <p:cNvSpPr>
              <a:spLocks noChangeArrowheads="1"/>
            </p:cNvSpPr>
            <p:nvPr/>
          </p:nvSpPr>
          <p:spPr bwMode="auto">
            <a:xfrm rot="21600000">
              <a:off x="415" y="3917"/>
              <a:ext cx="270" cy="237"/>
            </a:xfrm>
            <a:prstGeom prst="triangle">
              <a:avLst>
                <a:gd name="adj" fmla="val 4817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0" name="AutoShape 52"/>
            <p:cNvSpPr>
              <a:spLocks noChangeArrowheads="1"/>
            </p:cNvSpPr>
            <p:nvPr/>
          </p:nvSpPr>
          <p:spPr bwMode="auto">
            <a:xfrm rot="21600000">
              <a:off x="1177" y="3911"/>
              <a:ext cx="258" cy="231"/>
            </a:xfrm>
            <a:prstGeom prst="triangle">
              <a:avLst>
                <a:gd name="adj" fmla="val 4893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1" name="AutoShape 53"/>
            <p:cNvSpPr>
              <a:spLocks noChangeArrowheads="1"/>
            </p:cNvSpPr>
            <p:nvPr/>
          </p:nvSpPr>
          <p:spPr bwMode="auto">
            <a:xfrm rot="10800000">
              <a:off x="805" y="3917"/>
              <a:ext cx="258" cy="237"/>
            </a:xfrm>
            <a:prstGeom prst="triangle">
              <a:avLst>
                <a:gd name="adj" fmla="val 5111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2" name="AutoShape 54"/>
            <p:cNvSpPr>
              <a:spLocks noChangeArrowheads="1"/>
            </p:cNvSpPr>
            <p:nvPr/>
          </p:nvSpPr>
          <p:spPr bwMode="auto">
            <a:xfrm rot="10800000">
              <a:off x="295" y="3917"/>
              <a:ext cx="246" cy="2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3" name="AutoShape 55"/>
            <p:cNvSpPr>
              <a:spLocks noChangeArrowheads="1"/>
            </p:cNvSpPr>
            <p:nvPr/>
          </p:nvSpPr>
          <p:spPr bwMode="auto">
            <a:xfrm rot="21600000">
              <a:off x="667" y="3917"/>
              <a:ext cx="258" cy="23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4" name="AutoShape 56"/>
            <p:cNvSpPr>
              <a:spLocks noChangeArrowheads="1"/>
            </p:cNvSpPr>
            <p:nvPr/>
          </p:nvSpPr>
          <p:spPr bwMode="auto">
            <a:xfrm rot="10800000">
              <a:off x="547" y="3917"/>
              <a:ext cx="264" cy="2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5" name="AutoShape 57"/>
            <p:cNvSpPr>
              <a:spLocks noChangeArrowheads="1"/>
            </p:cNvSpPr>
            <p:nvPr/>
          </p:nvSpPr>
          <p:spPr bwMode="auto">
            <a:xfrm rot="10800000">
              <a:off x="1567" y="3917"/>
              <a:ext cx="246" cy="23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6" name="AutoShape 58"/>
            <p:cNvSpPr>
              <a:spLocks noChangeArrowheads="1"/>
            </p:cNvSpPr>
            <p:nvPr/>
          </p:nvSpPr>
          <p:spPr bwMode="auto">
            <a:xfrm rot="21600000">
              <a:off x="925" y="3911"/>
              <a:ext cx="252" cy="231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7" name="AutoShape 59"/>
            <p:cNvSpPr>
              <a:spLocks noChangeArrowheads="1"/>
            </p:cNvSpPr>
            <p:nvPr/>
          </p:nvSpPr>
          <p:spPr bwMode="auto">
            <a:xfrm rot="10800000">
              <a:off x="1057" y="3917"/>
              <a:ext cx="252" cy="22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8" name="AutoShape 60"/>
            <p:cNvSpPr>
              <a:spLocks noChangeArrowheads="1"/>
            </p:cNvSpPr>
            <p:nvPr/>
          </p:nvSpPr>
          <p:spPr bwMode="auto">
            <a:xfrm rot="10800000">
              <a:off x="1315" y="3917"/>
              <a:ext cx="252" cy="2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9" name="Rectangle 61"/>
            <p:cNvSpPr>
              <a:spLocks noChangeArrowheads="1"/>
            </p:cNvSpPr>
            <p:nvPr/>
          </p:nvSpPr>
          <p:spPr bwMode="auto">
            <a:xfrm rot="10800000">
              <a:off x="2323" y="3663"/>
              <a:ext cx="252" cy="262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0" name="Rectangle 62"/>
            <p:cNvSpPr>
              <a:spLocks noChangeArrowheads="1"/>
            </p:cNvSpPr>
            <p:nvPr/>
          </p:nvSpPr>
          <p:spPr bwMode="auto">
            <a:xfrm rot="10800000">
              <a:off x="2071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1" name="Rectangle 63"/>
            <p:cNvSpPr>
              <a:spLocks noChangeArrowheads="1"/>
            </p:cNvSpPr>
            <p:nvPr/>
          </p:nvSpPr>
          <p:spPr bwMode="auto">
            <a:xfrm rot="10800000">
              <a:off x="1567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2" name="Rectangle 64"/>
            <p:cNvSpPr>
              <a:spLocks noChangeArrowheads="1"/>
            </p:cNvSpPr>
            <p:nvPr/>
          </p:nvSpPr>
          <p:spPr bwMode="auto">
            <a:xfrm rot="10800000">
              <a:off x="1813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3" name="Rectangle 65"/>
            <p:cNvSpPr>
              <a:spLocks noChangeArrowheads="1"/>
            </p:cNvSpPr>
            <p:nvPr/>
          </p:nvSpPr>
          <p:spPr bwMode="auto">
            <a:xfrm rot="10800000">
              <a:off x="306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4" name="Rectangle 66"/>
            <p:cNvSpPr>
              <a:spLocks noChangeArrowheads="1"/>
            </p:cNvSpPr>
            <p:nvPr/>
          </p:nvSpPr>
          <p:spPr bwMode="auto">
            <a:xfrm rot="10800000">
              <a:off x="817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5" name="Rectangle 67"/>
            <p:cNvSpPr>
              <a:spLocks noChangeArrowheads="1"/>
            </p:cNvSpPr>
            <p:nvPr/>
          </p:nvSpPr>
          <p:spPr bwMode="auto">
            <a:xfrm rot="10800000">
              <a:off x="1315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6" name="Rectangle 68"/>
            <p:cNvSpPr>
              <a:spLocks noChangeArrowheads="1"/>
            </p:cNvSpPr>
            <p:nvPr/>
          </p:nvSpPr>
          <p:spPr bwMode="auto">
            <a:xfrm rot="10800000">
              <a:off x="1063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7" name="Rectangle 69"/>
            <p:cNvSpPr>
              <a:spLocks noChangeArrowheads="1"/>
            </p:cNvSpPr>
            <p:nvPr/>
          </p:nvSpPr>
          <p:spPr bwMode="auto">
            <a:xfrm rot="10800000">
              <a:off x="559" y="3656"/>
              <a:ext cx="252" cy="26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8" name="AutoShape 70"/>
            <p:cNvSpPr>
              <a:spLocks noChangeArrowheads="1"/>
            </p:cNvSpPr>
            <p:nvPr/>
          </p:nvSpPr>
          <p:spPr bwMode="auto">
            <a:xfrm rot="10800000" flipV="1">
              <a:off x="2080" y="3286"/>
              <a:ext cx="246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19" name="AutoShape 71"/>
            <p:cNvSpPr>
              <a:spLocks noChangeArrowheads="1"/>
            </p:cNvSpPr>
            <p:nvPr/>
          </p:nvSpPr>
          <p:spPr bwMode="auto">
            <a:xfrm rot="10800000">
              <a:off x="1960" y="3292"/>
              <a:ext cx="240" cy="37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4643438" y="4429132"/>
            <a:ext cx="2357422" cy="2428868"/>
            <a:chOff x="4150" y="1161"/>
            <a:chExt cx="1344" cy="1362"/>
          </a:xfrm>
        </p:grpSpPr>
        <p:sp>
          <p:nvSpPr>
            <p:cNvPr id="155723" name="AutoShape 75"/>
            <p:cNvSpPr>
              <a:spLocks noChangeArrowheads="1"/>
            </p:cNvSpPr>
            <p:nvPr/>
          </p:nvSpPr>
          <p:spPr bwMode="auto">
            <a:xfrm rot="6928618">
              <a:off x="4564" y="1659"/>
              <a:ext cx="252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4" name="AutoShape 76"/>
            <p:cNvSpPr>
              <a:spLocks noChangeArrowheads="1"/>
            </p:cNvSpPr>
            <p:nvPr/>
          </p:nvSpPr>
          <p:spPr bwMode="auto">
            <a:xfrm rot="10800000">
              <a:off x="5026" y="1377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5" name="AutoShape 77"/>
            <p:cNvSpPr>
              <a:spLocks noChangeArrowheads="1"/>
            </p:cNvSpPr>
            <p:nvPr/>
          </p:nvSpPr>
          <p:spPr bwMode="auto">
            <a:xfrm rot="7172378">
              <a:off x="4924" y="1437"/>
              <a:ext cx="264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6" name="AutoShape 78"/>
            <p:cNvSpPr>
              <a:spLocks noChangeArrowheads="1"/>
            </p:cNvSpPr>
            <p:nvPr/>
          </p:nvSpPr>
          <p:spPr bwMode="auto">
            <a:xfrm rot="10650982">
              <a:off x="4900" y="1599"/>
              <a:ext cx="258" cy="240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7" name="AutoShape 79"/>
            <p:cNvSpPr>
              <a:spLocks noChangeArrowheads="1"/>
            </p:cNvSpPr>
            <p:nvPr/>
          </p:nvSpPr>
          <p:spPr bwMode="auto">
            <a:xfrm rot="11095077">
              <a:off x="5236" y="1641"/>
              <a:ext cx="258" cy="228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28" name="AutoShape 80"/>
            <p:cNvSpPr>
              <a:spLocks noChangeArrowheads="1"/>
            </p:cNvSpPr>
            <p:nvPr/>
          </p:nvSpPr>
          <p:spPr bwMode="auto">
            <a:xfrm rot="17638523" flipV="1">
              <a:off x="5050" y="1653"/>
              <a:ext cx="276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81"/>
            <p:cNvGrpSpPr>
              <a:grpSpLocks/>
            </p:cNvGrpSpPr>
            <p:nvPr/>
          </p:nvGrpSpPr>
          <p:grpSpPr bwMode="auto">
            <a:xfrm>
              <a:off x="4516" y="1161"/>
              <a:ext cx="504" cy="516"/>
              <a:chOff x="754" y="518"/>
              <a:chExt cx="84" cy="84"/>
            </a:xfrm>
          </p:grpSpPr>
          <p:sp>
            <p:nvSpPr>
              <p:cNvPr id="155730" name="AutoShape 82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31" name="AutoShape 83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32" name="AutoShape 84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33" name="AutoShape 85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34" name="AutoShape 86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35" name="AutoShape 87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736" name="AutoShape 88"/>
            <p:cNvSpPr>
              <a:spLocks noChangeArrowheads="1"/>
            </p:cNvSpPr>
            <p:nvPr/>
          </p:nvSpPr>
          <p:spPr bwMode="auto">
            <a:xfrm rot="10800000">
              <a:off x="4648" y="1605"/>
              <a:ext cx="258" cy="210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37" name="AutoShape 89"/>
            <p:cNvSpPr>
              <a:spLocks noChangeArrowheads="1"/>
            </p:cNvSpPr>
            <p:nvPr/>
          </p:nvSpPr>
          <p:spPr bwMode="auto">
            <a:xfrm rot="10407223">
              <a:off x="4534" y="1821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38" name="AutoShape 90"/>
            <p:cNvSpPr>
              <a:spLocks noChangeArrowheads="1"/>
            </p:cNvSpPr>
            <p:nvPr/>
          </p:nvSpPr>
          <p:spPr bwMode="auto">
            <a:xfrm rot="10800000">
              <a:off x="4780" y="1803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39" name="AutoShape 91"/>
            <p:cNvSpPr>
              <a:spLocks noChangeArrowheads="1"/>
            </p:cNvSpPr>
            <p:nvPr/>
          </p:nvSpPr>
          <p:spPr bwMode="auto">
            <a:xfrm rot="10800000" flipV="1">
              <a:off x="4774" y="1599"/>
              <a:ext cx="258" cy="210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40" name="AutoShape 92"/>
            <p:cNvSpPr>
              <a:spLocks noChangeArrowheads="1"/>
            </p:cNvSpPr>
            <p:nvPr/>
          </p:nvSpPr>
          <p:spPr bwMode="auto">
            <a:xfrm rot="17808552" flipV="1">
              <a:off x="4687" y="1866"/>
              <a:ext cx="270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41" name="AutoShape 93"/>
            <p:cNvSpPr>
              <a:spLocks noChangeArrowheads="1"/>
            </p:cNvSpPr>
            <p:nvPr/>
          </p:nvSpPr>
          <p:spPr bwMode="auto">
            <a:xfrm rot="10854137" flipV="1">
              <a:off x="5146" y="1383"/>
              <a:ext cx="258" cy="216"/>
            </a:xfrm>
            <a:prstGeom prst="triangle">
              <a:avLst>
                <a:gd name="adj" fmla="val 47653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4174" y="1845"/>
              <a:ext cx="504" cy="480"/>
              <a:chOff x="754" y="518"/>
              <a:chExt cx="84" cy="84"/>
            </a:xfrm>
          </p:grpSpPr>
          <p:sp>
            <p:nvSpPr>
              <p:cNvPr id="155743" name="AutoShape 95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44" name="AutoShape 96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45" name="AutoShape 97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46" name="AutoShape 98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47" name="AutoShape 99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48" name="AutoShape 100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4912" y="1821"/>
              <a:ext cx="504" cy="486"/>
              <a:chOff x="754" y="518"/>
              <a:chExt cx="84" cy="84"/>
            </a:xfrm>
          </p:grpSpPr>
          <p:sp>
            <p:nvSpPr>
              <p:cNvPr id="155750" name="AutoShape 102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1" name="AutoShape 103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2" name="AutoShape 104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3" name="AutoShape 105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4" name="AutoShape 106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5" name="AutoShape 107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108"/>
            <p:cNvGrpSpPr>
              <a:grpSpLocks/>
            </p:cNvGrpSpPr>
            <p:nvPr/>
          </p:nvGrpSpPr>
          <p:grpSpPr bwMode="auto">
            <a:xfrm>
              <a:off x="4552" y="2031"/>
              <a:ext cx="504" cy="492"/>
              <a:chOff x="754" y="518"/>
              <a:chExt cx="84" cy="84"/>
            </a:xfrm>
          </p:grpSpPr>
          <p:sp>
            <p:nvSpPr>
              <p:cNvPr id="155757" name="AutoShape 109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8" name="AutoShape 110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59" name="AutoShape 111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60" name="AutoShape 112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61" name="AutoShape 113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62" name="AutoShape 114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" name="Group 132"/>
            <p:cNvGrpSpPr>
              <a:grpSpLocks/>
            </p:cNvGrpSpPr>
            <p:nvPr/>
          </p:nvGrpSpPr>
          <p:grpSpPr bwMode="auto">
            <a:xfrm>
              <a:off x="4150" y="1401"/>
              <a:ext cx="504" cy="510"/>
              <a:chOff x="754" y="518"/>
              <a:chExt cx="84" cy="84"/>
            </a:xfrm>
          </p:grpSpPr>
          <p:sp>
            <p:nvSpPr>
              <p:cNvPr id="155781" name="AutoShape 133"/>
              <p:cNvSpPr>
                <a:spLocks noChangeArrowheads="1"/>
              </p:cNvSpPr>
              <p:nvPr/>
            </p:nvSpPr>
            <p:spPr bwMode="auto">
              <a:xfrm rot="10800000">
                <a:off x="773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2" name="AutoShape 134"/>
              <p:cNvSpPr>
                <a:spLocks noChangeArrowheads="1"/>
              </p:cNvSpPr>
              <p:nvPr/>
            </p:nvSpPr>
            <p:spPr bwMode="auto">
              <a:xfrm rot="6928618">
                <a:off x="757" y="529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3" name="AutoShape 135"/>
              <p:cNvSpPr>
                <a:spLocks noChangeArrowheads="1"/>
              </p:cNvSpPr>
              <p:nvPr/>
            </p:nvSpPr>
            <p:spPr bwMode="auto">
              <a:xfrm rot="10407223">
                <a:off x="754" y="556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4" name="AutoShape 136"/>
              <p:cNvSpPr>
                <a:spLocks noChangeArrowheads="1"/>
              </p:cNvSpPr>
              <p:nvPr/>
            </p:nvSpPr>
            <p:spPr bwMode="auto">
              <a:xfrm rot="10800000">
                <a:off x="795" y="55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5" name="AutoShape 137"/>
              <p:cNvSpPr>
                <a:spLocks noChangeArrowheads="1"/>
              </p:cNvSpPr>
              <p:nvPr/>
            </p:nvSpPr>
            <p:spPr bwMode="auto">
              <a:xfrm rot="10800000" flipV="1">
                <a:off x="794" y="518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6" name="AutoShape 138"/>
              <p:cNvSpPr>
                <a:spLocks noChangeArrowheads="1"/>
              </p:cNvSpPr>
              <p:nvPr/>
            </p:nvSpPr>
            <p:spPr bwMode="auto">
              <a:xfrm rot="17808552" flipV="1">
                <a:off x="780" y="563"/>
                <a:ext cx="43" cy="36"/>
              </a:xfrm>
              <a:prstGeom prst="triangle">
                <a:avLst>
                  <a:gd name="adj" fmla="val 47653"/>
                </a:avLst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" name="Group 142"/>
          <p:cNvGrpSpPr>
            <a:grpSpLocks/>
          </p:cNvGrpSpPr>
          <p:nvPr/>
        </p:nvGrpSpPr>
        <p:grpSpPr bwMode="auto">
          <a:xfrm>
            <a:off x="1357290" y="2214554"/>
            <a:ext cx="4103688" cy="2179637"/>
            <a:chOff x="3016" y="2659"/>
            <a:chExt cx="2585" cy="1373"/>
          </a:xfrm>
        </p:grpSpPr>
        <p:grpSp>
          <p:nvGrpSpPr>
            <p:cNvPr id="11" name="Group 143"/>
            <p:cNvGrpSpPr>
              <a:grpSpLocks/>
            </p:cNvGrpSpPr>
            <p:nvPr/>
          </p:nvGrpSpPr>
          <p:grpSpPr bwMode="auto">
            <a:xfrm>
              <a:off x="4178" y="3076"/>
              <a:ext cx="1190" cy="548"/>
              <a:chOff x="4935" y="2452"/>
              <a:chExt cx="4283" cy="1913"/>
            </a:xfrm>
          </p:grpSpPr>
          <p:grpSp>
            <p:nvGrpSpPr>
              <p:cNvPr id="12" name="Group 144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155793" name="AutoShape 145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794" name="AutoShape 146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147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155796" name="AutoShape 148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797" name="AutoShape 149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Group 150"/>
            <p:cNvGrpSpPr>
              <a:grpSpLocks/>
            </p:cNvGrpSpPr>
            <p:nvPr/>
          </p:nvGrpSpPr>
          <p:grpSpPr bwMode="auto">
            <a:xfrm>
              <a:off x="4412" y="2668"/>
              <a:ext cx="1189" cy="548"/>
              <a:chOff x="4935" y="2452"/>
              <a:chExt cx="4283" cy="1913"/>
            </a:xfrm>
          </p:grpSpPr>
          <p:grpSp>
            <p:nvGrpSpPr>
              <p:cNvPr id="15" name="Group 151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155800" name="AutoShape 152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01" name="AutoShape 153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54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155803" name="AutoShape 155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04" name="AutoShape 156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7" name="Group 157"/>
            <p:cNvGrpSpPr>
              <a:grpSpLocks/>
            </p:cNvGrpSpPr>
            <p:nvPr/>
          </p:nvGrpSpPr>
          <p:grpSpPr bwMode="auto">
            <a:xfrm>
              <a:off x="3478" y="2659"/>
              <a:ext cx="1190" cy="548"/>
              <a:chOff x="4935" y="2452"/>
              <a:chExt cx="4283" cy="1913"/>
            </a:xfrm>
          </p:grpSpPr>
          <p:grpSp>
            <p:nvGrpSpPr>
              <p:cNvPr id="18" name="Group 158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155807" name="AutoShape 159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08" name="AutoShape 160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" name="Group 161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155810" name="AutoShape 162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11" name="AutoShape 163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0" name="Group 164"/>
            <p:cNvGrpSpPr>
              <a:grpSpLocks/>
            </p:cNvGrpSpPr>
            <p:nvPr/>
          </p:nvGrpSpPr>
          <p:grpSpPr bwMode="auto">
            <a:xfrm>
              <a:off x="3249" y="3067"/>
              <a:ext cx="1190" cy="548"/>
              <a:chOff x="4935" y="2452"/>
              <a:chExt cx="4283" cy="1913"/>
            </a:xfrm>
          </p:grpSpPr>
          <p:grpSp>
            <p:nvGrpSpPr>
              <p:cNvPr id="21" name="Group 165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155814" name="AutoShape 166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15" name="AutoShape 167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168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155817" name="AutoShape 169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18" name="AutoShape 170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3" name="Group 171"/>
            <p:cNvGrpSpPr>
              <a:grpSpLocks/>
            </p:cNvGrpSpPr>
            <p:nvPr/>
          </p:nvGrpSpPr>
          <p:grpSpPr bwMode="auto">
            <a:xfrm>
              <a:off x="3016" y="3475"/>
              <a:ext cx="1189" cy="548"/>
              <a:chOff x="4935" y="2452"/>
              <a:chExt cx="4283" cy="1913"/>
            </a:xfrm>
          </p:grpSpPr>
          <p:grpSp>
            <p:nvGrpSpPr>
              <p:cNvPr id="24" name="Group 172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155821" name="AutoShape 173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22" name="AutoShape 174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175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155824" name="AutoShape 176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25" name="AutoShape 177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" name="Group 178"/>
            <p:cNvGrpSpPr>
              <a:grpSpLocks/>
            </p:cNvGrpSpPr>
            <p:nvPr/>
          </p:nvGrpSpPr>
          <p:grpSpPr bwMode="auto">
            <a:xfrm>
              <a:off x="3949" y="3484"/>
              <a:ext cx="1190" cy="548"/>
              <a:chOff x="4935" y="2452"/>
              <a:chExt cx="4283" cy="1913"/>
            </a:xfrm>
          </p:grpSpPr>
          <p:grpSp>
            <p:nvGrpSpPr>
              <p:cNvPr id="27" name="Group 179"/>
              <p:cNvGrpSpPr>
                <a:grpSpLocks/>
              </p:cNvGrpSpPr>
              <p:nvPr/>
            </p:nvGrpSpPr>
            <p:grpSpPr bwMode="auto">
              <a:xfrm>
                <a:off x="4935" y="2452"/>
                <a:ext cx="2603" cy="1898"/>
                <a:chOff x="4935" y="2452"/>
                <a:chExt cx="2603" cy="1898"/>
              </a:xfrm>
            </p:grpSpPr>
            <p:sp>
              <p:nvSpPr>
                <p:cNvPr id="155828" name="AutoShape 180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29" name="AutoShape 181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182"/>
              <p:cNvGrpSpPr>
                <a:grpSpLocks/>
              </p:cNvGrpSpPr>
              <p:nvPr/>
            </p:nvGrpSpPr>
            <p:grpSpPr bwMode="auto">
              <a:xfrm>
                <a:off x="6615" y="2467"/>
                <a:ext cx="2603" cy="1898"/>
                <a:chOff x="4935" y="2452"/>
                <a:chExt cx="2603" cy="1898"/>
              </a:xfrm>
            </p:grpSpPr>
            <p:sp>
              <p:nvSpPr>
                <p:cNvPr id="155831" name="AutoShape 183"/>
                <p:cNvSpPr>
                  <a:spLocks noChangeArrowheads="1"/>
                </p:cNvSpPr>
                <p:nvPr/>
              </p:nvSpPr>
              <p:spPr bwMode="auto">
                <a:xfrm>
                  <a:off x="4935" y="2910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832" name="AutoShape 184"/>
                <p:cNvSpPr>
                  <a:spLocks noChangeArrowheads="1"/>
                </p:cNvSpPr>
                <p:nvPr/>
              </p:nvSpPr>
              <p:spPr bwMode="auto">
                <a:xfrm rot="3616530">
                  <a:off x="5985" y="2565"/>
                  <a:ext cx="1665" cy="14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FF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55838" name="Text Box 190"/>
          <p:cNvSpPr txBox="1">
            <a:spLocks noChangeArrowheads="1"/>
          </p:cNvSpPr>
          <p:nvPr/>
        </p:nvSpPr>
        <p:spPr bwMode="auto">
          <a:xfrm>
            <a:off x="1071538" y="0"/>
            <a:ext cx="7640632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Паркеты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192" name="Текст 4"/>
          <p:cNvSpPr txBox="1">
            <a:spLocks/>
          </p:cNvSpPr>
          <p:nvPr/>
        </p:nvSpPr>
        <p:spPr>
          <a:xfrm>
            <a:off x="2428860" y="928670"/>
            <a:ext cx="6500826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Дощечки паркета, плитки, которыми покрывают полы в ванных комнатах и в метро, сверху ограничены многоугольниками.</a:t>
            </a:r>
          </a:p>
        </p:txBody>
      </p:sp>
      <p:grpSp>
        <p:nvGrpSpPr>
          <p:cNvPr id="193" name="Group 74"/>
          <p:cNvGrpSpPr>
            <a:grpSpLocks/>
          </p:cNvGrpSpPr>
          <p:nvPr/>
        </p:nvGrpSpPr>
        <p:grpSpPr bwMode="auto">
          <a:xfrm>
            <a:off x="5857884" y="2285992"/>
            <a:ext cx="2714644" cy="2266138"/>
            <a:chOff x="3046" y="807"/>
            <a:chExt cx="1500" cy="1152"/>
          </a:xfrm>
        </p:grpSpPr>
        <p:sp>
          <p:nvSpPr>
            <p:cNvPr id="210" name="AutoShape 115"/>
            <p:cNvSpPr>
              <a:spLocks noChangeArrowheads="1"/>
            </p:cNvSpPr>
            <p:nvPr/>
          </p:nvSpPr>
          <p:spPr bwMode="auto">
            <a:xfrm>
              <a:off x="3046" y="104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AutoShape 116"/>
            <p:cNvSpPr>
              <a:spLocks noChangeArrowheads="1"/>
            </p:cNvSpPr>
            <p:nvPr/>
          </p:nvSpPr>
          <p:spPr bwMode="auto">
            <a:xfrm>
              <a:off x="3352" y="813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AutoShape 117"/>
            <p:cNvSpPr>
              <a:spLocks noChangeArrowheads="1"/>
            </p:cNvSpPr>
            <p:nvPr/>
          </p:nvSpPr>
          <p:spPr bwMode="auto">
            <a:xfrm flipV="1">
              <a:off x="3334" y="1041"/>
              <a:ext cx="618" cy="2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AutoShape 118"/>
            <p:cNvSpPr>
              <a:spLocks noChangeArrowheads="1"/>
            </p:cNvSpPr>
            <p:nvPr/>
          </p:nvSpPr>
          <p:spPr bwMode="auto">
            <a:xfrm>
              <a:off x="3046" y="150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AutoShape 119"/>
            <p:cNvSpPr>
              <a:spLocks noChangeArrowheads="1"/>
            </p:cNvSpPr>
            <p:nvPr/>
          </p:nvSpPr>
          <p:spPr bwMode="auto">
            <a:xfrm>
              <a:off x="3352" y="1275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AutoShape 120"/>
            <p:cNvSpPr>
              <a:spLocks noChangeArrowheads="1"/>
            </p:cNvSpPr>
            <p:nvPr/>
          </p:nvSpPr>
          <p:spPr bwMode="auto">
            <a:xfrm flipV="1">
              <a:off x="3046" y="1275"/>
              <a:ext cx="606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AutoShape 121"/>
            <p:cNvSpPr>
              <a:spLocks noChangeArrowheads="1"/>
            </p:cNvSpPr>
            <p:nvPr/>
          </p:nvSpPr>
          <p:spPr bwMode="auto">
            <a:xfrm flipV="1">
              <a:off x="3334" y="1503"/>
              <a:ext cx="618" cy="22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AutoShape 123"/>
            <p:cNvSpPr>
              <a:spLocks noChangeArrowheads="1"/>
            </p:cNvSpPr>
            <p:nvPr/>
          </p:nvSpPr>
          <p:spPr bwMode="auto">
            <a:xfrm>
              <a:off x="3364" y="1731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AutoShape 124"/>
            <p:cNvSpPr>
              <a:spLocks noChangeArrowheads="1"/>
            </p:cNvSpPr>
            <p:nvPr/>
          </p:nvSpPr>
          <p:spPr bwMode="auto">
            <a:xfrm flipV="1">
              <a:off x="3058" y="1731"/>
              <a:ext cx="606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AutoShape 126"/>
            <p:cNvSpPr>
              <a:spLocks noChangeArrowheads="1"/>
            </p:cNvSpPr>
            <p:nvPr/>
          </p:nvSpPr>
          <p:spPr bwMode="auto">
            <a:xfrm>
              <a:off x="3646" y="1041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AutoShape 127"/>
            <p:cNvSpPr>
              <a:spLocks noChangeArrowheads="1"/>
            </p:cNvSpPr>
            <p:nvPr/>
          </p:nvSpPr>
          <p:spPr bwMode="auto">
            <a:xfrm>
              <a:off x="3658" y="150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AutoShape 128"/>
            <p:cNvSpPr>
              <a:spLocks noChangeArrowheads="1"/>
            </p:cNvSpPr>
            <p:nvPr/>
          </p:nvSpPr>
          <p:spPr bwMode="auto">
            <a:xfrm flipV="1">
              <a:off x="3646" y="126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AutoShape 129"/>
            <p:cNvSpPr>
              <a:spLocks noChangeArrowheads="1"/>
            </p:cNvSpPr>
            <p:nvPr/>
          </p:nvSpPr>
          <p:spPr bwMode="auto">
            <a:xfrm flipV="1">
              <a:off x="3664" y="173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AutoShape 130"/>
            <p:cNvSpPr>
              <a:spLocks noChangeArrowheads="1"/>
            </p:cNvSpPr>
            <p:nvPr/>
          </p:nvSpPr>
          <p:spPr bwMode="auto">
            <a:xfrm flipV="1">
              <a:off x="3952" y="149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AutoShape 131"/>
            <p:cNvSpPr>
              <a:spLocks noChangeArrowheads="1"/>
            </p:cNvSpPr>
            <p:nvPr/>
          </p:nvSpPr>
          <p:spPr bwMode="auto">
            <a:xfrm>
              <a:off x="3946" y="1269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AutoShape 139"/>
            <p:cNvSpPr>
              <a:spLocks noChangeArrowheads="1"/>
            </p:cNvSpPr>
            <p:nvPr/>
          </p:nvSpPr>
          <p:spPr bwMode="auto">
            <a:xfrm flipV="1">
              <a:off x="3646" y="813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AutoShape 140"/>
            <p:cNvSpPr>
              <a:spLocks noChangeArrowheads="1"/>
            </p:cNvSpPr>
            <p:nvPr/>
          </p:nvSpPr>
          <p:spPr bwMode="auto">
            <a:xfrm flipV="1">
              <a:off x="3934" y="1035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AutoShape 141"/>
            <p:cNvSpPr>
              <a:spLocks noChangeArrowheads="1"/>
            </p:cNvSpPr>
            <p:nvPr/>
          </p:nvSpPr>
          <p:spPr bwMode="auto">
            <a:xfrm>
              <a:off x="3946" y="807"/>
              <a:ext cx="594" cy="22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80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1" name="Rectangle 5"/>
          <p:cNvSpPr>
            <a:spLocks noChangeArrowheads="1"/>
          </p:cNvSpPr>
          <p:nvPr/>
        </p:nvSpPr>
        <p:spPr bwMode="auto">
          <a:xfrm>
            <a:off x="500033" y="1071546"/>
            <a:ext cx="4929223" cy="193899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kumimoji="1" lang="ru-RU" sz="2400" b="1" dirty="0"/>
              <a:t>Начиная игру в бильярд, необходимо расположить шары в виде треугольника. Для этого используют специальную треугольную рамку.</a:t>
            </a:r>
          </a:p>
        </p:txBody>
      </p:sp>
      <p:pic>
        <p:nvPicPr>
          <p:cNvPr id="162823" name="Picture 7" descr="bilyard0607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125538"/>
            <a:ext cx="3173413" cy="2779712"/>
          </a:xfrm>
          <a:prstGeom prst="rect">
            <a:avLst/>
          </a:prstGeom>
          <a:noFill/>
        </p:spPr>
      </p:pic>
      <p:pic>
        <p:nvPicPr>
          <p:cNvPr id="162824" name="Picture 8" descr="scrn_big_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838"/>
            <a:ext cx="7620000" cy="3743325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214290"/>
            <a:ext cx="8072494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sz="4400" b="1" dirty="0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kumimoji="1" lang="ru-RU" sz="4400" b="1" dirty="0" smtClean="0">
                <a:solidFill>
                  <a:srgbClr val="7030A0"/>
                </a:solidFill>
                <a:latin typeface="Arial" pitchFamily="34" charset="0"/>
              </a:rPr>
              <a:t>Треугольники</a:t>
            </a:r>
            <a:endParaRPr kumimoji="1" lang="ru-RU" sz="4400" b="1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 descr="06-01-28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628775"/>
            <a:ext cx="4762500" cy="3352800"/>
          </a:xfrm>
          <a:prstGeom prst="rect">
            <a:avLst/>
          </a:prstGeom>
          <a:noFill/>
        </p:spPr>
      </p:pic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285720" y="4857760"/>
            <a:ext cx="392909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kumimoji="1" lang="ru-RU" sz="2400" b="1" dirty="0"/>
              <a:t>Расстановка кеглей в игре Боулинг тоже в виде равностороннего треугольника. </a:t>
            </a:r>
          </a:p>
        </p:txBody>
      </p:sp>
      <p:pic>
        <p:nvPicPr>
          <p:cNvPr id="176152" name="Picture 24" descr="bou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3635375" cy="2908300"/>
          </a:xfrm>
          <a:prstGeom prst="rect">
            <a:avLst/>
          </a:prstGeom>
          <a:noFill/>
        </p:spPr>
      </p:pic>
      <p:pic>
        <p:nvPicPr>
          <p:cNvPr id="176153" name="Picture 25" descr="showPhotoG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378325"/>
            <a:ext cx="2520950" cy="2479675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71472" y="214290"/>
            <a:ext cx="8072494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sz="4400" b="1" dirty="0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kumimoji="1" lang="ru-RU" sz="4400" b="1" dirty="0" smtClean="0">
                <a:solidFill>
                  <a:srgbClr val="7030A0"/>
                </a:solidFill>
                <a:latin typeface="Arial" pitchFamily="34" charset="0"/>
              </a:rPr>
              <a:t>Треугольники</a:t>
            </a:r>
            <a:endParaRPr kumimoji="1" lang="ru-RU" sz="4400" b="1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9"/>
            <a:ext cx="8729634" cy="15716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Геометрия - одна из древнейших частей математики, изучающая пространственные отношения и формы тел.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72074"/>
            <a:ext cx="8488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Из геометрии зародилась математика как наука. Люди с незапамятных времен использовали геометрические знания в быту. </a:t>
            </a:r>
            <a:endParaRPr lang="ru-RU" sz="2800" b="1" dirty="0"/>
          </a:p>
        </p:txBody>
      </p:sp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928802"/>
            <a:ext cx="1935884" cy="1389249"/>
          </a:xfrm>
          <a:prstGeom prst="rect">
            <a:avLst/>
          </a:prstGeom>
          <a:noFill/>
        </p:spPr>
      </p:pic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5000628" y="1785926"/>
            <a:ext cx="1522404" cy="1366839"/>
            <a:chOff x="288" y="2160"/>
            <a:chExt cx="1632" cy="1627"/>
          </a:xfrm>
        </p:grpSpPr>
        <p:sp>
          <p:nvSpPr>
            <p:cNvPr id="7" name="Oval 50"/>
            <p:cNvSpPr>
              <a:spLocks noChangeArrowheads="1"/>
            </p:cNvSpPr>
            <p:nvPr/>
          </p:nvSpPr>
          <p:spPr bwMode="auto">
            <a:xfrm>
              <a:off x="288" y="2160"/>
              <a:ext cx="1626" cy="1627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290" y="2739"/>
              <a:ext cx="1626" cy="505"/>
              <a:chOff x="1308" y="5430"/>
              <a:chExt cx="2910" cy="903"/>
            </a:xfrm>
          </p:grpSpPr>
          <p:grpSp>
            <p:nvGrpSpPr>
              <p:cNvPr id="10" name="Group 52"/>
              <p:cNvGrpSpPr>
                <a:grpSpLocks/>
              </p:cNvGrpSpPr>
              <p:nvPr/>
            </p:nvGrpSpPr>
            <p:grpSpPr bwMode="auto">
              <a:xfrm>
                <a:off x="1308" y="5430"/>
                <a:ext cx="2910" cy="903"/>
                <a:chOff x="1308" y="5430"/>
                <a:chExt cx="2910" cy="903"/>
              </a:xfrm>
            </p:grpSpPr>
            <p:grpSp>
              <p:nvGrpSpPr>
                <p:cNvPr id="12" name="Group 53"/>
                <p:cNvGrpSpPr>
                  <a:grpSpLocks/>
                </p:cNvGrpSpPr>
                <p:nvPr/>
              </p:nvGrpSpPr>
              <p:grpSpPr bwMode="auto">
                <a:xfrm>
                  <a:off x="1308" y="5430"/>
                  <a:ext cx="2910" cy="903"/>
                  <a:chOff x="1308" y="5430"/>
                  <a:chExt cx="2910" cy="903"/>
                </a:xfrm>
              </p:grpSpPr>
              <p:grpSp>
                <p:nvGrpSpPr>
                  <p:cNvPr id="1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1308" y="5430"/>
                    <a:ext cx="2910" cy="903"/>
                    <a:chOff x="1308" y="5430"/>
                    <a:chExt cx="2910" cy="903"/>
                  </a:xfrm>
                </p:grpSpPr>
                <p:grpSp>
                  <p:nvGrpSpPr>
                    <p:cNvPr id="16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08" y="5430"/>
                      <a:ext cx="2910" cy="903"/>
                      <a:chOff x="1308" y="5430"/>
                      <a:chExt cx="2910" cy="903"/>
                    </a:xfrm>
                  </p:grpSpPr>
                  <p:sp>
                    <p:nvSpPr>
                      <p:cNvPr id="18" name="Oval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08" y="5430"/>
                        <a:ext cx="2910" cy="90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9900"/>
                          </a:gs>
                          <a:gs pos="50000">
                            <a:srgbClr val="FFFF00"/>
                          </a:gs>
                          <a:gs pos="100000">
                            <a:srgbClr val="FF9900"/>
                          </a:gs>
                        </a:gsLst>
                        <a:lin ang="2700000" scaled="1"/>
                      </a:gradFill>
                      <a:ln w="25400">
                        <a:solidFill>
                          <a:srgbClr val="993300"/>
                        </a:solidFill>
                        <a:prstDash val="lgDash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9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3" y="6093"/>
                        <a:ext cx="84" cy="39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0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9" y="6213"/>
                        <a:ext cx="99" cy="2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3" y="6279"/>
                        <a:ext cx="105" cy="1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0" y="6315"/>
                        <a:ext cx="105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60" y="6330"/>
                        <a:ext cx="108" cy="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90" y="6306"/>
                        <a:ext cx="114" cy="1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99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8" y="6129"/>
                      <a:ext cx="39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99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4" y="6264"/>
                    <a:ext cx="114" cy="18"/>
                  </a:xfrm>
                  <a:prstGeom prst="line">
                    <a:avLst/>
                  </a:prstGeom>
                  <a:noFill/>
                  <a:ln w="25400">
                    <a:solidFill>
                      <a:srgbClr val="99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3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3744" y="6180"/>
                  <a:ext cx="96" cy="30"/>
                </a:xfrm>
                <a:prstGeom prst="line">
                  <a:avLst/>
                </a:prstGeom>
                <a:noFill/>
                <a:ln w="2540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Line 66"/>
              <p:cNvSpPr>
                <a:spLocks noChangeShapeType="1"/>
              </p:cNvSpPr>
              <p:nvPr/>
            </p:nvSpPr>
            <p:spPr bwMode="auto">
              <a:xfrm flipV="1">
                <a:off x="4050" y="6036"/>
                <a:ext cx="78" cy="57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Freeform 68"/>
            <p:cNvSpPr>
              <a:spLocks/>
            </p:cNvSpPr>
            <p:nvPr/>
          </p:nvSpPr>
          <p:spPr bwMode="auto">
            <a:xfrm>
              <a:off x="288" y="3012"/>
              <a:ext cx="1632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90"/>
                </a:cxn>
                <a:cxn ang="0">
                  <a:pos x="344" y="196"/>
                </a:cxn>
                <a:cxn ang="0">
                  <a:pos x="936" y="260"/>
                </a:cxn>
                <a:cxn ang="0">
                  <a:pos x="1436" y="210"/>
                </a:cxn>
                <a:cxn ang="0">
                  <a:pos x="1738" y="100"/>
                </a:cxn>
                <a:cxn ang="0">
                  <a:pos x="1838" y="0"/>
                </a:cxn>
              </a:cxnLst>
              <a:rect l="0" t="0" r="r" b="b"/>
              <a:pathLst>
                <a:path w="1838" h="262">
                  <a:moveTo>
                    <a:pt x="0" y="0"/>
                  </a:moveTo>
                  <a:cubicBezTo>
                    <a:pt x="14" y="15"/>
                    <a:pt x="27" y="57"/>
                    <a:pt x="84" y="90"/>
                  </a:cubicBezTo>
                  <a:cubicBezTo>
                    <a:pt x="141" y="123"/>
                    <a:pt x="202" y="168"/>
                    <a:pt x="344" y="196"/>
                  </a:cubicBezTo>
                  <a:cubicBezTo>
                    <a:pt x="486" y="224"/>
                    <a:pt x="754" y="258"/>
                    <a:pt x="936" y="260"/>
                  </a:cubicBezTo>
                  <a:cubicBezTo>
                    <a:pt x="1118" y="262"/>
                    <a:pt x="1302" y="237"/>
                    <a:pt x="1436" y="210"/>
                  </a:cubicBezTo>
                  <a:cubicBezTo>
                    <a:pt x="1570" y="183"/>
                    <a:pt x="1671" y="135"/>
                    <a:pt x="1738" y="100"/>
                  </a:cubicBezTo>
                  <a:cubicBezTo>
                    <a:pt x="1805" y="65"/>
                    <a:pt x="1817" y="21"/>
                    <a:pt x="1838" y="0"/>
                  </a:cubicBezTo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2700000" scaled="1"/>
            </a:gradFill>
            <a:ln w="25400" cap="flat" cmpd="sng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357562"/>
            <a:ext cx="1878050" cy="1581153"/>
          </a:xfrm>
          <a:prstGeom prst="rect">
            <a:avLst/>
          </a:prstGeom>
          <a:noFill/>
        </p:spPr>
      </p:pic>
      <p:pic>
        <p:nvPicPr>
          <p:cNvPr id="2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500438"/>
            <a:ext cx="1392217" cy="1451413"/>
          </a:xfrm>
          <a:prstGeom prst="rect">
            <a:avLst/>
          </a:prstGeom>
          <a:noFill/>
        </p:spPr>
      </p:pic>
      <p:sp>
        <p:nvSpPr>
          <p:cNvPr id="27" name="Цилиндр 26"/>
          <p:cNvSpPr/>
          <p:nvPr/>
        </p:nvSpPr>
        <p:spPr>
          <a:xfrm>
            <a:off x="5500694" y="3500438"/>
            <a:ext cx="1357322" cy="1357322"/>
          </a:xfrm>
          <a:prstGeom prst="can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2214546" y="2071678"/>
            <a:ext cx="1714512" cy="71438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73" descr="Модель ромбоусеченного кубоктаэдра (VRML)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357562"/>
            <a:ext cx="1571636" cy="1571635"/>
          </a:xfrm>
          <a:prstGeom prst="rect">
            <a:avLst/>
          </a:prstGeom>
          <a:noFill/>
        </p:spPr>
      </p:pic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7072330" y="1857364"/>
            <a:ext cx="1509715" cy="1214446"/>
          </a:xfrm>
          <a:prstGeom prst="hexagon">
            <a:avLst>
              <a:gd name="adj" fmla="val 31675"/>
              <a:gd name="vf" fmla="val 115470"/>
            </a:avLst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 rot="10800000">
            <a:off x="3786182" y="3071810"/>
            <a:ext cx="1423584" cy="1062638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571472" y="214290"/>
            <a:ext cx="8072494" cy="144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sz="4400" b="1" dirty="0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kumimoji="1" lang="ru-RU" sz="4400" b="1" dirty="0" smtClean="0">
                <a:solidFill>
                  <a:srgbClr val="7030A0"/>
                </a:solidFill>
                <a:latin typeface="Arial" pitchFamily="34" charset="0"/>
              </a:rPr>
              <a:t>Треугольники </a:t>
            </a:r>
            <a:r>
              <a:rPr kumimoji="1" lang="ru-RU" sz="4400" b="1" dirty="0">
                <a:solidFill>
                  <a:srgbClr val="7030A0"/>
                </a:solidFill>
                <a:latin typeface="Arial" pitchFamily="34" charset="0"/>
              </a:rPr>
              <a:t>в конструкции мостов. </a:t>
            </a:r>
          </a:p>
        </p:txBody>
      </p:sp>
      <p:pic>
        <p:nvPicPr>
          <p:cNvPr id="164868" name="Picture 4" descr="P1010096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06952"/>
            <a:ext cx="6747952" cy="50430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357158" y="6000768"/>
            <a:ext cx="842486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ru-RU" sz="2400" b="1" dirty="0">
                <a:latin typeface="Arial" pitchFamily="34" charset="0"/>
              </a:rPr>
              <a:t>Высоковольтные линии электропередачи.</a:t>
            </a:r>
          </a:p>
          <a:p>
            <a:pPr algn="ctr"/>
            <a:r>
              <a:rPr kumimoji="1" lang="ru-RU" sz="2400" b="1" dirty="0">
                <a:latin typeface="Arial" pitchFamily="34" charset="0"/>
              </a:rPr>
              <a:t>Треугольники делают</a:t>
            </a:r>
            <a:r>
              <a:rPr kumimoji="1" lang="en-US" sz="2400" b="1" dirty="0">
                <a:latin typeface="Arial" pitchFamily="34" charset="0"/>
              </a:rPr>
              <a:t> </a:t>
            </a:r>
            <a:r>
              <a:rPr kumimoji="1" lang="ru-RU" sz="2400" b="1" dirty="0">
                <a:latin typeface="Arial" pitchFamily="34" charset="0"/>
              </a:rPr>
              <a:t>конструкции надежными. </a:t>
            </a:r>
          </a:p>
        </p:txBody>
      </p:sp>
      <p:pic>
        <p:nvPicPr>
          <p:cNvPr id="161799" name="Picture 7" descr="981580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858185"/>
            <a:ext cx="7500990" cy="5269546"/>
          </a:xfrm>
          <a:prstGeom prst="rect">
            <a:avLst/>
          </a:prstGeom>
          <a:noFill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1472" y="214290"/>
            <a:ext cx="8072494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sz="4400" b="1" dirty="0">
                <a:solidFill>
                  <a:srgbClr val="7030A0"/>
                </a:solidFill>
                <a:latin typeface="Arial" pitchFamily="34" charset="0"/>
              </a:rPr>
              <a:t>  </a:t>
            </a:r>
            <a:r>
              <a:rPr kumimoji="1" lang="ru-RU" sz="4400" b="1" dirty="0" smtClean="0">
                <a:solidFill>
                  <a:srgbClr val="7030A0"/>
                </a:solidFill>
                <a:latin typeface="Arial" pitchFamily="34" charset="0"/>
              </a:rPr>
              <a:t>Треугольники</a:t>
            </a:r>
            <a:endParaRPr kumimoji="1" lang="ru-RU" sz="4400" b="1" dirty="0">
              <a:solidFill>
                <a:srgbClr val="7030A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9810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Геометрия и архитектура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14282" y="1124744"/>
            <a:ext cx="7382054" cy="449975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Геометрия является основной частью «фундамента», на котором строится архитектура. Архитектура - это соединение искусства, науки и производства. </a:t>
            </a:r>
          </a:p>
          <a:p>
            <a:r>
              <a:rPr lang="ru-RU" sz="2800" b="1" dirty="0" smtClean="0"/>
              <a:t>Метко называют архитектуру                                     дочерью геометрии. </a:t>
            </a:r>
          </a:p>
          <a:p>
            <a:endParaRPr lang="ru-RU" sz="2800" b="1" dirty="0"/>
          </a:p>
        </p:txBody>
      </p:sp>
      <p:pic>
        <p:nvPicPr>
          <p:cNvPr id="135170" name="Picture 2" descr="C:\Documents and Settings\User\Мои документы\Мои рисунки\рисунки\здани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340768"/>
            <a:ext cx="1360951" cy="1944216"/>
          </a:xfrm>
          <a:prstGeom prst="rect">
            <a:avLst/>
          </a:prstGeom>
          <a:noFill/>
        </p:spPr>
      </p:pic>
      <p:pic>
        <p:nvPicPr>
          <p:cNvPr id="135173" name="Picture 5" descr="C:\Documents and Settings\User\Мои документы\основные документы\азбука\двор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55727"/>
            <a:ext cx="4141097" cy="3105824"/>
          </a:xfrm>
          <a:prstGeom prst="rect">
            <a:avLst/>
          </a:prstGeom>
          <a:noFill/>
        </p:spPr>
      </p:pic>
      <p:pic>
        <p:nvPicPr>
          <p:cNvPr id="135174" name="Picture 6" descr="C:\Documents and Settings\User\Мои документы\основные документы\азбука\Д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755310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Картинка 5 из 362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4949939" cy="3714776"/>
          </a:xfrm>
          <a:prstGeom prst="rect">
            <a:avLst/>
          </a:prstGeom>
          <a:noFill/>
        </p:spPr>
      </p:pic>
      <p:pic>
        <p:nvPicPr>
          <p:cNvPr id="8" name="Picture 4" descr="http://chum310.byu.edu/Students/old/McEwen/Art%20History/Pictures/RomanImperial4.jpg"/>
          <p:cNvPicPr>
            <a:picLocks noChangeAspect="1" noChangeArrowheads="1"/>
          </p:cNvPicPr>
          <p:nvPr/>
        </p:nvPicPr>
        <p:blipFill>
          <a:blip r:embed="rId4" cstate="print"/>
          <a:srcRect t="13089" r="59683"/>
          <a:stretch>
            <a:fillRect/>
          </a:stretch>
        </p:blipFill>
        <p:spPr bwMode="auto">
          <a:xfrm>
            <a:off x="0" y="0"/>
            <a:ext cx="1449686" cy="2143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4000528" cy="1071571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Пантеон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163844" name="Picture 4" descr="http://chum310.byu.edu/Students/old/McEwen/Art%20History/Pictures/RomanImperial4.jpg"/>
          <p:cNvPicPr>
            <a:picLocks noChangeAspect="1" noChangeArrowheads="1"/>
          </p:cNvPicPr>
          <p:nvPr/>
        </p:nvPicPr>
        <p:blipFill>
          <a:blip r:embed="rId4" cstate="print"/>
          <a:srcRect l="39286"/>
          <a:stretch>
            <a:fillRect/>
          </a:stretch>
        </p:blipFill>
        <p:spPr bwMode="auto">
          <a:xfrm>
            <a:off x="0" y="2357430"/>
            <a:ext cx="3643338" cy="4115297"/>
          </a:xfrm>
          <a:prstGeom prst="rect">
            <a:avLst/>
          </a:prstGeom>
          <a:noFill/>
        </p:spPr>
      </p:pic>
      <p:pic>
        <p:nvPicPr>
          <p:cNvPr id="163846" name="Picture 6" descr="http://im3-tub.yandex.net/i?id=23386126-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839" y="5286388"/>
            <a:ext cx="2245161" cy="15716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43306" y="3811012"/>
            <a:ext cx="5500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Полусферический купол имеет Пантеон – храм всех богов - в Риме. Диаметр купола составляет 43 м. При этом высота стен Пантеона равна радиусу полусферы купола. В связи с этим получается, что само здание этого храма как бы “накинуто” на шар диаметром 43 м. </a:t>
            </a:r>
            <a:endParaRPr lang="ru-RU" sz="2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86993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Пентагон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149506" name="Picture 2" descr="Картинка 3 из 364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313" y="357166"/>
            <a:ext cx="3902837" cy="2928958"/>
          </a:xfrm>
          <a:prstGeom prst="rect">
            <a:avLst/>
          </a:prstGeom>
          <a:noFill/>
        </p:spPr>
      </p:pic>
      <p:pic>
        <p:nvPicPr>
          <p:cNvPr id="149508" name="Picture 4" descr="Картинка 4 из 3644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571876"/>
            <a:ext cx="3906878" cy="262413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4608512" cy="492998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Здание военного ведомства США носит название Пентагон, что означает пятиугольник. Связано это с тем, что, если посмотреть на это здание с большой высоты, то оно действительно будет иметь вид пятиугольника. </a:t>
            </a:r>
          </a:p>
          <a:p>
            <a:r>
              <a:rPr lang="ru-RU" sz="2800" b="1" dirty="0" smtClean="0"/>
              <a:t>Само  </a:t>
            </a:r>
            <a:r>
              <a:rPr lang="ru-RU" sz="2800" b="1" dirty="0" smtClean="0"/>
              <a:t>же </a:t>
            </a:r>
            <a:r>
              <a:rPr lang="ru-RU" sz="2800" b="1" dirty="0" smtClean="0"/>
              <a:t>оно имеет форму многогранника.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071966" cy="78579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Спасская башня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00042"/>
            <a:ext cx="4500594" cy="6000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В Спасской башне Московского кремля в основании можно увидеть прямой параллелепипед, переходящий в средней части в фигуру, приближающуюся к цилиндру, завершается же она пирамидой. При более детальном рассмотрении и изучении деталей можно увидеть: круги – циферблаты курантов; шар – основание для крепления рубиновой звезды; полукруги – арки одного из рядов бойниц на фасаде башни и т.д. </a:t>
            </a:r>
          </a:p>
          <a:p>
            <a:endParaRPr lang="ru-RU" sz="2400" b="1" dirty="0"/>
          </a:p>
        </p:txBody>
      </p:sp>
      <p:pic>
        <p:nvPicPr>
          <p:cNvPr id="5" name="Picture 1019" descr="Троицкая башня Московского Кремл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993139"/>
            <a:ext cx="4143404" cy="552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5824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Современный архитектурный стиль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00200"/>
            <a:ext cx="4786314" cy="50435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Современный архитектурный стиль, благодаря возможностям современных материалов, использует причудливые формы, которые воспринимаются нами через их сложные, изогнутые (выпуклые и вогнутые) поверхности. </a:t>
            </a:r>
          </a:p>
          <a:p>
            <a:pPr>
              <a:buNone/>
            </a:pPr>
            <a:endParaRPr lang="ru-RU" b="1" dirty="0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786314" y="1500174"/>
            <a:ext cx="4143293" cy="5000660"/>
            <a:chOff x="86" y="503"/>
            <a:chExt cx="1837" cy="2364"/>
          </a:xfrm>
        </p:grpSpPr>
        <p:pic>
          <p:nvPicPr>
            <p:cNvPr id="8" name="Picture 12" descr="808075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auto">
            <a:xfrm>
              <a:off x="86" y="503"/>
              <a:ext cx="1822" cy="1228"/>
            </a:xfrm>
            <a:prstGeom prst="rect">
              <a:avLst/>
            </a:prstGeom>
            <a:noFill/>
          </p:spPr>
        </p:pic>
        <p:graphicFrame>
          <p:nvGraphicFramePr>
            <p:cNvPr id="9" name="Object 26"/>
            <p:cNvGraphicFramePr>
              <a:graphicFrameLocks noChangeAspect="1"/>
            </p:cNvGraphicFramePr>
            <p:nvPr/>
          </p:nvGraphicFramePr>
          <p:xfrm>
            <a:off x="86" y="1757"/>
            <a:ext cx="1837" cy="1110"/>
          </p:xfrm>
          <a:graphic>
            <a:graphicData uri="http://schemas.openxmlformats.org/presentationml/2006/ole">
              <p:oleObj spid="_x0000_s106497" name="Точечный рисунок" r:id="rId4" imgW="7323810" imgH="2924583" progId="PBrush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55043" cy="1216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Современный архитектурный стиль</a:t>
            </a:r>
            <a:endParaRPr lang="ru-RU" dirty="0"/>
          </a:p>
        </p:txBody>
      </p:sp>
      <p:pic>
        <p:nvPicPr>
          <p:cNvPr id="6" name="bordForPrintState_3" descr="Высота....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ordForPrintState_5" descr="Каменные джунгли..">
            <a:hlinkClick r:id="rId4"/>
          </p:cNvPr>
          <p:cNvPicPr>
            <a:picLocks noGr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2219350" cy="234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ordForPrintState_6" descr="Балконы...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071546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ordForPrintState_2" descr="Мозаика...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071546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ordForPrintState_9" descr="Сети-клети">
            <a:hlinkClick r:id="rId10"/>
          </p:cNvPr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4214818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Documents and Settings\Инночка.MY_COMPUTER\Рабочий стол\Картинки\J030942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4214818"/>
            <a:ext cx="3657600" cy="24257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85813" y="285750"/>
            <a:ext cx="7858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/>
              <a:t>Какой математический термин происходит от латинского слова  столик.</a:t>
            </a:r>
            <a:endParaRPr lang="ru-RU" sz="2800" b="1" dirty="0"/>
          </a:p>
        </p:txBody>
      </p:sp>
      <p:sp>
        <p:nvSpPr>
          <p:cNvPr id="3" name="12-конечная звезда 2"/>
          <p:cNvSpPr/>
          <p:nvPr/>
        </p:nvSpPr>
        <p:spPr>
          <a:xfrm>
            <a:off x="4214810" y="4714884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трапеция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285720" y="4714884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цилиндр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1115616" y="2996952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конус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5148064" y="3071810"/>
            <a:ext cx="3995936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пирамида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TextBox 6"/>
          <p:cNvSpPr txBox="1">
            <a:spLocks noChangeArrowheads="1"/>
          </p:cNvSpPr>
          <p:nvPr/>
        </p:nvSpPr>
        <p:spPr bwMode="auto">
          <a:xfrm>
            <a:off x="642938" y="2214563"/>
            <a:ext cx="405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929188" y="1285875"/>
            <a:ext cx="3857625" cy="1143000"/>
            <a:chOff x="4929190" y="1285860"/>
            <a:chExt cx="3857652" cy="1143008"/>
          </a:xfrm>
        </p:grpSpPr>
        <p:sp>
          <p:nvSpPr>
            <p:cNvPr id="8" name="TextBox 7"/>
            <p:cNvSpPr txBox="1"/>
            <p:nvPr/>
          </p:nvSpPr>
          <p:spPr>
            <a:xfrm>
              <a:off x="6072198" y="1643050"/>
              <a:ext cx="2714644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Правильно!</a:t>
              </a:r>
            </a:p>
          </p:txBody>
        </p:sp>
        <p:pic>
          <p:nvPicPr>
            <p:cNvPr id="20504" name="Рисунок 9" descr="multyashki-1805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1285860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429250" y="1285875"/>
            <a:ext cx="2571750" cy="1285875"/>
            <a:chOff x="1714480" y="928664"/>
            <a:chExt cx="2571768" cy="1285884"/>
          </a:xfrm>
        </p:grpSpPr>
        <p:sp>
          <p:nvSpPr>
            <p:cNvPr id="9" name="TextBox 8"/>
            <p:cNvSpPr txBox="1"/>
            <p:nvPr/>
          </p:nvSpPr>
          <p:spPr>
            <a:xfrm>
              <a:off x="1714480" y="1357298"/>
              <a:ext cx="1051891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Нет!</a:t>
              </a:r>
            </a:p>
          </p:txBody>
        </p:sp>
        <p:pic>
          <p:nvPicPr>
            <p:cNvPr id="20502" name="Рисунок 11" descr="ludia-2560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928664"/>
              <a:ext cx="135732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815964" y="6500834"/>
            <a:ext cx="328036" cy="3571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конечная звезда 2"/>
          <p:cNvSpPr/>
          <p:nvPr/>
        </p:nvSpPr>
        <p:spPr>
          <a:xfrm>
            <a:off x="611560" y="2780928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круг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285720" y="4714884"/>
            <a:ext cx="4502304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окружность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4860032" y="4941168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сфера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5148064" y="3071810"/>
            <a:ext cx="3995936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цилиндр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8" name="TextBox 6"/>
          <p:cNvSpPr txBox="1">
            <a:spLocks noChangeArrowheads="1"/>
          </p:cNvSpPr>
          <p:nvPr/>
        </p:nvSpPr>
        <p:spPr bwMode="auto">
          <a:xfrm>
            <a:off x="642938" y="2214563"/>
            <a:ext cx="405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929188" y="1285875"/>
            <a:ext cx="3857625" cy="1143000"/>
            <a:chOff x="4929190" y="1285860"/>
            <a:chExt cx="3857652" cy="1143008"/>
          </a:xfrm>
        </p:grpSpPr>
        <p:sp>
          <p:nvSpPr>
            <p:cNvPr id="8" name="TextBox 7"/>
            <p:cNvSpPr txBox="1"/>
            <p:nvPr/>
          </p:nvSpPr>
          <p:spPr>
            <a:xfrm>
              <a:off x="6072198" y="1643050"/>
              <a:ext cx="2714644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Правильно!</a:t>
              </a:r>
            </a:p>
          </p:txBody>
        </p:sp>
        <p:pic>
          <p:nvPicPr>
            <p:cNvPr id="21528" name="Рисунок 9" descr="multyashki-1805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1285860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429250" y="1285875"/>
            <a:ext cx="2571750" cy="1285875"/>
            <a:chOff x="1714480" y="928664"/>
            <a:chExt cx="2571768" cy="1285884"/>
          </a:xfrm>
        </p:grpSpPr>
        <p:sp>
          <p:nvSpPr>
            <p:cNvPr id="9" name="TextBox 8"/>
            <p:cNvSpPr txBox="1"/>
            <p:nvPr/>
          </p:nvSpPr>
          <p:spPr>
            <a:xfrm>
              <a:off x="1714480" y="1357298"/>
              <a:ext cx="1051891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Нет!</a:t>
              </a:r>
            </a:p>
          </p:txBody>
        </p:sp>
        <p:pic>
          <p:nvPicPr>
            <p:cNvPr id="21526" name="Рисунок 11" descr="ludia-2560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928664"/>
              <a:ext cx="135732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815964" y="6500834"/>
            <a:ext cx="328036" cy="3571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24" name="Прямоугольник 14"/>
          <p:cNvSpPr>
            <a:spLocks noChangeArrowheads="1"/>
          </p:cNvSpPr>
          <p:nvPr/>
        </p:nvSpPr>
        <p:spPr bwMode="auto">
          <a:xfrm>
            <a:off x="827088" y="188913"/>
            <a:ext cx="72739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Какая фигура по-латыни звучит как «</a:t>
            </a:r>
            <a:r>
              <a:rPr lang="ru-RU" sz="3200" b="1" dirty="0" err="1" smtClean="0"/>
              <a:t>циркус</a:t>
            </a:r>
            <a:r>
              <a:rPr lang="ru-RU" sz="3200" b="1" dirty="0" smtClean="0"/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C:\Documents and Settings\Инночка.MY_COMPUTER\Мои документы\Мои рисунки\апельсин...bmp"/>
          <p:cNvPicPr>
            <a:picLocks noChangeAspect="1" noChangeArrowheads="1"/>
          </p:cNvPicPr>
          <p:nvPr/>
        </p:nvPicPr>
        <p:blipFill>
          <a:blip r:embed="rId2" cstate="print"/>
          <a:srcRect l="16504" r="17578" b="12109"/>
          <a:stretch>
            <a:fillRect/>
          </a:stretch>
        </p:blipFill>
        <p:spPr bwMode="auto">
          <a:xfrm>
            <a:off x="5000628" y="3643290"/>
            <a:ext cx="3214710" cy="32147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5357850" cy="63579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Посмотри вокруг</a:t>
            </a:r>
            <a:r>
              <a:rPr lang="ru-RU" dirty="0" smtClean="0"/>
              <a:t>, и ты увидишь, что почти все предметы имеют форму:    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Апельсин и помидор похожи на шар;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Клетка в зоопарке– на параллелепипед;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Радуга - на дугу окружности.</a:t>
            </a:r>
          </a:p>
          <a:p>
            <a:r>
              <a:rPr lang="ru-RU" dirty="0" smtClean="0"/>
              <a:t>Простейшие геометрические фигуры, такие, как </a:t>
            </a:r>
            <a:r>
              <a:rPr lang="ru-RU" b="1" dirty="0" smtClean="0">
                <a:solidFill>
                  <a:srgbClr val="7030A0"/>
                </a:solidFill>
              </a:rPr>
              <a:t>окружность, квадрат, трапеция </a:t>
            </a:r>
            <a:r>
              <a:rPr lang="ru-RU" dirty="0" smtClean="0"/>
              <a:t>и другие были известны людям в самые отдаленные времена. </a:t>
            </a:r>
            <a:endParaRPr lang="ru-RU" dirty="0"/>
          </a:p>
        </p:txBody>
      </p:sp>
      <p:pic>
        <p:nvPicPr>
          <p:cNvPr id="4" name="Picture 4" descr="DSCF5817"/>
          <p:cNvPicPr>
            <a:picLocks noChangeAspect="1" noChangeArrowheads="1"/>
          </p:cNvPicPr>
          <p:nvPr/>
        </p:nvPicPr>
        <p:blipFill>
          <a:blip r:embed="rId3" cstate="print">
            <a:lum bright="-18000" contrast="54000"/>
          </a:blip>
          <a:srcRect/>
          <a:stretch>
            <a:fillRect/>
          </a:stretch>
        </p:blipFill>
        <p:spPr bwMode="auto">
          <a:xfrm>
            <a:off x="5643570" y="214290"/>
            <a:ext cx="323849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C:\Documents and Settings\User\Мои документы\InterWrite\InterWrite Software\pictures\Окружающий мир\Еда\помидо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214554"/>
            <a:ext cx="2071702" cy="2114418"/>
          </a:xfrm>
          <a:prstGeom prst="rect">
            <a:avLst/>
          </a:prstGeom>
          <a:noFill/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7752" y="2000240"/>
            <a:ext cx="1323995" cy="1666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7858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3200" b="1" dirty="0" smtClean="0">
                <a:latin typeface="Arial" pitchFamily="34" charset="0"/>
              </a:rPr>
              <a:t>Какая фигура делает</a:t>
            </a:r>
            <a:r>
              <a:rPr kumimoji="1" lang="en-US" sz="3200" b="1" dirty="0" smtClean="0">
                <a:latin typeface="Arial" pitchFamily="34" charset="0"/>
              </a:rPr>
              <a:t> </a:t>
            </a:r>
            <a:r>
              <a:rPr kumimoji="1" lang="ru-RU" sz="3200" b="1" dirty="0" smtClean="0">
                <a:latin typeface="Arial" pitchFamily="34" charset="0"/>
              </a:rPr>
              <a:t>конструкции надежными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2-конечная звезда 2"/>
          <p:cNvSpPr/>
          <p:nvPr/>
        </p:nvSpPr>
        <p:spPr>
          <a:xfrm>
            <a:off x="4139952" y="3068960"/>
            <a:ext cx="4824536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треугольник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107504" y="4714884"/>
            <a:ext cx="4752528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прямоуголь-ник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5076056" y="4869160"/>
            <a:ext cx="2779812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круг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323528" y="2852936"/>
            <a:ext cx="3995936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пятиуголь-ник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TextBox 6"/>
          <p:cNvSpPr txBox="1">
            <a:spLocks noChangeArrowheads="1"/>
          </p:cNvSpPr>
          <p:nvPr/>
        </p:nvSpPr>
        <p:spPr bwMode="auto">
          <a:xfrm>
            <a:off x="642938" y="2214563"/>
            <a:ext cx="405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929188" y="1285875"/>
            <a:ext cx="3857625" cy="1143000"/>
            <a:chOff x="4929190" y="1285860"/>
            <a:chExt cx="3857652" cy="1143008"/>
          </a:xfrm>
        </p:grpSpPr>
        <p:sp>
          <p:nvSpPr>
            <p:cNvPr id="8" name="TextBox 7"/>
            <p:cNvSpPr txBox="1"/>
            <p:nvPr/>
          </p:nvSpPr>
          <p:spPr>
            <a:xfrm>
              <a:off x="6072198" y="1643050"/>
              <a:ext cx="2714644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Правильно!</a:t>
              </a:r>
            </a:p>
          </p:txBody>
        </p:sp>
        <p:pic>
          <p:nvPicPr>
            <p:cNvPr id="22552" name="Рисунок 9" descr="multyashki-1805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1285860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429250" y="1285875"/>
            <a:ext cx="2571750" cy="1285875"/>
            <a:chOff x="1714480" y="928664"/>
            <a:chExt cx="2571768" cy="1285884"/>
          </a:xfrm>
        </p:grpSpPr>
        <p:sp>
          <p:nvSpPr>
            <p:cNvPr id="9" name="TextBox 8"/>
            <p:cNvSpPr txBox="1"/>
            <p:nvPr/>
          </p:nvSpPr>
          <p:spPr>
            <a:xfrm>
              <a:off x="1714480" y="1357298"/>
              <a:ext cx="1051891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Нет!</a:t>
              </a:r>
            </a:p>
          </p:txBody>
        </p:sp>
        <p:pic>
          <p:nvPicPr>
            <p:cNvPr id="22550" name="Рисунок 11" descr="ludia-2560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928664"/>
              <a:ext cx="135732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815964" y="6500834"/>
            <a:ext cx="328036" cy="3571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7858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С какой фигурой связано название здания военного ведомства США - Пентагон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2-конечная звезда 2"/>
          <p:cNvSpPr/>
          <p:nvPr/>
        </p:nvSpPr>
        <p:spPr>
          <a:xfrm>
            <a:off x="3995936" y="3068960"/>
            <a:ext cx="4968552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пятиугольник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285720" y="4714884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трапеция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2-конечная звезда 4"/>
          <p:cNvSpPr/>
          <p:nvPr/>
        </p:nvSpPr>
        <p:spPr>
          <a:xfrm>
            <a:off x="4860032" y="4941168"/>
            <a:ext cx="357190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конус</a:t>
            </a:r>
            <a:endParaRPr lang="ru-RU" sz="3200" dirty="0"/>
          </a:p>
        </p:txBody>
      </p:sp>
      <p:sp>
        <p:nvSpPr>
          <p:cNvPr id="6" name="12-конечная звезда 5"/>
          <p:cNvSpPr/>
          <p:nvPr/>
        </p:nvSpPr>
        <p:spPr>
          <a:xfrm>
            <a:off x="323528" y="2852936"/>
            <a:ext cx="2736304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куб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567" name="TextBox 6"/>
          <p:cNvSpPr txBox="1">
            <a:spLocks noChangeArrowheads="1"/>
          </p:cNvSpPr>
          <p:nvPr/>
        </p:nvSpPr>
        <p:spPr bwMode="auto">
          <a:xfrm>
            <a:off x="642938" y="2214563"/>
            <a:ext cx="405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929188" y="1285875"/>
            <a:ext cx="3857625" cy="1143000"/>
            <a:chOff x="4929190" y="1285860"/>
            <a:chExt cx="3857652" cy="1143008"/>
          </a:xfrm>
        </p:grpSpPr>
        <p:sp>
          <p:nvSpPr>
            <p:cNvPr id="8" name="TextBox 7"/>
            <p:cNvSpPr txBox="1"/>
            <p:nvPr/>
          </p:nvSpPr>
          <p:spPr>
            <a:xfrm>
              <a:off x="6072198" y="1643050"/>
              <a:ext cx="2714644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Правильно!</a:t>
              </a:r>
            </a:p>
          </p:txBody>
        </p:sp>
        <p:pic>
          <p:nvPicPr>
            <p:cNvPr id="23576" name="Рисунок 9" descr="multyashki-1805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1285860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429250" y="1285875"/>
            <a:ext cx="2571750" cy="1285875"/>
            <a:chOff x="1714480" y="928664"/>
            <a:chExt cx="2571768" cy="1285884"/>
          </a:xfrm>
        </p:grpSpPr>
        <p:sp>
          <p:nvSpPr>
            <p:cNvPr id="9" name="TextBox 8"/>
            <p:cNvSpPr txBox="1"/>
            <p:nvPr/>
          </p:nvSpPr>
          <p:spPr>
            <a:xfrm>
              <a:off x="1714480" y="1357298"/>
              <a:ext cx="1051891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Нет!</a:t>
              </a:r>
            </a:p>
          </p:txBody>
        </p:sp>
        <p:pic>
          <p:nvPicPr>
            <p:cNvPr id="23574" name="Рисунок 11" descr="ludia-2560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928664"/>
              <a:ext cx="135732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815964" y="6500834"/>
            <a:ext cx="328036" cy="3571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404664"/>
            <a:ext cx="871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Самое прочное архитектурное сооружение сделано в виде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2-конечная звезда 2"/>
          <p:cNvSpPr/>
          <p:nvPr/>
        </p:nvSpPr>
        <p:spPr>
          <a:xfrm>
            <a:off x="4932040" y="3068960"/>
            <a:ext cx="4032448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пирамиды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2-конечная звезда 3"/>
          <p:cNvSpPr/>
          <p:nvPr/>
        </p:nvSpPr>
        <p:spPr>
          <a:xfrm>
            <a:off x="1619672" y="4725144"/>
            <a:ext cx="4790336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каркасной конструкции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12-конечная звезда 5"/>
          <p:cNvSpPr/>
          <p:nvPr/>
        </p:nvSpPr>
        <p:spPr>
          <a:xfrm>
            <a:off x="0" y="2852936"/>
            <a:ext cx="4932040" cy="1700218"/>
          </a:xfrm>
          <a:prstGeom prst="star12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параллелепипеда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5" name="TextBox 6"/>
          <p:cNvSpPr txBox="1">
            <a:spLocks noChangeArrowheads="1"/>
          </p:cNvSpPr>
          <p:nvPr/>
        </p:nvSpPr>
        <p:spPr bwMode="auto">
          <a:xfrm>
            <a:off x="642938" y="2214563"/>
            <a:ext cx="405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Выбери правильный ответ:</a:t>
            </a:r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4929188" y="1285875"/>
            <a:ext cx="3857625" cy="1143000"/>
            <a:chOff x="4929190" y="1285860"/>
            <a:chExt cx="3857652" cy="1143008"/>
          </a:xfrm>
        </p:grpSpPr>
        <p:sp>
          <p:nvSpPr>
            <p:cNvPr id="8" name="TextBox 7"/>
            <p:cNvSpPr txBox="1"/>
            <p:nvPr/>
          </p:nvSpPr>
          <p:spPr>
            <a:xfrm>
              <a:off x="6072198" y="1643050"/>
              <a:ext cx="2714644" cy="76944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Правильно!</a:t>
              </a:r>
            </a:p>
          </p:txBody>
        </p:sp>
        <p:pic>
          <p:nvPicPr>
            <p:cNvPr id="25624" name="Рисунок 9" descr="multyashki-1805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190" y="1285860"/>
              <a:ext cx="1143008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429250" y="1285875"/>
            <a:ext cx="2571750" cy="1285875"/>
            <a:chOff x="1714480" y="928664"/>
            <a:chExt cx="2571768" cy="1285884"/>
          </a:xfrm>
        </p:grpSpPr>
        <p:sp>
          <p:nvSpPr>
            <p:cNvPr id="9" name="TextBox 8"/>
            <p:cNvSpPr txBox="1"/>
            <p:nvPr/>
          </p:nvSpPr>
          <p:spPr>
            <a:xfrm>
              <a:off x="1714480" y="1357298"/>
              <a:ext cx="1051891" cy="76944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Myriad Pro Cond" pitchFamily="34" charset="0"/>
                  <a:cs typeface="+mn-cs"/>
                </a:rPr>
                <a:t>Нет!</a:t>
              </a:r>
            </a:p>
          </p:txBody>
        </p:sp>
        <p:pic>
          <p:nvPicPr>
            <p:cNvPr id="25622" name="Рисунок 11" descr="ludia-2560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926" y="928664"/>
              <a:ext cx="135732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815964" y="6500834"/>
            <a:ext cx="328036" cy="35716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14291"/>
            <a:ext cx="5286380" cy="40719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При постройке современных зданий, различных сооружений, технических устройств необходимы знания геометрии. </a:t>
            </a:r>
          </a:p>
          <a:p>
            <a:r>
              <a:rPr lang="ru-RU" b="1" dirty="0" smtClean="0"/>
              <a:t>Геометрия необходима рабочим многих специальностей, имеющим дело с обработкой дерева, металла.</a:t>
            </a:r>
          </a:p>
          <a:p>
            <a:r>
              <a:rPr lang="ru-RU" b="1" dirty="0" smtClean="0"/>
              <a:t>Посмотри на мир вокруг себя внимательно, и ты увидишь, что все связано с математикой, геометрией.</a:t>
            </a:r>
          </a:p>
        </p:txBody>
      </p:sp>
      <p:pic>
        <p:nvPicPr>
          <p:cNvPr id="36866" name="i-main-pic" descr="Картинка 15 из 701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651286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anzervaffe.1939-45.ru/tpl/img/tank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857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72008"/>
            <a:ext cx="2769358" cy="207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3 из 287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557824"/>
            <a:ext cx="3000396" cy="23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17 из 101124"/>
          <p:cNvPicPr>
            <a:picLocks noChangeAspect="1" noChangeArrowheads="1"/>
          </p:cNvPicPr>
          <p:nvPr/>
        </p:nvPicPr>
        <p:blipFill>
          <a:blip r:embed="rId6" cstate="print"/>
          <a:srcRect l="30530" t="18481"/>
          <a:stretch>
            <a:fillRect/>
          </a:stretch>
        </p:blipFill>
        <p:spPr bwMode="auto">
          <a:xfrm>
            <a:off x="275868" y="4500570"/>
            <a:ext cx="268253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752600"/>
            <a:ext cx="4500563" cy="42672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9966FF"/>
                </a:solidFill>
              </a:rPr>
              <a:t>ТРАПЕЦИЯ </a:t>
            </a:r>
            <a:r>
              <a:rPr lang="ru-RU" dirty="0"/>
              <a:t>происходит от латинского слова  «</a:t>
            </a:r>
            <a:r>
              <a:rPr lang="ru-RU" dirty="0" err="1"/>
              <a:t>трапезиум</a:t>
            </a:r>
            <a:r>
              <a:rPr lang="ru-RU" dirty="0"/>
              <a:t>» -столик.</a:t>
            </a:r>
          </a:p>
          <a:p>
            <a:endParaRPr lang="ru-RU" dirty="0"/>
          </a:p>
          <a:p>
            <a:r>
              <a:rPr lang="ru-RU" dirty="0"/>
              <a:t>От этого же слова происходит наше слово « трапеза», означающее стол.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785786" y="1928802"/>
            <a:ext cx="3200400" cy="19812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9FF66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472113" cy="1125538"/>
          </a:xfrm>
          <a:prstGeom prst="rect">
            <a:avLst/>
          </a:prstGeom>
          <a:effectLst/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327" name="Picture 15" descr="i?id=1263978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72264" y="357166"/>
            <a:ext cx="2012581" cy="1357322"/>
          </a:xfrm>
          <a:ln/>
        </p:spPr>
      </p:pic>
      <p:sp>
        <p:nvSpPr>
          <p:cNvPr id="6" name="TextBox 5"/>
          <p:cNvSpPr txBox="1"/>
          <p:nvPr/>
        </p:nvSpPr>
        <p:spPr>
          <a:xfrm>
            <a:off x="2786050" y="214290"/>
            <a:ext cx="36778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Трапеция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J00956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34290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 descr="http://www.artofmebel.ru/netcat_files/139/113/h_7f58e1f5a942a7c41110d040a9bb647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0567"/>
            <a:ext cx="3862379" cy="271743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4508500"/>
            <a:ext cx="4824412" cy="15843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66FF"/>
                </a:solidFill>
              </a:rPr>
              <a:t>КОНУС</a:t>
            </a:r>
            <a:r>
              <a:rPr lang="ru-RU" dirty="0">
                <a:solidFill>
                  <a:srgbClr val="0066FF"/>
                </a:solidFill>
              </a:rPr>
              <a:t> </a:t>
            </a:r>
            <a:r>
              <a:rPr lang="ru-RU" dirty="0"/>
              <a:t>– это латинская форма греческого слова  «</a:t>
            </a:r>
            <a:r>
              <a:rPr lang="ru-RU" dirty="0" err="1"/>
              <a:t>конос</a:t>
            </a:r>
            <a:r>
              <a:rPr lang="ru-RU" dirty="0"/>
              <a:t>» , что означает сосновую  шишку.</a:t>
            </a:r>
          </a:p>
        </p:txBody>
      </p:sp>
      <p:pic>
        <p:nvPicPr>
          <p:cNvPr id="19475" name="Picture 19" descr="bird_eat1_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357430"/>
            <a:ext cx="2938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14612" y="285728"/>
            <a:ext cx="23153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Конус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7" name="Picture 5" descr="B6D8EB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1581152" cy="2139205"/>
          </a:xfrm>
          <a:prstGeom prst="rect">
            <a:avLst/>
          </a:prstGeom>
          <a:noFill/>
        </p:spPr>
      </p:pic>
      <p:sp>
        <p:nvSpPr>
          <p:cNvPr id="8" name="Равнобедренный треугольник 7"/>
          <p:cNvSpPr/>
          <p:nvPr/>
        </p:nvSpPr>
        <p:spPr>
          <a:xfrm>
            <a:off x="1785918" y="1785926"/>
            <a:ext cx="3071834" cy="235745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918" y="3929066"/>
            <a:ext cx="3071834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J00956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04"/>
            <a:ext cx="34290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304800"/>
            <a:ext cx="5000660" cy="1216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Конус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285984" y="1714488"/>
            <a:ext cx="4214842" cy="489111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На токарном станке можно выточить  конус. </a:t>
            </a:r>
          </a:p>
          <a:p>
            <a:r>
              <a:rPr lang="ru-RU" b="1" dirty="0" smtClean="0"/>
              <a:t>Цветочный горшок имеет форму перевернутого конуса с отрезанной нижней частью. Такую фигуру называют усеченным конусом.</a:t>
            </a:r>
          </a:p>
          <a:p>
            <a:endParaRPr lang="ru-RU" b="1" dirty="0"/>
          </a:p>
        </p:txBody>
      </p:sp>
      <p:pic>
        <p:nvPicPr>
          <p:cNvPr id="100354" name="Picture 2" descr="C:\Documents and Settings\User\Мои документы\основные документы\азбука\лампа.jpg"/>
          <p:cNvPicPr>
            <a:picLocks noChangeAspect="1" noChangeArrowheads="1"/>
          </p:cNvPicPr>
          <p:nvPr/>
        </p:nvPicPr>
        <p:blipFill>
          <a:blip r:embed="rId3" cstate="print"/>
          <a:srcRect l="26601" r="20197"/>
          <a:stretch>
            <a:fillRect/>
          </a:stretch>
        </p:blipFill>
        <p:spPr bwMode="auto">
          <a:xfrm>
            <a:off x="190038" y="4000504"/>
            <a:ext cx="2027001" cy="2857496"/>
          </a:xfrm>
          <a:prstGeom prst="rect">
            <a:avLst/>
          </a:prstGeom>
          <a:noFill/>
        </p:spPr>
      </p:pic>
      <p:graphicFrame>
        <p:nvGraphicFramePr>
          <p:cNvPr id="13" name="Object 24"/>
          <p:cNvGraphicFramePr>
            <a:graphicFrameLocks noChangeAspect="1"/>
          </p:cNvGraphicFramePr>
          <p:nvPr/>
        </p:nvGraphicFramePr>
        <p:xfrm>
          <a:off x="6929454" y="4429132"/>
          <a:ext cx="1986260" cy="2202104"/>
        </p:xfrm>
        <a:graphic>
          <a:graphicData uri="http://schemas.openxmlformats.org/presentationml/2006/ole">
            <p:oleObj spid="_x0000_s100357" name="Точечный рисунок" r:id="rId4" imgW="704948" imgH="781159" progId="PBrush">
              <p:embed/>
            </p:oleObj>
          </a:graphicData>
        </a:graphic>
      </p:graphicFrame>
      <p:graphicFrame>
        <p:nvGraphicFramePr>
          <p:cNvPr id="14" name="Object 25"/>
          <p:cNvGraphicFramePr>
            <a:graphicFrameLocks noChangeAspect="1"/>
          </p:cNvGraphicFramePr>
          <p:nvPr/>
        </p:nvGraphicFramePr>
        <p:xfrm>
          <a:off x="6717918" y="214290"/>
          <a:ext cx="2159810" cy="2143140"/>
        </p:xfrm>
        <a:graphic>
          <a:graphicData uri="http://schemas.openxmlformats.org/presentationml/2006/ole">
            <p:oleObj spid="_x0000_s100358" name="Точечный рисунок" r:id="rId5" imgW="1228571" imgH="1219370" progId="PBrush">
              <p:embed/>
            </p:oleObj>
          </a:graphicData>
        </a:graphic>
      </p:graphicFrame>
      <p:pic>
        <p:nvPicPr>
          <p:cNvPr id="100360" name="Picture 8" descr="http://im8-tub.yandex.net/i?id=101473061-11"/>
          <p:cNvPicPr>
            <a:picLocks noChangeAspect="1" noChangeArrowheads="1"/>
          </p:cNvPicPr>
          <p:nvPr/>
        </p:nvPicPr>
        <p:blipFill>
          <a:blip r:embed="rId6" cstate="print"/>
          <a:srcRect t="21429"/>
          <a:stretch>
            <a:fillRect/>
          </a:stretch>
        </p:blipFill>
        <p:spPr bwMode="auto">
          <a:xfrm>
            <a:off x="6357950" y="2449279"/>
            <a:ext cx="2428892" cy="1908415"/>
          </a:xfrm>
          <a:prstGeom prst="rect">
            <a:avLst/>
          </a:prstGeom>
          <a:noFill/>
        </p:spPr>
      </p:pic>
      <p:pic>
        <p:nvPicPr>
          <p:cNvPr id="100362" name="Picture 10" descr="Картинка 9 из 40204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1107" b="6249"/>
          <a:stretch>
            <a:fillRect/>
          </a:stretch>
        </p:blipFill>
        <p:spPr bwMode="auto">
          <a:xfrm>
            <a:off x="0" y="0"/>
            <a:ext cx="2719371" cy="2328139"/>
          </a:xfrm>
          <a:prstGeom prst="rect">
            <a:avLst/>
          </a:prstGeom>
          <a:noFill/>
        </p:spPr>
      </p:pic>
      <p:pic>
        <p:nvPicPr>
          <p:cNvPr id="100353" name="Picture 1" descr="C:\Documents and Settings\User\Мои документы\InterWrite\InterWrite Software\pictures\Математика\Геометрия\3d-фигуры\Конус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428868"/>
            <a:ext cx="1428760" cy="161371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2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357298"/>
          <a:ext cx="5429256" cy="3240088"/>
        </p:xfrm>
        <a:graphic>
          <a:graphicData uri="http://schemas.openxmlformats.org/presentationml/2006/ole">
            <p:oleObj spid="_x0000_s3074" name="Точечный рисунок" r:id="rId3" imgW="2952381" imgH="1809524" progId="PBrush">
              <p:embed/>
            </p:oleObj>
          </a:graphicData>
        </a:graphic>
      </p:graphicFrame>
      <p:pic>
        <p:nvPicPr>
          <p:cNvPr id="133127" name="Picture 7" descr="02_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357298"/>
            <a:ext cx="4173606" cy="4071966"/>
          </a:xfrm>
          <a:noFill/>
          <a:ln/>
        </p:spPr>
      </p:pic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14282" y="4071942"/>
            <a:ext cx="4464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</a:rPr>
              <a:t>ЦИЛИНДР</a:t>
            </a:r>
            <a:r>
              <a:rPr lang="ru-RU" sz="3200" b="1" dirty="0"/>
              <a:t> происходит от латинского слова «цилиндрус» , означающего «валик»,  «каток»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285728"/>
            <a:ext cx="3536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Цилиндр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7" name="Picture 2" descr="J009569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90"/>
            <a:ext cx="34290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18" name="Picture 22" descr="799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603396" cy="2143140"/>
          </a:xfrm>
          <a:prstGeom prst="rect">
            <a:avLst/>
          </a:prstGeom>
          <a:noFill/>
        </p:spPr>
      </p:pic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0" y="0"/>
            <a:ext cx="3857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 smtClean="0">
                <a:solidFill>
                  <a:srgbClr val="7030A0"/>
                </a:solidFill>
              </a:rPr>
              <a:t>Цилиндр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14" name="Текст 4"/>
          <p:cNvSpPr txBox="1">
            <a:spLocks/>
          </p:cNvSpPr>
          <p:nvPr/>
        </p:nvSpPr>
        <p:spPr>
          <a:xfrm>
            <a:off x="3714744" y="214290"/>
            <a:ext cx="5214974" cy="271464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Круглый карандаш, бревно, консервная банка имеют форму цилиндра. Цилиндрические предметы из металла или дерева вытачивают на токарном станке.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0" descr="801032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 bwMode="auto">
          <a:xfrm>
            <a:off x="214282" y="4071942"/>
            <a:ext cx="4467763" cy="2571768"/>
          </a:xfrm>
          <a:prstGeom prst="rect">
            <a:avLst/>
          </a:prstGeom>
          <a:noFill/>
        </p:spPr>
      </p:pic>
      <p:pic>
        <p:nvPicPr>
          <p:cNvPr id="16" name="Picture 20" descr="ц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000372"/>
            <a:ext cx="2786082" cy="1488835"/>
          </a:xfrm>
          <a:prstGeom prst="rect">
            <a:avLst/>
          </a:prstGeom>
          <a:noFill/>
        </p:spPr>
      </p:pic>
      <p:pic>
        <p:nvPicPr>
          <p:cNvPr id="125954" name="Picture 2" descr="http://im4-tub.yandex.net/i?id=34246434-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4610316"/>
            <a:ext cx="1681940" cy="2247684"/>
          </a:xfrm>
          <a:prstGeom prst="rect">
            <a:avLst/>
          </a:prstGeom>
          <a:noFill/>
        </p:spPr>
      </p:pic>
      <p:pic>
        <p:nvPicPr>
          <p:cNvPr id="125956" name="Picture 4" descr="Картинка 4 из 1358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714884"/>
            <a:ext cx="1655908" cy="1809736"/>
          </a:xfrm>
          <a:prstGeom prst="rect">
            <a:avLst/>
          </a:prstGeom>
          <a:noFill/>
        </p:spPr>
      </p:pic>
      <p:pic>
        <p:nvPicPr>
          <p:cNvPr id="125958" name="Picture 6" descr="Картинка 1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65960" y="2571744"/>
            <a:ext cx="2697047" cy="20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1500166" y="1285860"/>
          <a:ext cx="3824777" cy="2452702"/>
        </p:xfrm>
        <a:graphic>
          <a:graphicData uri="http://schemas.openxmlformats.org/presentationml/2006/ole">
            <p:oleObj spid="_x0000_s4098" name="Точечный рисунок" r:id="rId3" imgW="3982006" imgH="2553056" progId="PBrush">
              <p:embed/>
            </p:oleObj>
          </a:graphicData>
        </a:graphic>
      </p:graphicFrame>
      <p:sp>
        <p:nvSpPr>
          <p:cNvPr id="2355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357686" y="214290"/>
            <a:ext cx="4572032" cy="5481646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 b="1" dirty="0">
                <a:solidFill>
                  <a:srgbClr val="9966FF"/>
                </a:solidFill>
              </a:rPr>
              <a:t>Пирамида</a:t>
            </a:r>
            <a:r>
              <a:rPr lang="ru-RU" sz="2800" b="1" dirty="0"/>
              <a:t> – латинская форма греческого слова «</a:t>
            </a:r>
            <a:r>
              <a:rPr lang="ru-RU" sz="2800" b="1" dirty="0" err="1"/>
              <a:t>пюрамис</a:t>
            </a:r>
            <a:r>
              <a:rPr lang="ru-RU" sz="2800" b="1" dirty="0"/>
              <a:t>» , которым греки называли египетские  пирамиды; это слово происходит от древнеегипетского слова «</a:t>
            </a:r>
            <a:r>
              <a:rPr lang="ru-RU" sz="2800" b="1" dirty="0" err="1"/>
              <a:t>пурама</a:t>
            </a:r>
            <a:r>
              <a:rPr lang="ru-RU" sz="2800" b="1" dirty="0"/>
              <a:t>», которым эти пирамиды называли сами египтяне.</a:t>
            </a:r>
          </a:p>
          <a:p>
            <a:pPr marL="0" indent="0">
              <a:buFont typeface="Wingdings" pitchFamily="2" charset="2"/>
              <a:buNone/>
            </a:pPr>
            <a:r>
              <a:rPr lang="ru-RU" sz="2800" b="1" dirty="0" smtClean="0"/>
              <a:t>Современные </a:t>
            </a:r>
            <a:r>
              <a:rPr lang="ru-RU" sz="2800" b="1" dirty="0"/>
              <a:t>египтяне называют пирамиды  словом «</a:t>
            </a:r>
            <a:r>
              <a:rPr lang="ru-RU" sz="2800" b="1" dirty="0" err="1"/>
              <a:t>ахрам</a:t>
            </a:r>
            <a:r>
              <a:rPr lang="ru-RU" sz="2800" b="1" dirty="0"/>
              <a:t>», которое   также происходит от этого древнеегипетского слова .</a:t>
            </a:r>
          </a:p>
        </p:txBody>
      </p:sp>
      <p:pic>
        <p:nvPicPr>
          <p:cNvPr id="23561" name="Picture 9" descr="egy_71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4005263"/>
            <a:ext cx="3997356" cy="2596781"/>
          </a:xfr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214282" y="214290"/>
            <a:ext cx="40479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Пирамида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Пирамиды и золотое сеч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1928826" cy="23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1058</Words>
  <Application>Microsoft Office PowerPoint</Application>
  <PresentationFormat>Экран (4:3)</PresentationFormat>
  <Paragraphs>121</Paragraphs>
  <Slides>33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Точечный рисунок</vt:lpstr>
      <vt:lpstr>Геометрия вокруг нас</vt:lpstr>
      <vt:lpstr>Слайд 2</vt:lpstr>
      <vt:lpstr>Слайд 3</vt:lpstr>
      <vt:lpstr>Слайд 4</vt:lpstr>
      <vt:lpstr>Слайд 5</vt:lpstr>
      <vt:lpstr>Конус</vt:lpstr>
      <vt:lpstr>Слайд 7</vt:lpstr>
      <vt:lpstr>Слайд 8</vt:lpstr>
      <vt:lpstr>Слайд 9</vt:lpstr>
      <vt:lpstr>Слайд 10</vt:lpstr>
      <vt:lpstr>Окружность</vt:lpstr>
      <vt:lpstr>Круг</vt:lpstr>
      <vt:lpstr>Круг, шар</vt:lpstr>
      <vt:lpstr>Шар</vt:lpstr>
      <vt:lpstr>Прямоугольник</vt:lpstr>
      <vt:lpstr>Прямоугольный параллелепипед</vt:lpstr>
      <vt:lpstr>Слайд 17</vt:lpstr>
      <vt:lpstr>Слайд 18</vt:lpstr>
      <vt:lpstr>Слайд 19</vt:lpstr>
      <vt:lpstr>Слайд 20</vt:lpstr>
      <vt:lpstr>Слайд 21</vt:lpstr>
      <vt:lpstr>Геометрия и архитектура</vt:lpstr>
      <vt:lpstr>Пантеон</vt:lpstr>
      <vt:lpstr>Пентагон</vt:lpstr>
      <vt:lpstr>Спасская башня</vt:lpstr>
      <vt:lpstr>Современный архитектурный стиль</vt:lpstr>
      <vt:lpstr>Современный архитектурный стиль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вокруг нас</dc:title>
  <cp:lastModifiedBy>User</cp:lastModifiedBy>
  <cp:revision>100</cp:revision>
  <dcterms:modified xsi:type="dcterms:W3CDTF">2017-11-17T12:10:04Z</dcterms:modified>
</cp:coreProperties>
</file>