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71" r:id="rId11"/>
    <p:sldId id="272" r:id="rId12"/>
    <p:sldId id="268" r:id="rId13"/>
    <p:sldId id="273" r:id="rId14"/>
    <p:sldId id="274" r:id="rId15"/>
    <p:sldId id="276" r:id="rId16"/>
    <p:sldId id="279" r:id="rId17"/>
    <p:sldId id="278" r:id="rId18"/>
    <p:sldId id="277" r:id="rId19"/>
    <p:sldId id="275" r:id="rId20"/>
    <p:sldId id="269" r:id="rId21"/>
    <p:sldId id="270" r:id="rId22"/>
    <p:sldId id="265" r:id="rId23"/>
    <p:sldId id="266" r:id="rId24"/>
    <p:sldId id="280" r:id="rId25"/>
    <p:sldId id="281" r:id="rId26"/>
    <p:sldId id="283" r:id="rId27"/>
    <p:sldId id="285" r:id="rId28"/>
    <p:sldId id="284" r:id="rId29"/>
    <p:sldId id="28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6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/>
            </a:pPr>
            <a:r>
              <a:rPr lang="ru-RU" sz="3200" dirty="0"/>
              <a:t>Сравнение качества</a:t>
            </a:r>
            <a:r>
              <a:rPr lang="ru-RU" sz="3200" baseline="0" dirty="0"/>
              <a:t> обученности по ступеням (в процентах)</a:t>
            </a:r>
            <a:endParaRPr lang="ru-RU" sz="3200" dirty="0"/>
          </a:p>
        </c:rich>
      </c:tx>
      <c:layout>
        <c:manualLayout>
          <c:xMode val="edge"/>
          <c:yMode val="edge"/>
          <c:x val="0.13280675096619496"/>
          <c:y val="0"/>
        </c:manualLayout>
      </c:layout>
    </c:title>
    <c:plotArea>
      <c:layout>
        <c:manualLayout>
          <c:layoutTarget val="inner"/>
          <c:xMode val="edge"/>
          <c:yMode val="edge"/>
          <c:x val="5.1271816028182655E-2"/>
          <c:y val="0.30139981216557332"/>
          <c:w val="0.94109326082262768"/>
          <c:h val="0.5697078554579206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1ступень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2015-2016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42.5</c:v>
                </c:pt>
                <c:pt idx="1">
                  <c:v>38.300000000000004</c:v>
                </c:pt>
                <c:pt idx="2">
                  <c:v>38.300000000000004</c:v>
                </c:pt>
                <c:pt idx="3">
                  <c:v>36.1</c:v>
                </c:pt>
                <c:pt idx="4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ступень</c:v>
                </c:pt>
              </c:strCache>
            </c:strRef>
          </c:tx>
          <c:spPr>
            <a:solidFill>
              <a:srgbClr val="FF99CC"/>
            </a:solidFill>
          </c:spPr>
          <c:dLbls>
            <c:dLbl>
              <c:idx val="4"/>
              <c:layout>
                <c:manualLayout>
                  <c:x val="0"/>
                  <c:y val="1.8457251519856967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2015-2016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31</c:v>
                </c:pt>
                <c:pt idx="1">
                  <c:v>28.7</c:v>
                </c:pt>
                <c:pt idx="2">
                  <c:v>33.300000000000004</c:v>
                </c:pt>
                <c:pt idx="3">
                  <c:v>31.7</c:v>
                </c:pt>
                <c:pt idx="4">
                  <c:v>31.7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ступень</c:v>
                </c:pt>
              </c:strCache>
            </c:strRef>
          </c:tx>
          <c:spPr>
            <a:solidFill>
              <a:srgbClr val="66FF99"/>
            </a:solidFill>
          </c:spPr>
          <c:dLbls>
            <c:dLbl>
              <c:idx val="3"/>
              <c:layout>
                <c:manualLayout>
                  <c:x val="3.9004650459978697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2015-2016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31.25</c:v>
                </c:pt>
                <c:pt idx="1">
                  <c:v>31.6</c:v>
                </c:pt>
                <c:pt idx="2">
                  <c:v>21.1</c:v>
                </c:pt>
                <c:pt idx="3">
                  <c:v>40</c:v>
                </c:pt>
                <c:pt idx="4">
                  <c:v>33.300000000000004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 целом по школе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2"/>
              <c:layout>
                <c:manualLayout>
                  <c:x val="1.1701395137993547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3.968253968253981E-3"/>
                </c:manualLayout>
              </c:layout>
              <c:showVal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2015-2016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35.1</c:v>
                </c:pt>
                <c:pt idx="1">
                  <c:v>33</c:v>
                </c:pt>
                <c:pt idx="2">
                  <c:v>33.300000000000004</c:v>
                </c:pt>
                <c:pt idx="3">
                  <c:v>34.5</c:v>
                </c:pt>
                <c:pt idx="4">
                  <c:v>35.6</c:v>
                </c:pt>
              </c:numCache>
            </c:numRef>
          </c:val>
        </c:ser>
        <c:dLbls>
          <c:showVal val="1"/>
        </c:dLbls>
        <c:axId val="89187072"/>
        <c:axId val="89188608"/>
      </c:barChart>
      <c:catAx>
        <c:axId val="891870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89188608"/>
        <c:crosses val="autoZero"/>
        <c:auto val="1"/>
        <c:lblAlgn val="ctr"/>
        <c:lblOffset val="100"/>
      </c:catAx>
      <c:valAx>
        <c:axId val="8918860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9187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886164489546224"/>
          <c:y val="0.17263973253617815"/>
          <c:w val="0.78127190172547978"/>
          <c:h val="6.9105424321959805E-2"/>
        </c:manualLayout>
      </c:layout>
      <c:txPr>
        <a:bodyPr/>
        <a:lstStyle/>
        <a:p>
          <a:pPr>
            <a:defRPr sz="2000" b="1"/>
          </a:pPr>
          <a:endParaRPr lang="ru-RU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3600"/>
            </a:pPr>
            <a:r>
              <a:rPr lang="ru-RU" sz="3600" dirty="0"/>
              <a:t>Средний балл по математике (ОГЭ) </a:t>
            </a:r>
          </a:p>
        </c:rich>
      </c:tx>
      <c:layout>
        <c:manualLayout>
          <c:xMode val="edge"/>
          <c:yMode val="edge"/>
          <c:x val="0.14865755656778876"/>
          <c:y val="1.0350435222455288E-3"/>
        </c:manualLayout>
      </c:layout>
    </c:title>
    <c:plotArea>
      <c:layout>
        <c:manualLayout>
          <c:layoutTarget val="inner"/>
          <c:xMode val="edge"/>
          <c:yMode val="edge"/>
          <c:x val="0"/>
          <c:y val="0.40384550650256035"/>
          <c:w val="1"/>
          <c:h val="0.4779794264865880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 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3.8899999999999997</c:v>
                </c:pt>
                <c:pt idx="2">
                  <c:v>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spPr>
            <a:solidFill>
              <a:srgbClr val="FF66CC"/>
            </a:solidFill>
          </c:spPr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 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3.25</c:v>
                </c:pt>
                <c:pt idx="1">
                  <c:v>3.48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 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3.57</c:v>
                </c:pt>
                <c:pt idx="1">
                  <c:v>3.65</c:v>
                </c:pt>
                <c:pt idx="2">
                  <c:v>3.6</c:v>
                </c:pt>
              </c:numCache>
            </c:numRef>
          </c:val>
        </c:ser>
        <c:dLbls>
          <c:showVal val="1"/>
        </c:dLbls>
        <c:overlap val="-25"/>
        <c:axId val="99885056"/>
        <c:axId val="99887744"/>
      </c:barChart>
      <c:catAx>
        <c:axId val="998850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99887744"/>
        <c:crosses val="autoZero"/>
        <c:auto val="1"/>
        <c:lblAlgn val="ctr"/>
        <c:lblOffset val="100"/>
      </c:catAx>
      <c:valAx>
        <c:axId val="99887744"/>
        <c:scaling>
          <c:orientation val="minMax"/>
        </c:scaling>
        <c:delete val="1"/>
        <c:axPos val="l"/>
        <c:numFmt formatCode="General" sourceLinked="1"/>
        <c:tickLblPos val="none"/>
        <c:crossAx val="998850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3831059833931494"/>
          <c:y val="0.18313124422489643"/>
          <c:w val="0.68627814502092321"/>
          <c:h val="9.9274847026224744E-2"/>
        </c:manualLayout>
      </c:layout>
      <c:txPr>
        <a:bodyPr/>
        <a:lstStyle/>
        <a:p>
          <a:pPr>
            <a:defRPr sz="2400" b="1"/>
          </a:pPr>
          <a:endParaRPr lang="ru-RU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3200"/>
            </a:pPr>
            <a:r>
              <a:rPr lang="ru-RU" sz="3200"/>
              <a:t>Процент качества по математике (ОГЭ) </a:t>
            </a:r>
          </a:p>
        </c:rich>
      </c:tx>
      <c:layout>
        <c:manualLayout>
          <c:xMode val="edge"/>
          <c:yMode val="edge"/>
          <c:x val="0.17396569463296349"/>
          <c:y val="0"/>
        </c:manualLayout>
      </c:layout>
    </c:title>
    <c:plotArea>
      <c:layout>
        <c:manualLayout>
          <c:layoutTarget val="inner"/>
          <c:xMode val="edge"/>
          <c:yMode val="edge"/>
          <c:x val="0"/>
          <c:y val="0.27325518725432624"/>
          <c:w val="1"/>
          <c:h val="0.6042488993020831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 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</c:v>
                </c:pt>
                <c:pt idx="1">
                  <c:v>0.91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spPr>
            <a:solidFill>
              <a:srgbClr val="FF66CC"/>
            </a:solidFill>
          </c:spPr>
          <c:dLbls>
            <c:dLbl>
              <c:idx val="0"/>
              <c:layout>
                <c:manualLayout>
                  <c:x val="-3.8767202946307431E-3"/>
                  <c:y val="5.4899807850672822E-3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1.6469942355201758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 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Лист1!$C$2:$C$4</c:f>
              <c:numCache>
                <c:formatCode>0.00%</c:formatCode>
                <c:ptCount val="3"/>
                <c:pt idx="0">
                  <c:v>0.3460000000000002</c:v>
                </c:pt>
                <c:pt idx="1">
                  <c:v>0.44890000000000002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 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Лист1!$D$2:$D$4</c:f>
              <c:numCache>
                <c:formatCode>0.00%</c:formatCode>
                <c:ptCount val="3"/>
                <c:pt idx="0">
                  <c:v>0.48640000000000022</c:v>
                </c:pt>
                <c:pt idx="1">
                  <c:v>0.53439999999999999</c:v>
                </c:pt>
                <c:pt idx="2">
                  <c:v>0.5323</c:v>
                </c:pt>
              </c:numCache>
            </c:numRef>
          </c:val>
        </c:ser>
        <c:dLbls>
          <c:showVal val="1"/>
        </c:dLbls>
        <c:overlap val="-25"/>
        <c:axId val="93022464"/>
        <c:axId val="93062656"/>
      </c:barChart>
      <c:catAx>
        <c:axId val="930224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93062656"/>
        <c:crosses val="autoZero"/>
        <c:auto val="1"/>
        <c:lblAlgn val="ctr"/>
        <c:lblOffset val="100"/>
      </c:catAx>
      <c:valAx>
        <c:axId val="93062656"/>
        <c:scaling>
          <c:orientation val="minMax"/>
        </c:scaling>
        <c:delete val="1"/>
        <c:axPos val="l"/>
        <c:numFmt formatCode="0%" sourceLinked="1"/>
        <c:tickLblPos val="none"/>
        <c:crossAx val="930224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5081911188611894"/>
          <c:y val="0.1923556112812862"/>
          <c:w val="0.5042253908368145"/>
          <c:h val="9.9193161743427224E-2"/>
        </c:manualLayout>
      </c:layout>
      <c:txPr>
        <a:bodyPr/>
        <a:lstStyle/>
        <a:p>
          <a:pPr>
            <a:defRPr sz="2000" b="1"/>
          </a:pPr>
          <a:endParaRPr lang="ru-RU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3200"/>
            </a:pPr>
            <a:r>
              <a:rPr lang="ru-RU" sz="3200" b="1" i="0" u="none" strike="noStrike" baseline="0"/>
              <a:t>Результаты экзамена по русскому языку (ОГЭ) </a:t>
            </a:r>
            <a:endParaRPr lang="ru-RU" sz="3200"/>
          </a:p>
        </c:rich>
      </c:tx>
      <c:layout>
        <c:manualLayout>
          <c:xMode val="edge"/>
          <c:yMode val="edge"/>
          <c:x val="0.20896981627297687"/>
          <c:y val="0"/>
        </c:manualLayout>
      </c:layout>
    </c:title>
    <c:plotArea>
      <c:layout>
        <c:manualLayout>
          <c:layoutTarget val="inner"/>
          <c:xMode val="edge"/>
          <c:yMode val="edge"/>
          <c:x val="0.12526829979585891"/>
          <c:y val="0.23468534360379711"/>
          <c:w val="0.83017411058916024"/>
          <c:h val="0.58799005185980702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ln w="57150">
              <a:solidFill>
                <a:srgbClr val="002060"/>
              </a:solidFill>
            </a:ln>
          </c:spPr>
          <c:marker>
            <c:symbol val="diamond"/>
            <c:size val="11"/>
            <c:spPr>
              <a:ln w="57150">
                <a:solidFill>
                  <a:srgbClr val="7030A0"/>
                </a:solidFill>
              </a:ln>
            </c:spPr>
          </c:marker>
          <c:dLbls>
            <c:dLbl>
              <c:idx val="1"/>
              <c:layout>
                <c:manualLayout>
                  <c:x val="1.4946550194987751E-3"/>
                  <c:y val="-4.1370574737237702E-2"/>
                </c:manualLayout>
              </c:layout>
              <c:showVal val="1"/>
            </c:dLbl>
            <c:dLbl>
              <c:idx val="2"/>
              <c:layout>
                <c:manualLayout>
                  <c:x val="-5.4803384288249902E-17"/>
                  <c:y val="1.7419189363047451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2.6128784044571179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2.1773986703809315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2008-2009 учебный год</c:v>
                </c:pt>
                <c:pt idx="1">
                  <c:v>2009-2010 учебный год</c:v>
                </c:pt>
                <c:pt idx="2">
                  <c:v>2010-2011 учебный год</c:v>
                </c:pt>
                <c:pt idx="3">
                  <c:v>2011-2012 учебный год</c:v>
                </c:pt>
                <c:pt idx="4">
                  <c:v>2012-2013 учебный год</c:v>
                </c:pt>
                <c:pt idx="5">
                  <c:v>2013-2014 учебный год</c:v>
                </c:pt>
                <c:pt idx="6">
                  <c:v>2014-2015 учебный год</c:v>
                </c:pt>
                <c:pt idx="7">
                  <c:v>2015-2016 учебный год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3.3</c:v>
                </c:pt>
                <c:pt idx="1">
                  <c:v>3.82</c:v>
                </c:pt>
                <c:pt idx="2">
                  <c:v>3.5</c:v>
                </c:pt>
                <c:pt idx="3">
                  <c:v>3.94</c:v>
                </c:pt>
                <c:pt idx="4">
                  <c:v>3.4499999999999997</c:v>
                </c:pt>
                <c:pt idx="5">
                  <c:v>4.5</c:v>
                </c:pt>
                <c:pt idx="6">
                  <c:v>3.3299999999999987</c:v>
                </c:pt>
                <c:pt idx="7">
                  <c:v>3.8</c:v>
                </c:pt>
              </c:numCache>
            </c:numRef>
          </c:val>
        </c:ser>
        <c:marker val="1"/>
        <c:axId val="95028736"/>
        <c:axId val="95114368"/>
      </c:lineChart>
      <c:catAx>
        <c:axId val="950287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95114368"/>
        <c:crosses val="autoZero"/>
        <c:auto val="1"/>
        <c:lblAlgn val="ctr"/>
        <c:lblOffset val="100"/>
      </c:catAx>
      <c:valAx>
        <c:axId val="9511436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Средний балл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950287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4000"/>
            </a:pPr>
            <a:r>
              <a:rPr lang="ru-RU" sz="4000"/>
              <a:t>Средний балл по русскому языку (ОГЭ) </a:t>
            </a:r>
          </a:p>
        </c:rich>
      </c:tx>
      <c:layout>
        <c:manualLayout>
          <c:xMode val="edge"/>
          <c:yMode val="edge"/>
          <c:x val="0.13983899449768741"/>
          <c:y val="2.3631633522201248E-3"/>
        </c:manualLayout>
      </c:layout>
    </c:title>
    <c:plotArea>
      <c:layout>
        <c:manualLayout>
          <c:layoutTarget val="inner"/>
          <c:xMode val="edge"/>
          <c:yMode val="edge"/>
          <c:x val="1.1115333214425123E-2"/>
          <c:y val="0.35687771392012863"/>
          <c:w val="0.97776933357115292"/>
          <c:h val="0.4450394565351281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 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4.29</c:v>
                </c:pt>
                <c:pt idx="1">
                  <c:v>3.3299999999999987</c:v>
                </c:pt>
                <c:pt idx="2">
                  <c:v>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spPr>
            <a:solidFill>
              <a:srgbClr val="FF66CC"/>
            </a:solidFill>
          </c:spPr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 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3.53</c:v>
                </c:pt>
                <c:pt idx="1">
                  <c:v>3.88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1"/>
              <c:layout>
                <c:manualLayout>
                  <c:x val="3.0941981105413255E-2"/>
                  <c:y val="4.199268864306124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 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4.01</c:v>
                </c:pt>
                <c:pt idx="1">
                  <c:v>4.1399999999999997</c:v>
                </c:pt>
                <c:pt idx="2">
                  <c:v>3.9699999999999998</c:v>
                </c:pt>
              </c:numCache>
            </c:numRef>
          </c:val>
        </c:ser>
        <c:dLbls>
          <c:showVal val="1"/>
        </c:dLbls>
        <c:overlap val="-25"/>
        <c:axId val="150462464"/>
        <c:axId val="150464000"/>
      </c:barChart>
      <c:catAx>
        <c:axId val="1504624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150464000"/>
        <c:crosses val="autoZero"/>
        <c:auto val="1"/>
        <c:lblAlgn val="ctr"/>
        <c:lblOffset val="100"/>
      </c:catAx>
      <c:valAx>
        <c:axId val="150464000"/>
        <c:scaling>
          <c:orientation val="minMax"/>
        </c:scaling>
        <c:delete val="1"/>
        <c:axPos val="l"/>
        <c:numFmt formatCode="General" sourceLinked="1"/>
        <c:tickLblPos val="none"/>
        <c:crossAx val="1504624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357769214726643"/>
          <c:y val="0.20230864579553631"/>
          <c:w val="0.68349325708449593"/>
          <c:h val="9.9274847026224744E-2"/>
        </c:manualLayout>
      </c:layout>
      <c:txPr>
        <a:bodyPr/>
        <a:lstStyle/>
        <a:p>
          <a:pPr>
            <a:defRPr sz="2800"/>
          </a:pPr>
          <a:endParaRPr lang="ru-RU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3600"/>
            </a:pPr>
            <a:r>
              <a:rPr lang="ru-RU" sz="3600"/>
              <a:t>Процент качества по русскому языку (ОГЭ) </a:t>
            </a:r>
          </a:p>
        </c:rich>
      </c:tx>
      <c:layout>
        <c:manualLayout>
          <c:xMode val="edge"/>
          <c:yMode val="edge"/>
          <c:x val="0.15536623329060661"/>
          <c:y val="0"/>
        </c:manualLayout>
      </c:layout>
    </c:title>
    <c:plotArea>
      <c:layout>
        <c:manualLayout>
          <c:layoutTarget val="inner"/>
          <c:xMode val="edge"/>
          <c:yMode val="edge"/>
          <c:x val="0"/>
          <c:y val="0.23756140190772454"/>
          <c:w val="1"/>
          <c:h val="0.6042488993020833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 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1</c:v>
                </c:pt>
                <c:pt idx="1">
                  <c:v>0.222</c:v>
                </c:pt>
                <c:pt idx="2">
                  <c:v>0.60000000000000042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spPr>
            <a:solidFill>
              <a:srgbClr val="FF66CC"/>
            </a:solidFill>
          </c:spPr>
          <c:dLbls>
            <c:dLbl>
              <c:idx val="0"/>
              <c:layout>
                <c:manualLayout>
                  <c:x val="-3.8767202946307431E-3"/>
                  <c:y val="5.489980785067284E-3"/>
                </c:manualLayout>
              </c:layout>
              <c:showVal val="1"/>
            </c:dLbl>
            <c:dLbl>
              <c:idx val="1"/>
              <c:layout>
                <c:manualLayout>
                  <c:x val="-1.4946550194987751E-3"/>
                  <c:y val="1.445441247268822E-3"/>
                </c:manualLayout>
              </c:layout>
              <c:showVal val="1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 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Лист1!$C$2:$C$4</c:f>
              <c:numCache>
                <c:formatCode>0.00%</c:formatCode>
                <c:ptCount val="3"/>
                <c:pt idx="0" formatCode="0.0%">
                  <c:v>0.4730000000000002</c:v>
                </c:pt>
                <c:pt idx="1">
                  <c:v>0.67060000000000075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 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Лист1!$D$2:$D$4</c:f>
              <c:numCache>
                <c:formatCode>0.00%</c:formatCode>
                <c:ptCount val="3"/>
                <c:pt idx="0">
                  <c:v>0.69670000000000043</c:v>
                </c:pt>
                <c:pt idx="1">
                  <c:v>0.75780000000000058</c:v>
                </c:pt>
                <c:pt idx="2">
                  <c:v>0.68810000000000004</c:v>
                </c:pt>
              </c:numCache>
            </c:numRef>
          </c:val>
        </c:ser>
        <c:dLbls>
          <c:showVal val="1"/>
        </c:dLbls>
        <c:overlap val="-25"/>
        <c:axId val="114116480"/>
        <c:axId val="115391104"/>
      </c:barChart>
      <c:catAx>
        <c:axId val="1141164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15391104"/>
        <c:crosses val="autoZero"/>
        <c:auto val="1"/>
        <c:lblAlgn val="ctr"/>
        <c:lblOffset val="100"/>
      </c:catAx>
      <c:valAx>
        <c:axId val="115391104"/>
        <c:scaling>
          <c:orientation val="minMax"/>
        </c:scaling>
        <c:delete val="1"/>
        <c:axPos val="l"/>
        <c:numFmt formatCode="0%" sourceLinked="1"/>
        <c:tickLblPos val="none"/>
        <c:crossAx val="1141164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4008359463015938"/>
          <c:y val="0.20915270576080539"/>
          <c:w val="0.5042253908368145"/>
          <c:h val="9.9193161743427224E-2"/>
        </c:manualLayout>
      </c:layout>
      <c:txPr>
        <a:bodyPr/>
        <a:lstStyle/>
        <a:p>
          <a:pPr>
            <a:defRPr sz="2800"/>
          </a:pPr>
          <a:endParaRPr lang="ru-RU"/>
        </a:p>
      </c:txPr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3600"/>
            </a:pPr>
            <a:r>
              <a:rPr lang="ru-RU" sz="3600"/>
              <a:t>Средний балл по обществознанию (ОГЭ) </a:t>
            </a:r>
          </a:p>
        </c:rich>
      </c:tx>
      <c:layout>
        <c:manualLayout>
          <c:xMode val="edge"/>
          <c:yMode val="edge"/>
          <c:x val="0.21905572392329806"/>
          <c:y val="7.1059708225190493E-4"/>
        </c:manualLayout>
      </c:layout>
    </c:title>
    <c:plotArea>
      <c:layout>
        <c:manualLayout>
          <c:layoutTarget val="inner"/>
          <c:xMode val="edge"/>
          <c:yMode val="edge"/>
          <c:x val="1.5599257285826208E-2"/>
          <c:y val="0.36112754539990871"/>
          <c:w val="0.97776933357115281"/>
          <c:h val="0.516369959927846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 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3.67</c:v>
                </c:pt>
                <c:pt idx="2">
                  <c:v>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spPr>
            <a:solidFill>
              <a:srgbClr val="FF66CC"/>
            </a:solidFill>
          </c:spPr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 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3.06</c:v>
                </c:pt>
                <c:pt idx="1">
                  <c:v>3.8299999999999987</c:v>
                </c:pt>
                <c:pt idx="2">
                  <c:v>3.02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 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3.53</c:v>
                </c:pt>
                <c:pt idx="1">
                  <c:v>3.7</c:v>
                </c:pt>
                <c:pt idx="2">
                  <c:v>3.3299999999999987</c:v>
                </c:pt>
              </c:numCache>
            </c:numRef>
          </c:val>
        </c:ser>
        <c:dLbls>
          <c:showVal val="1"/>
        </c:dLbls>
        <c:overlap val="-25"/>
        <c:axId val="114631040"/>
        <c:axId val="114632960"/>
      </c:barChart>
      <c:catAx>
        <c:axId val="1146310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800"/>
            </a:pPr>
            <a:endParaRPr lang="ru-RU"/>
          </a:p>
        </c:txPr>
        <c:crossAx val="114632960"/>
        <c:crosses val="autoZero"/>
        <c:auto val="1"/>
        <c:lblAlgn val="ctr"/>
        <c:lblOffset val="100"/>
      </c:catAx>
      <c:valAx>
        <c:axId val="114632960"/>
        <c:scaling>
          <c:orientation val="minMax"/>
        </c:scaling>
        <c:delete val="1"/>
        <c:axPos val="l"/>
        <c:numFmt formatCode="General" sourceLinked="1"/>
        <c:tickLblPos val="none"/>
        <c:crossAx val="1146310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4783838865310706"/>
          <c:y val="0.23660273972602741"/>
          <c:w val="0.50402984094701953"/>
          <c:h val="9.9274847026224744E-2"/>
        </c:manualLayout>
      </c:layout>
      <c:txPr>
        <a:bodyPr/>
        <a:lstStyle/>
        <a:p>
          <a:pPr>
            <a:defRPr sz="2400"/>
          </a:pPr>
          <a:endParaRPr lang="ru-RU"/>
        </a:p>
      </c:txPr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3600"/>
            </a:pPr>
            <a:r>
              <a:rPr lang="ru-RU" sz="3600"/>
              <a:t>Процент качества по обществознанию (ОГЭ) </a:t>
            </a:r>
          </a:p>
        </c:rich>
      </c:tx>
      <c:layout>
        <c:manualLayout>
          <c:xMode val="edge"/>
          <c:yMode val="edge"/>
          <c:x val="0.23607758271679793"/>
          <c:y val="0"/>
        </c:manualLayout>
      </c:layout>
    </c:title>
    <c:plotArea>
      <c:layout>
        <c:manualLayout>
          <c:layoutTarget val="inner"/>
          <c:xMode val="edge"/>
          <c:yMode val="edge"/>
          <c:x val="0"/>
          <c:y val="0.30796322768577411"/>
          <c:w val="1"/>
          <c:h val="0.560314096540401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 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</c:v>
                </c:pt>
                <c:pt idx="1">
                  <c:v>0.6670000000000007</c:v>
                </c:pt>
                <c:pt idx="2">
                  <c:v>0.60000000000000042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spPr>
            <a:solidFill>
              <a:srgbClr val="FF66CC"/>
            </a:solidFill>
          </c:spPr>
          <c:dLbls>
            <c:dLbl>
              <c:idx val="0"/>
              <c:layout>
                <c:manualLayout>
                  <c:x val="-3.8767202946307431E-3"/>
                  <c:y val="5.4899807850672874E-3"/>
                </c:manualLayout>
              </c:layout>
              <c:showVal val="1"/>
            </c:dLbl>
            <c:dLbl>
              <c:idx val="1"/>
              <c:layout>
                <c:manualLayout>
                  <c:x val="-1.4946550194987751E-3"/>
                  <c:y val="-1.5716566053835593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 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Лист1!$C$2:$C$4</c:f>
              <c:numCache>
                <c:formatCode>0.00%</c:formatCode>
                <c:ptCount val="3"/>
                <c:pt idx="0" formatCode="0.0%">
                  <c:v>0.18800000000000011</c:v>
                </c:pt>
                <c:pt idx="1">
                  <c:v>0.77780000000000071</c:v>
                </c:pt>
                <c:pt idx="2" formatCode="0.0%">
                  <c:v>0.21700000000000011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1"/>
              <c:layout>
                <c:manualLayout>
                  <c:x val="3.8752179810114412E-3"/>
                  <c:y val="1.6469942355201758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 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Лист1!$D$2:$D$4</c:f>
              <c:numCache>
                <c:formatCode>0.00%</c:formatCode>
                <c:ptCount val="3"/>
                <c:pt idx="0" formatCode="0.0%">
                  <c:v>0.53400000000000003</c:v>
                </c:pt>
                <c:pt idx="1">
                  <c:v>0.64410000000000045</c:v>
                </c:pt>
                <c:pt idx="2">
                  <c:v>0.41900000000000021</c:v>
                </c:pt>
              </c:numCache>
            </c:numRef>
          </c:val>
        </c:ser>
        <c:dLbls>
          <c:showVal val="1"/>
        </c:dLbls>
        <c:overlap val="-25"/>
        <c:axId val="87339776"/>
        <c:axId val="87342464"/>
      </c:barChart>
      <c:catAx>
        <c:axId val="873397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87342464"/>
        <c:crosses val="autoZero"/>
        <c:auto val="1"/>
        <c:lblAlgn val="ctr"/>
        <c:lblOffset val="100"/>
      </c:catAx>
      <c:valAx>
        <c:axId val="87342464"/>
        <c:scaling>
          <c:orientation val="minMax"/>
        </c:scaling>
        <c:delete val="1"/>
        <c:axPos val="l"/>
        <c:numFmt formatCode="0%" sourceLinked="1"/>
        <c:tickLblPos val="none"/>
        <c:crossAx val="873397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4008359463015938"/>
          <c:y val="0.20915270576080539"/>
          <c:w val="0.5042253908368145"/>
          <c:h val="9.9193161743427224E-2"/>
        </c:manualLayout>
      </c:layout>
      <c:txPr>
        <a:bodyPr/>
        <a:lstStyle/>
        <a:p>
          <a:pPr>
            <a:defRPr sz="2400"/>
          </a:pPr>
          <a:endParaRPr lang="ru-RU"/>
        </a:p>
      </c:txPr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3600"/>
            </a:pPr>
            <a:r>
              <a:rPr lang="ru-RU" sz="3600"/>
              <a:t>Результаты по истории (ОГЭ) 2016 г. </a:t>
            </a:r>
          </a:p>
        </c:rich>
      </c:tx>
      <c:layout>
        <c:manualLayout>
          <c:xMode val="edge"/>
          <c:yMode val="edge"/>
          <c:x val="0.1437148263443814"/>
          <c:y val="0"/>
        </c:manualLayout>
      </c:layout>
    </c:title>
    <c:plotArea>
      <c:layout>
        <c:manualLayout>
          <c:layoutTarget val="inner"/>
          <c:xMode val="edge"/>
          <c:yMode val="edge"/>
          <c:x val="1.1115333214425123E-2"/>
          <c:y val="0.35687771392012874"/>
          <c:w val="0.97776933357115303"/>
          <c:h val="0.5076764871976345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Средний балл</c:v>
                </c:pt>
                <c:pt idx="1">
                  <c:v>Качество знаний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 formatCode="General">
                  <c:v>3.9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spPr>
            <a:solidFill>
              <a:srgbClr val="FF66CC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2800"/>
                      <a:t>4</a:t>
                    </a:r>
                    <a:r>
                      <a:rPr lang="ru-RU"/>
                      <a:t>,3%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Средний балл</c:v>
                </c:pt>
                <c:pt idx="1">
                  <c:v>Качество знаний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 formatCode="General">
                  <c:v>2.65</c:v>
                </c:pt>
                <c:pt idx="1">
                  <c:v>4.3000000000000003E-2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Средний балл</c:v>
                </c:pt>
                <c:pt idx="1">
                  <c:v>Качество знаний</c:v>
                </c:pt>
              </c:strCache>
            </c:strRef>
          </c:cat>
          <c:val>
            <c:numRef>
              <c:f>Лист1!$D$2:$D$3</c:f>
              <c:numCache>
                <c:formatCode>0.00%</c:formatCode>
                <c:ptCount val="2"/>
                <c:pt idx="0" formatCode="General">
                  <c:v>2.9899999999999998</c:v>
                </c:pt>
                <c:pt idx="1">
                  <c:v>0.24450000000000011</c:v>
                </c:pt>
              </c:numCache>
            </c:numRef>
          </c:val>
        </c:ser>
        <c:dLbls>
          <c:showVal val="1"/>
        </c:dLbls>
        <c:overlap val="-25"/>
        <c:axId val="92814720"/>
        <c:axId val="93061120"/>
      </c:barChart>
      <c:catAx>
        <c:axId val="928147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93061120"/>
        <c:crosses val="autoZero"/>
        <c:auto val="1"/>
        <c:lblAlgn val="ctr"/>
        <c:lblOffset val="100"/>
      </c:catAx>
      <c:valAx>
        <c:axId val="93061120"/>
        <c:scaling>
          <c:orientation val="minMax"/>
        </c:scaling>
        <c:delete val="1"/>
        <c:axPos val="l"/>
        <c:numFmt formatCode="General" sourceLinked="1"/>
        <c:tickLblPos val="none"/>
        <c:crossAx val="928147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4783838865310712"/>
          <c:y val="0.23660273972602741"/>
          <c:w val="0.50402984094701953"/>
          <c:h val="9.9274847026224744E-2"/>
        </c:manualLayout>
      </c:layout>
      <c:txPr>
        <a:bodyPr/>
        <a:lstStyle/>
        <a:p>
          <a:pPr>
            <a:defRPr sz="2400"/>
          </a:pPr>
          <a:endParaRPr lang="ru-RU"/>
        </a:p>
      </c:txPr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Средний балл по биологии (ОГЭ) </a:t>
            </a:r>
          </a:p>
        </c:rich>
      </c:tx>
      <c:layout>
        <c:manualLayout>
          <c:xMode val="edge"/>
          <c:yMode val="edge"/>
          <c:x val="0.13208566025583302"/>
          <c:y val="3.2939884710403648E-2"/>
        </c:manualLayout>
      </c:layout>
    </c:title>
    <c:plotArea>
      <c:layout>
        <c:manualLayout>
          <c:layoutTarget val="inner"/>
          <c:xMode val="edge"/>
          <c:yMode val="edge"/>
          <c:x val="1.7629683658337478E-2"/>
          <c:y val="0.36218683198520113"/>
          <c:w val="0.97776933357115237"/>
          <c:h val="0.4779794264865880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Лист1!$A$2:$A$3</c:f>
              <c:strCache>
                <c:ptCount val="2"/>
                <c:pt idx="0">
                  <c:v> 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spPr>
            <a:solidFill>
              <a:srgbClr val="FF66CC"/>
            </a:solidFill>
          </c:spPr>
          <c:cat>
            <c:strRef>
              <c:f>Лист1!$A$2:$A$3</c:f>
              <c:strCache>
                <c:ptCount val="2"/>
                <c:pt idx="0">
                  <c:v> 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3.08</c:v>
                </c:pt>
                <c:pt idx="1">
                  <c:v>2.9099999999999997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Лист1!$A$2:$A$3</c:f>
              <c:strCache>
                <c:ptCount val="2"/>
                <c:pt idx="0">
                  <c:v> 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3.55</c:v>
                </c:pt>
                <c:pt idx="1">
                  <c:v>3.14</c:v>
                </c:pt>
              </c:numCache>
            </c:numRef>
          </c:val>
        </c:ser>
        <c:dLbls>
          <c:showVal val="1"/>
        </c:dLbls>
        <c:overlap val="-25"/>
        <c:axId val="94939776"/>
        <c:axId val="95115136"/>
      </c:barChart>
      <c:catAx>
        <c:axId val="94939776"/>
        <c:scaling>
          <c:orientation val="minMax"/>
        </c:scaling>
        <c:axPos val="b"/>
        <c:majorTickMark val="none"/>
        <c:tickLblPos val="nextTo"/>
        <c:crossAx val="95115136"/>
        <c:crosses val="autoZero"/>
        <c:auto val="1"/>
        <c:lblAlgn val="ctr"/>
        <c:lblOffset val="100"/>
      </c:catAx>
      <c:valAx>
        <c:axId val="95115136"/>
        <c:scaling>
          <c:orientation val="minMax"/>
        </c:scaling>
        <c:delete val="1"/>
        <c:axPos val="l"/>
        <c:numFmt formatCode="General" sourceLinked="1"/>
        <c:tickLblPos val="none"/>
        <c:crossAx val="949397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234048873796631"/>
          <c:y val="0.21587594684927913"/>
          <c:w val="0.50402984094701953"/>
          <c:h val="9.9274847026224744E-2"/>
        </c:manualLayout>
      </c:layout>
    </c:legend>
    <c:plotVisOnly val="1"/>
  </c:chart>
  <c:txPr>
    <a:bodyPr/>
    <a:lstStyle/>
    <a:p>
      <a:pPr>
        <a:defRPr sz="24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3200" b="1" i="0" baseline="0"/>
              <a:t>Средний  тестовый балл по  русскому языку (ЕГЭ)</a:t>
            </a:r>
            <a:endParaRPr lang="ru-RU" sz="3200"/>
          </a:p>
        </c:rich>
      </c:tx>
      <c:layout/>
    </c:title>
    <c:plotArea>
      <c:layout>
        <c:manualLayout>
          <c:layoutTarget val="inner"/>
          <c:xMode val="edge"/>
          <c:yMode val="edge"/>
          <c:x val="7.0407008661649284E-2"/>
          <c:y val="0.24813770692145318"/>
          <c:w val="0.90413003062119945"/>
          <c:h val="0.65850423825367588"/>
        </c:manualLayout>
      </c:layout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 язык</c:v>
                </c:pt>
              </c:strCache>
            </c:strRef>
          </c:tx>
          <c:spPr>
            <a:ln w="38100">
              <a:solidFill>
                <a:srgbClr val="002060"/>
              </a:solidFill>
            </a:ln>
          </c:spPr>
          <c:marker>
            <c:spPr>
              <a:solidFill>
                <a:srgbClr val="00B0F0"/>
              </a:solidFill>
              <a:ln w="38100">
                <a:solidFill>
                  <a:srgbClr val="002060"/>
                </a:solidFill>
              </a:ln>
            </c:spPr>
          </c:marker>
          <c:dLbls>
            <c:dLbl>
              <c:idx val="0"/>
              <c:layout>
                <c:manualLayout>
                  <c:x val="-6.7695411878450559E-2"/>
                  <c:y val="-8.578161454282858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6.4573831100112666E-2"/>
                  <c:y val="-5.9326220697700258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5.8182455904906324E-2"/>
                  <c:y val="-4.3893907621375405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0.10812774835831274"/>
                  <c:y val="-4.1689291467614707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5.2583028211101938E-2"/>
                  <c:y val="-5.9326220697700258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dLblPos val="b"/>
            <c:showVal val="1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64.25</c:v>
                </c:pt>
                <c:pt idx="1">
                  <c:v>58.3</c:v>
                </c:pt>
                <c:pt idx="2">
                  <c:v>62.14</c:v>
                </c:pt>
                <c:pt idx="3">
                  <c:v>57.3</c:v>
                </c:pt>
                <c:pt idx="4">
                  <c:v>61.9</c:v>
                </c:pt>
                <c:pt idx="5">
                  <c:v>59</c:v>
                </c:pt>
                <c:pt idx="6">
                  <c:v>64.400000000000006</c:v>
                </c:pt>
                <c:pt idx="7">
                  <c:v>67</c:v>
                </c:pt>
              </c:numCache>
            </c:numRef>
          </c:val>
        </c:ser>
        <c:dLbls>
          <c:showVal val="1"/>
        </c:dLbls>
        <c:marker val="1"/>
        <c:axId val="110189184"/>
        <c:axId val="110892160"/>
      </c:lineChart>
      <c:catAx>
        <c:axId val="11018918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110892160"/>
        <c:crosses val="autoZero"/>
        <c:auto val="1"/>
        <c:lblAlgn val="ctr"/>
        <c:lblOffset val="100"/>
      </c:catAx>
      <c:valAx>
        <c:axId val="11089216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10189184"/>
        <c:crosses val="autoZero"/>
        <c:crossBetween val="between"/>
      </c:valAx>
    </c:plotArea>
    <c:plotVisOnly val="1"/>
    <c:dispBlanksAs val="zero"/>
  </c:chart>
  <c:spPr>
    <a:ln>
      <a:solidFill>
        <a:srgbClr val="00B0F0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3600"/>
            </a:pPr>
            <a:r>
              <a:rPr lang="ru-RU" sz="3600"/>
              <a:t>Процент качества по четвертям</a:t>
            </a:r>
          </a:p>
        </c:rich>
      </c:tx>
      <c:layout>
        <c:manualLayout>
          <c:xMode val="edge"/>
          <c:yMode val="edge"/>
          <c:x val="0.15147722854087683"/>
          <c:y val="0"/>
        </c:manualLayout>
      </c:layout>
    </c:title>
    <c:plotArea>
      <c:layout>
        <c:manualLayout>
          <c:layoutTarget val="inner"/>
          <c:xMode val="edge"/>
          <c:yMode val="edge"/>
          <c:x val="2.0833333333333412E-2"/>
          <c:y val="0.16656761654793723"/>
          <c:w val="0.94907407407410194"/>
          <c:h val="0.6567584853941140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 отличников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2">
                  <a:lumMod val="75000"/>
                </a:schemeClr>
              </a:solidFill>
            </a:ln>
          </c:spPr>
          <c:dPt>
            <c:idx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1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2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3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4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Lbls>
            <c:dLbl>
              <c:idx val="1"/>
              <c:layout>
                <c:manualLayout>
                  <c:x val="0"/>
                  <c:y val="1.6989164999023467E-3"/>
                </c:manualLayout>
              </c:layout>
              <c:showVal val="1"/>
            </c:dLbl>
            <c:dLbl>
              <c:idx val="4"/>
              <c:layout>
                <c:manualLayout>
                  <c:x val="7.4259988334791482E-3"/>
                  <c:y val="2.6857025558305093E-2"/>
                </c:manualLayout>
              </c:layout>
              <c:showVal val="1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1 четверть</c:v>
                </c:pt>
                <c:pt idx="1">
                  <c:v>2 четверть</c:v>
                </c:pt>
                <c:pt idx="2">
                  <c:v>3 четверть</c:v>
                </c:pt>
                <c:pt idx="3">
                  <c:v>4 четверть</c:v>
                </c:pt>
                <c:pt idx="4">
                  <c:v>год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0.27</c:v>
                </c:pt>
                <c:pt idx="1">
                  <c:v>0.35000000000000031</c:v>
                </c:pt>
                <c:pt idx="2">
                  <c:v>0.32000000000000317</c:v>
                </c:pt>
                <c:pt idx="3">
                  <c:v>0.30000000000000032</c:v>
                </c:pt>
                <c:pt idx="4" formatCode="0.0%">
                  <c:v>0.35600000000000032</c:v>
                </c:pt>
              </c:numCache>
            </c:numRef>
          </c:val>
        </c:ser>
        <c:dLbls>
          <c:showVal val="1"/>
        </c:dLbls>
        <c:axId val="91284224"/>
        <c:axId val="92135808"/>
      </c:barChart>
      <c:catAx>
        <c:axId val="9128422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92135808"/>
        <c:crosses val="autoZero"/>
        <c:auto val="1"/>
        <c:lblAlgn val="ctr"/>
        <c:lblOffset val="100"/>
      </c:catAx>
      <c:valAx>
        <c:axId val="92135808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91284224"/>
        <c:crosses val="autoZero"/>
        <c:crossBetween val="between"/>
      </c:valAx>
    </c:plotArea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3600"/>
            </a:pPr>
            <a:r>
              <a:rPr lang="ru-RU" sz="3600" dirty="0"/>
              <a:t>Русский </a:t>
            </a:r>
            <a:r>
              <a:rPr lang="ru-RU" sz="3600" dirty="0" smtClean="0"/>
              <a:t>язык ЕГЭ </a:t>
            </a:r>
            <a:r>
              <a:rPr lang="ru-RU" sz="3600" dirty="0"/>
              <a:t>(средний тестовый балл)</a:t>
            </a:r>
          </a:p>
        </c:rich>
      </c:tx>
      <c:layout>
        <c:manualLayout>
          <c:xMode val="edge"/>
          <c:yMode val="edge"/>
          <c:x val="0.2012244453107643"/>
          <c:y val="0"/>
        </c:manualLayout>
      </c:layout>
    </c:title>
    <c:plotArea>
      <c:layout>
        <c:manualLayout>
          <c:layoutTarget val="inner"/>
          <c:xMode val="edge"/>
          <c:yMode val="edge"/>
          <c:x val="8.1882549041559394E-2"/>
          <c:y val="0.31529361913382287"/>
          <c:w val="0.89857439089960311"/>
          <c:h val="0.5407314903731635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FF33CC"/>
            </a:solidFill>
          </c:spPr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61.9</c:v>
                </c:pt>
                <c:pt idx="1">
                  <c:v>59</c:v>
                </c:pt>
                <c:pt idx="2">
                  <c:v>64.400000000000006</c:v>
                </c:pt>
                <c:pt idx="3">
                  <c:v>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57.78</c:v>
                </c:pt>
                <c:pt idx="1">
                  <c:v>59.4</c:v>
                </c:pt>
                <c:pt idx="2">
                  <c:v>59.14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61.39</c:v>
                </c:pt>
                <c:pt idx="1">
                  <c:v>63.46</c:v>
                </c:pt>
                <c:pt idx="2">
                  <c:v>67.440000000000026</c:v>
                </c:pt>
                <c:pt idx="3">
                  <c:v>66.149999999999991</c:v>
                </c:pt>
              </c:numCache>
            </c:numRef>
          </c:val>
        </c:ser>
        <c:dLbls>
          <c:showVal val="1"/>
        </c:dLbls>
        <c:axId val="153806336"/>
        <c:axId val="153807872"/>
      </c:barChart>
      <c:catAx>
        <c:axId val="1538063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53807872"/>
        <c:crosses val="autoZero"/>
        <c:auto val="1"/>
        <c:lblAlgn val="ctr"/>
        <c:lblOffset val="100"/>
      </c:catAx>
      <c:valAx>
        <c:axId val="15380787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53806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4905054597120189E-2"/>
          <c:y val="0.19384812833182749"/>
          <c:w val="0.84464052400178835"/>
          <c:h val="6.9743542707141074E-2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spPr>
    <a:ln>
      <a:solidFill>
        <a:schemeClr val="bg1">
          <a:lumMod val="50000"/>
        </a:schemeClr>
      </a:solidFill>
    </a:ln>
  </c:sp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3600"/>
            </a:pPr>
            <a:r>
              <a:rPr lang="ru-RU" sz="3600" dirty="0"/>
              <a:t>Математика </a:t>
            </a:r>
            <a:r>
              <a:rPr lang="ru-RU" sz="3600" dirty="0" smtClean="0"/>
              <a:t>ЕГЭ (базовая</a:t>
            </a:r>
            <a:r>
              <a:rPr lang="ru-RU" sz="3600" dirty="0"/>
              <a:t>)</a:t>
            </a:r>
          </a:p>
          <a:p>
            <a:pPr>
              <a:defRPr sz="3600"/>
            </a:pPr>
            <a:r>
              <a:rPr lang="ru-RU" sz="3600" dirty="0"/>
              <a:t>Средний оценочный балл</a:t>
            </a:r>
          </a:p>
        </c:rich>
      </c:tx>
      <c:layout>
        <c:manualLayout>
          <c:xMode val="edge"/>
          <c:yMode val="edge"/>
          <c:x val="0.14846254456575542"/>
          <c:y val="0"/>
        </c:manualLayout>
      </c:layout>
    </c:title>
    <c:plotArea>
      <c:layout>
        <c:manualLayout>
          <c:layoutTarget val="inner"/>
          <c:xMode val="edge"/>
          <c:yMode val="edge"/>
          <c:x val="5.8832831081300246E-2"/>
          <c:y val="0.31739213319732174"/>
          <c:w val="0.88665371506340562"/>
          <c:h val="0.5552959393400738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FF33CC"/>
            </a:solidFill>
          </c:spPr>
          <c:dLbls>
            <c:dLbl>
              <c:idx val="1"/>
              <c:layout>
                <c:manualLayout>
                  <c:x val="1.0987330287417859E-2"/>
                  <c:y val="6.6710026800252996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2014-2015</c:v>
                </c:pt>
                <c:pt idx="1">
                  <c:v>2015-2016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4.33</c:v>
                </c:pt>
                <c:pt idx="1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spPr>
            <a:solidFill>
              <a:srgbClr val="0066FF"/>
            </a:solidFill>
          </c:spPr>
          <c:dLbls>
            <c:dLbl>
              <c:idx val="0"/>
              <c:layout>
                <c:manualLayout>
                  <c:x val="1.5924882205245103E-2"/>
                  <c:y val="-1.7577797903305499E-2"/>
                </c:manualLayout>
              </c:layout>
              <c:showVal val="1"/>
            </c:dLbl>
            <c:dLbl>
              <c:idx val="1"/>
              <c:layout>
                <c:manualLayout>
                  <c:x val="1.3703944092224307E-2"/>
                  <c:y val="-1.2529554209314446E-2"/>
                </c:manualLayout>
              </c:layout>
              <c:showVal val="1"/>
            </c:dLbl>
            <c:dLbl>
              <c:idx val="3"/>
              <c:layout>
                <c:manualLayout>
                  <c:x val="1.2400091143817947E-2"/>
                  <c:y val="1.2246899305300363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2014-2015</c:v>
                </c:pt>
                <c:pt idx="1">
                  <c:v>2015-2016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3.8699999999999997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2.8522624470296947E-2"/>
                  <c:y val="4.2376387743280914E-3"/>
                </c:manualLayout>
              </c:layout>
              <c:showVal val="1"/>
            </c:dLbl>
            <c:dLbl>
              <c:idx val="1"/>
              <c:layout>
                <c:manualLayout>
                  <c:x val="1.3703944092224349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9.1359627281495468E-3"/>
                  <c:y val="-3.7588662627940812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0.16873763268123751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2014-2015</c:v>
                </c:pt>
                <c:pt idx="1">
                  <c:v>2015-2016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3.9499999999999997</c:v>
                </c:pt>
                <c:pt idx="1">
                  <c:v>4.1599999999999975</c:v>
                </c:pt>
              </c:numCache>
            </c:numRef>
          </c:val>
        </c:ser>
        <c:axId val="154734976"/>
        <c:axId val="154736512"/>
      </c:barChart>
      <c:catAx>
        <c:axId val="1547349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54736512"/>
        <c:crosses val="autoZero"/>
        <c:auto val="1"/>
        <c:lblAlgn val="ctr"/>
        <c:lblOffset val="100"/>
      </c:catAx>
      <c:valAx>
        <c:axId val="15473651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54734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361002547336013"/>
          <c:y val="0.18383531880296144"/>
          <c:w val="0.7850558767279826"/>
          <c:h val="0.13199164739271393"/>
        </c:manualLayout>
      </c:layout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</c:chart>
  <c:spPr>
    <a:ln>
      <a:solidFill>
        <a:schemeClr val="bg1">
          <a:lumMod val="50000"/>
        </a:schemeClr>
      </a:solidFill>
    </a:ln>
  </c:sp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 b="1" i="0"/>
            </a:pPr>
            <a:r>
              <a:rPr lang="ru-RU" sz="2400" b="1" i="0"/>
              <a:t>Изменение результатов обучения в 2015-2016 учебном году по сравнению с предыдущим учебным годом, 2 - 4 классы</a:t>
            </a:r>
          </a:p>
        </c:rich>
      </c:tx>
      <c:layout>
        <c:manualLayout>
          <c:xMode val="edge"/>
          <c:yMode val="edge"/>
          <c:x val="0.12761018296230159"/>
          <c:y val="4.9380546181727334E-3"/>
        </c:manualLayout>
      </c:layout>
    </c:title>
    <c:plotArea>
      <c:layout>
        <c:manualLayout>
          <c:layoutTarget val="inner"/>
          <c:xMode val="edge"/>
          <c:yMode val="edge"/>
          <c:x val="7.8178149606298875E-2"/>
          <c:y val="0.31697645600993346"/>
          <c:w val="0.57416666666666649"/>
          <c:h val="0.6830235439900866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обучения</c:v>
                </c:pt>
              </c:strCache>
            </c:strRef>
          </c:tx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36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Падение</c:v>
                </c:pt>
                <c:pt idx="1">
                  <c:v>Рост</c:v>
                </c:pt>
                <c:pt idx="2">
                  <c:v>На прежнем уровне</c:v>
                </c:pt>
              </c:strCache>
            </c:strRef>
          </c:cat>
          <c:val>
            <c:numRef>
              <c:f>Лист1!$B$2:$B$4</c:f>
              <c:numCache>
                <c:formatCode>#" "?/?</c:formatCode>
                <c:ptCount val="3"/>
                <c:pt idx="0">
                  <c:v>7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zero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 b="1" i="0"/>
            </a:pPr>
            <a:r>
              <a:rPr lang="ru-RU" sz="2400" b="1" i="0" u="none" strike="noStrike" baseline="0"/>
              <a:t>Изменение результатов обучения (средний балл) в 2015-2016 учебном году по сравнению с предыдущим учебным годом, 5-9</a:t>
            </a:r>
            <a:r>
              <a:rPr lang="ru-RU" sz="2400" b="1" i="0"/>
              <a:t> кл.</a:t>
            </a:r>
          </a:p>
        </c:rich>
      </c:tx>
      <c:layout>
        <c:manualLayout>
          <c:xMode val="edge"/>
          <c:yMode val="edge"/>
          <c:x val="0.11621965223097112"/>
          <c:y val="5.0484277700581608E-3"/>
        </c:manualLayout>
      </c:layout>
    </c:title>
    <c:plotArea>
      <c:layout>
        <c:manualLayout>
          <c:layoutTarget val="inner"/>
          <c:xMode val="edge"/>
          <c:yMode val="edge"/>
          <c:x val="7.8178149606298875E-2"/>
          <c:y val="0.31697645600993374"/>
          <c:w val="0.57416666666666649"/>
          <c:h val="0.6830235439900866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40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Падение</c:v>
                </c:pt>
                <c:pt idx="1">
                  <c:v>Рост</c:v>
                </c:pt>
                <c:pt idx="2">
                  <c:v>На прежнем уровне</c:v>
                </c:pt>
              </c:strCache>
            </c:strRef>
          </c:cat>
          <c:val>
            <c:numRef>
              <c:f>Лист1!$B$2:$B$4</c:f>
              <c:numCache>
                <c:formatCode>#" "?/?</c:formatCode>
                <c:ptCount val="3"/>
                <c:pt idx="0">
                  <c:v>5</c:v>
                </c:pt>
                <c:pt idx="1">
                  <c:v>10</c:v>
                </c:pt>
                <c:pt idx="2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zero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 b="0" i="0"/>
            </a:pPr>
            <a:r>
              <a:rPr lang="ru-RU" sz="2400" b="0" i="0" u="none" strike="noStrike" baseline="0"/>
              <a:t>Изменение результатов обучения (средний балл) в 2015-2016 учебном году по сравнению с предыдущим учебным годом, 10-11</a:t>
            </a:r>
            <a:r>
              <a:rPr lang="ru-RU" sz="2400" b="0" i="0"/>
              <a:t> кл.</a:t>
            </a:r>
          </a:p>
        </c:rich>
      </c:tx>
      <c:layout>
        <c:manualLayout>
          <c:xMode val="edge"/>
          <c:yMode val="edge"/>
          <c:x val="0.11621965223097112"/>
          <c:y val="5.0484277700581642E-3"/>
        </c:manualLayout>
      </c:layout>
    </c:title>
    <c:plotArea>
      <c:layout>
        <c:manualLayout>
          <c:layoutTarget val="inner"/>
          <c:xMode val="edge"/>
          <c:yMode val="edge"/>
          <c:x val="7.8178149606298875E-2"/>
          <c:y val="0.3169764560099339"/>
          <c:w val="0.57416666666666649"/>
          <c:h val="0.6830235439900866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40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Падение</c:v>
                </c:pt>
                <c:pt idx="1">
                  <c:v>Рост</c:v>
                </c:pt>
                <c:pt idx="2">
                  <c:v>На прежнем уровне</c:v>
                </c:pt>
              </c:strCache>
            </c:strRef>
          </c:cat>
          <c:val>
            <c:numRef>
              <c:f>Лист1!$B$2:$B$4</c:f>
              <c:numCache>
                <c:formatCode>#" "?/?</c:formatCode>
                <c:ptCount val="3"/>
                <c:pt idx="0">
                  <c:v>13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4000"/>
            </a:pPr>
            <a:r>
              <a:rPr lang="ru-RU" sz="4000"/>
              <a:t>Пропуски уроков по годам</a:t>
            </a:r>
          </a:p>
        </c:rich>
      </c:tx>
      <c:layout/>
    </c:title>
    <c:view3D>
      <c:rotX val="10"/>
      <c:rAngAx val="1"/>
    </c:view3D>
    <c:plotArea>
      <c:layout>
        <c:manualLayout>
          <c:layoutTarget val="inner"/>
          <c:xMode val="edge"/>
          <c:yMode val="edge"/>
          <c:x val="5.482017802619632E-2"/>
          <c:y val="0.20351244041667327"/>
          <c:w val="0.92845514770389492"/>
          <c:h val="0.59046316282317834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</c:dLbls>
          <c:cat>
            <c:strRef>
              <c:f>Лист1!$A$1:$G$1</c:f>
              <c:strCache>
                <c:ptCount val="7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  <c:pt idx="5">
                  <c:v>2014-2015</c:v>
                </c:pt>
                <c:pt idx="6">
                  <c:v>2015-2016</c:v>
                </c:pt>
              </c:strCache>
            </c:strRef>
          </c:cat>
          <c:val>
            <c:numRef>
              <c:f>Лист1!$A$2:$G$2</c:f>
              <c:numCache>
                <c:formatCode>General</c:formatCode>
                <c:ptCount val="7"/>
                <c:pt idx="0">
                  <c:v>5843</c:v>
                </c:pt>
                <c:pt idx="1">
                  <c:v>3755</c:v>
                </c:pt>
                <c:pt idx="2">
                  <c:v>3626</c:v>
                </c:pt>
                <c:pt idx="3">
                  <c:v>3013</c:v>
                </c:pt>
                <c:pt idx="4">
                  <c:v>4025</c:v>
                </c:pt>
                <c:pt idx="5">
                  <c:v>1583</c:v>
                </c:pt>
                <c:pt idx="6">
                  <c:v>710</c:v>
                </c:pt>
              </c:numCache>
            </c:numRef>
          </c:val>
        </c:ser>
        <c:dLbls>
          <c:showVal val="1"/>
        </c:dLbls>
        <c:gapWidth val="84"/>
        <c:gapDepth val="0"/>
        <c:shape val="box"/>
        <c:axId val="86297216"/>
        <c:axId val="86861312"/>
        <c:axId val="0"/>
      </c:bar3DChart>
      <c:catAx>
        <c:axId val="862972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86861312"/>
        <c:crosses val="autoZero"/>
        <c:auto val="1"/>
        <c:lblAlgn val="ctr"/>
        <c:lblOffset val="100"/>
      </c:catAx>
      <c:valAx>
        <c:axId val="8686131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6297216"/>
        <c:crosses val="autoZero"/>
        <c:crossBetween val="between"/>
      </c:valAx>
    </c:plotArea>
    <c:plotVisOnly val="1"/>
    <c:dispBlanksAs val="gap"/>
  </c:chart>
  <c:spPr>
    <a:ln>
      <a:solidFill>
        <a:srgbClr val="00B050"/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6"/>
  <c:chart>
    <c:title>
      <c:tx>
        <c:rich>
          <a:bodyPr/>
          <a:lstStyle/>
          <a:p>
            <a:pPr>
              <a:defRPr sz="3600"/>
            </a:pPr>
            <a:r>
              <a:rPr lang="ru-RU" sz="3600"/>
              <a:t>Пропуски уроков на 1 ученика</a:t>
            </a:r>
          </a:p>
          <a:p>
            <a:pPr>
              <a:defRPr sz="3600"/>
            </a:pPr>
            <a:r>
              <a:rPr lang="ru-RU" sz="3600"/>
              <a:t>2015-2016 учебный год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5.9599733381361833E-2"/>
          <c:y val="0.21453488472386889"/>
          <c:w val="0.92850826437964018"/>
          <c:h val="0.5463876693778425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 кл.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</c:f>
              <c:strCache>
                <c:ptCount val="1"/>
                <c:pt idx="0">
                  <c:v>количество пропусков на одного ученика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3.23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кл.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</c:f>
              <c:strCache>
                <c:ptCount val="1"/>
                <c:pt idx="0">
                  <c:v>количество пропусков на одного ученика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кл.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</c:f>
              <c:strCache>
                <c:ptCount val="1"/>
                <c:pt idx="0">
                  <c:v>количество пропусков на одного ученика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 кл.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</c:f>
              <c:strCache>
                <c:ptCount val="1"/>
                <c:pt idx="0">
                  <c:v>количество пропусков на одного ученика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 кл.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2800"/>
                      <a:t>7</a:t>
                    </a:r>
                    <a:r>
                      <a:rPr lang="ru-RU"/>
                      <a:t>,7</a:t>
                    </a:r>
                    <a:endParaRPr lang="en-US"/>
                  </a:p>
                </c:rich>
              </c:tx>
              <c:dLblPos val="inEnd"/>
              <c:showVal val="1"/>
            </c:dLbl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</c:f>
              <c:strCache>
                <c:ptCount val="1"/>
                <c:pt idx="0">
                  <c:v>количество пропусков на одного ученика</c:v>
                </c:pt>
              </c:strCache>
            </c:strRef>
          </c:cat>
          <c:val>
            <c:numRef>
              <c:f>Лист1!$F$2</c:f>
              <c:numCache>
                <c:formatCode>0.00</c:formatCode>
                <c:ptCount val="1"/>
                <c:pt idx="0">
                  <c:v>7.7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6 кл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</c:f>
              <c:strCache>
                <c:ptCount val="1"/>
                <c:pt idx="0">
                  <c:v>количество пропусков на одного ученика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4.8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7 кл.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</c:f>
              <c:strCache>
                <c:ptCount val="1"/>
                <c:pt idx="0">
                  <c:v>количество пропусков на одного ученика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15.5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8 кл.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</c:f>
              <c:strCache>
                <c:ptCount val="1"/>
                <c:pt idx="0">
                  <c:v>количество пропусков на одного ученика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23.9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9 кл.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</c:f>
              <c:strCache>
                <c:ptCount val="1"/>
                <c:pt idx="0">
                  <c:v>количество пропусков на одного ученика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3.4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10 кл.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</c:f>
              <c:strCache>
                <c:ptCount val="1"/>
                <c:pt idx="0">
                  <c:v>количество пропусков на одного ученика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11 кл.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</c:f>
              <c:strCache>
                <c:ptCount val="1"/>
                <c:pt idx="0">
                  <c:v>количество пропусков на одного ученика</c:v>
                </c:pt>
              </c:strCache>
            </c:strRef>
          </c:cat>
          <c:val>
            <c:numRef>
              <c:f>Лист1!$L$2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по школе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2800"/>
                      <a:t>8</a:t>
                    </a:r>
                    <a:r>
                      <a:rPr lang="ru-RU"/>
                      <a:t>,9</a:t>
                    </a:r>
                    <a:endParaRPr lang="en-US"/>
                  </a:p>
                </c:rich>
              </c:tx>
              <c:dLblPos val="inEnd"/>
              <c:showVal val="1"/>
            </c:dLbl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</c:f>
              <c:strCache>
                <c:ptCount val="1"/>
                <c:pt idx="0">
                  <c:v>количество пропусков на одного ученика</c:v>
                </c:pt>
              </c:strCache>
            </c:strRef>
          </c:cat>
          <c:val>
            <c:numRef>
              <c:f>Лист1!$M$2</c:f>
              <c:numCache>
                <c:formatCode>0.00</c:formatCode>
                <c:ptCount val="1"/>
                <c:pt idx="0">
                  <c:v>8.9</c:v>
                </c:pt>
              </c:numCache>
            </c:numRef>
          </c:val>
        </c:ser>
        <c:dLbls>
          <c:showVal val="1"/>
        </c:dLbls>
        <c:gapWidth val="75"/>
        <c:overlap val="-25"/>
        <c:axId val="91286528"/>
        <c:axId val="92138880"/>
      </c:barChart>
      <c:catAx>
        <c:axId val="9128652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92138880"/>
        <c:crosses val="autoZero"/>
        <c:auto val="1"/>
        <c:lblAlgn val="ctr"/>
        <c:lblOffset val="100"/>
      </c:catAx>
      <c:valAx>
        <c:axId val="9213888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912865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9033682052624324E-2"/>
          <c:y val="0.86818831689483134"/>
          <c:w val="0.90977252750466808"/>
          <c:h val="7.9232354945274114E-2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3200"/>
            </a:pPr>
            <a:r>
              <a:rPr lang="ru-RU" sz="3200"/>
              <a:t>Пропуски уроков по четвертям                                                                                 </a:t>
            </a:r>
          </a:p>
          <a:p>
            <a:pPr algn="ctr">
              <a:defRPr sz="3200"/>
            </a:pPr>
            <a:r>
              <a:rPr lang="ru-RU" sz="3200"/>
              <a:t>в течение 2015-2016 учебного года</a:t>
            </a:r>
          </a:p>
        </c:rich>
      </c:tx>
      <c:layout>
        <c:manualLayout>
          <c:xMode val="edge"/>
          <c:yMode val="edge"/>
          <c:x val="0.16803893733523256"/>
          <c:y val="0"/>
        </c:manualLayout>
      </c:layout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0.1022245779185465"/>
          <c:y val="0.25363742987769289"/>
          <c:w val="0.89777542208146766"/>
          <c:h val="0.6076928512865659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Столбец4</c:v>
                </c:pt>
              </c:strCache>
            </c:strRef>
          </c:tx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FF66FF"/>
              </a:solidFill>
            </c:spPr>
          </c:dPt>
          <c:dLbls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1 четверть</c:v>
                </c:pt>
                <c:pt idx="1">
                  <c:v>2 четверть</c:v>
                </c:pt>
                <c:pt idx="2">
                  <c:v>3 четверть</c:v>
                </c:pt>
                <c:pt idx="3">
                  <c:v>4 четверть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301</c:v>
                </c:pt>
                <c:pt idx="1">
                  <c:v>54</c:v>
                </c:pt>
                <c:pt idx="2">
                  <c:v>336</c:v>
                </c:pt>
                <c:pt idx="3">
                  <c:v>19</c:v>
                </c:pt>
              </c:numCache>
            </c:numRef>
          </c:val>
        </c:ser>
        <c:shape val="box"/>
        <c:axId val="89335680"/>
        <c:axId val="89382912"/>
        <c:axId val="0"/>
      </c:bar3DChart>
      <c:catAx>
        <c:axId val="893356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89382912"/>
        <c:crosses val="autoZero"/>
        <c:auto val="1"/>
        <c:lblAlgn val="ctr"/>
        <c:lblOffset val="100"/>
      </c:catAx>
      <c:valAx>
        <c:axId val="8938291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9335680"/>
        <c:crosses val="autoZero"/>
        <c:crossBetween val="between"/>
      </c:valAx>
      <c:spPr>
        <a:noFill/>
        <a:ln w="25325">
          <a:noFill/>
        </a:ln>
      </c:spPr>
    </c:plotArea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3200" b="1"/>
            </a:pPr>
            <a:r>
              <a:rPr lang="ru-RU" sz="3200" b="1"/>
              <a:t>Образование педагогов</a:t>
            </a:r>
          </a:p>
        </c:rich>
      </c:tx>
      <c:layout>
        <c:manualLayout>
          <c:xMode val="edge"/>
          <c:yMode val="edge"/>
          <c:x val="0.30567932928087355"/>
          <c:y val="0"/>
        </c:manualLayout>
      </c:layout>
    </c:title>
    <c:plotArea>
      <c:layout>
        <c:manualLayout>
          <c:layoutTarget val="inner"/>
          <c:xMode val="edge"/>
          <c:yMode val="edge"/>
          <c:x val="2.784207792657277E-3"/>
          <c:y val="0.22681941589823354"/>
          <c:w val="0.5773355113087536"/>
          <c:h val="0.8339076842055006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explosion val="25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0.13937792096310817"/>
                  <c:y val="-0.31102230752041793"/>
                </c:manualLayout>
              </c:layout>
              <c:tx>
                <c:rich>
                  <a:bodyPr/>
                  <a:lstStyle/>
                  <a:p>
                    <a:r>
                      <a:rPr lang="ru-RU" sz="2800" b="1"/>
                      <a:t>7</a:t>
                    </a:r>
                    <a:r>
                      <a:rPr lang="ru-RU"/>
                      <a:t>5</a:t>
                    </a:r>
                    <a:r>
                      <a:rPr lang="en-US"/>
                      <a:t>%</a:t>
                    </a:r>
                  </a:p>
                </c:rich>
              </c:tx>
              <c:dLblPos val="bestFit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2800" b="1"/>
                      <a:t>2</a:t>
                    </a:r>
                    <a:r>
                      <a:rPr lang="ru-RU"/>
                      <a:t>5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высшее</c:v>
                </c:pt>
                <c:pt idx="1">
                  <c:v>среднее профессиональное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0.75000000000001266</c:v>
                </c:pt>
                <c:pt idx="1">
                  <c:v>0.25</c:v>
                </c:pt>
              </c:numCache>
            </c:numRef>
          </c:val>
        </c:ser>
        <c:firstSliceAng val="0"/>
      </c:pieChart>
    </c:plotArea>
    <c:legend>
      <c:legendPos val="r"/>
      <c:legendEntry>
        <c:idx val="1"/>
        <c:txPr>
          <a:bodyPr/>
          <a:lstStyle/>
          <a:p>
            <a:pPr>
              <a:defRPr sz="1600"/>
            </a:pPr>
            <a:endParaRPr lang="ru-RU"/>
          </a:p>
        </c:txPr>
      </c:legendEntry>
      <c:layout>
        <c:manualLayout>
          <c:xMode val="edge"/>
          <c:yMode val="edge"/>
          <c:x val="0.59670569010850649"/>
          <c:y val="0.33608215985260897"/>
          <c:w val="0.40114663185571975"/>
          <c:h val="0.4838741794948716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zero"/>
  </c:chart>
  <c:spPr>
    <a:noFill/>
    <a:ln>
      <a:solidFill>
        <a:schemeClr val="accent1"/>
      </a:solidFill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800" b="1" dirty="0"/>
              <a:t>Возрастной состав педагогов</a:t>
            </a:r>
          </a:p>
        </c:rich>
      </c:tx>
      <c:layout>
        <c:manualLayout>
          <c:xMode val="edge"/>
          <c:yMode val="edge"/>
          <c:x val="0.15452964903541183"/>
          <c:y val="3.2398020590304779E-3"/>
        </c:manualLayout>
      </c:layout>
      <c:spPr>
        <a:noFill/>
        <a:ln w="25377">
          <a:noFill/>
        </a:ln>
      </c:spPr>
    </c:title>
    <c:plotArea>
      <c:layout>
        <c:manualLayout>
          <c:layoutTarget val="inner"/>
          <c:xMode val="edge"/>
          <c:yMode val="edge"/>
          <c:x val="5.8908329182062208E-2"/>
          <c:y val="0.31406955940080733"/>
          <c:w val="0.85121030458981262"/>
          <c:h val="0.47708414342850797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Количество педагогов</c:v>
                </c:pt>
              </c:strCache>
            </c:strRef>
          </c:tx>
          <c:spPr>
            <a:solidFill>
              <a:srgbClr val="9999FF"/>
            </a:solidFill>
            <a:ln w="12689">
              <a:solidFill>
                <a:srgbClr val="000000"/>
              </a:solidFill>
              <a:prstDash val="solid"/>
            </a:ln>
          </c:spPr>
          <c:dLbls>
            <c:spPr>
              <a:noFill/>
              <a:ln w="25377">
                <a:noFill/>
              </a:ln>
            </c:spPr>
            <c:txPr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20-30 лет</c:v>
                </c:pt>
                <c:pt idx="1">
                  <c:v>31-40 лет</c:v>
                </c:pt>
                <c:pt idx="2">
                  <c:v>41-50 лет</c:v>
                </c:pt>
                <c:pt idx="3">
                  <c:v>51-60 лет</c:v>
                </c:pt>
                <c:pt idx="4">
                  <c:v>более 60 лет</c:v>
                </c:pt>
              </c:strCache>
            </c:strRef>
          </c:cat>
          <c:val>
            <c:numRef>
              <c:f>Sheet1!$B$2:$F$2</c:f>
              <c:numCache>
                <c:formatCode>0</c:formatCode>
                <c:ptCount val="5"/>
                <c:pt idx="0">
                  <c:v>4</c:v>
                </c:pt>
                <c:pt idx="1">
                  <c:v>1</c:v>
                </c:pt>
                <c:pt idx="2" formatCode="General">
                  <c:v>9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</c:ser>
        <c:gapWidth val="100"/>
        <c:axId val="94851456"/>
        <c:axId val="94853376"/>
      </c:barChart>
      <c:catAx>
        <c:axId val="94851456"/>
        <c:scaling>
          <c:orientation val="minMax"/>
        </c:scaling>
        <c:axPos val="b"/>
        <c:numFmt formatCode="General" sourceLinked="1"/>
        <c:tickLblPos val="nextTo"/>
        <c:spPr>
          <a:ln w="3172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4853376"/>
        <c:crosses val="autoZero"/>
        <c:auto val="1"/>
        <c:lblAlgn val="ctr"/>
        <c:lblOffset val="100"/>
        <c:tickLblSkip val="1"/>
        <c:tickMarkSkip val="1"/>
      </c:catAx>
      <c:valAx>
        <c:axId val="94853376"/>
        <c:scaling>
          <c:orientation val="minMax"/>
        </c:scaling>
        <c:axPos val="l"/>
        <c:majorGridlines>
          <c:spPr>
            <a:ln w="3172">
              <a:solidFill>
                <a:srgbClr val="000000"/>
              </a:solidFill>
              <a:prstDash val="solid"/>
            </a:ln>
          </c:spPr>
        </c:majorGridlines>
        <c:numFmt formatCode="0" sourceLinked="1"/>
        <c:tickLblPos val="nextTo"/>
        <c:spPr>
          <a:ln w="31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4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4851456"/>
        <c:crosses val="autoZero"/>
        <c:crossBetween val="between"/>
      </c:valAx>
      <c:spPr>
        <a:noFill/>
        <a:ln w="25377">
          <a:noFill/>
        </a:ln>
      </c:spPr>
    </c:plotArea>
    <c:plotVisOnly val="1"/>
    <c:dispBlanksAs val="gap"/>
  </c:chart>
  <c:spPr>
    <a:noFill/>
    <a:ln>
      <a:solidFill>
        <a:schemeClr val="accent1"/>
      </a:solidFill>
    </a:ln>
  </c:spPr>
  <c:txPr>
    <a:bodyPr/>
    <a:lstStyle/>
    <a:p>
      <a:pPr>
        <a:defRPr sz="974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800"/>
              <a:t>Состав педколлектива по категориям</a:t>
            </a:r>
          </a:p>
        </c:rich>
      </c:tx>
      <c:layout>
        <c:manualLayout>
          <c:xMode val="edge"/>
          <c:yMode val="edge"/>
          <c:x val="0.30864197530867743"/>
          <c:y val="0"/>
        </c:manualLayout>
      </c:layout>
      <c:spPr>
        <a:noFill/>
        <a:ln w="25340">
          <a:noFill/>
        </a:ln>
      </c:spPr>
    </c:title>
    <c:plotArea>
      <c:layout>
        <c:manualLayout>
          <c:layoutTarget val="inner"/>
          <c:xMode val="edge"/>
          <c:yMode val="edge"/>
          <c:x val="2.2595322131484779E-2"/>
          <c:y val="0.1338100232871729"/>
          <c:w val="0.46967049448718151"/>
          <c:h val="0.8380395097712454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9999FF"/>
            </a:solidFill>
            <a:ln w="1267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FFC000"/>
              </a:solidFill>
              <a:ln w="1267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chemeClr val="accent5">
                  <a:lumMod val="60000"/>
                  <a:lumOff val="40000"/>
                </a:schemeClr>
              </a:solidFill>
              <a:ln w="1267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92D050"/>
              </a:solidFill>
              <a:ln w="1267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chemeClr val="accent2">
                  <a:lumMod val="60000"/>
                  <a:lumOff val="40000"/>
                </a:schemeClr>
              </a:solidFill>
              <a:ln w="1267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7.5477659805941094E-2"/>
                  <c:y val="0.17672831152432136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-0.13699748654746174"/>
                  <c:y val="-0.16988885563616474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8.7610991791925552E-2"/>
                  <c:y val="-6.5211025691433791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0.10483994950820806"/>
                  <c:y val="0.17221663122107533"/>
                </c:manualLayout>
              </c:layout>
              <c:dLblPos val="bestFit"/>
              <c:showVal val="1"/>
            </c:dLbl>
            <c:spPr>
              <a:noFill/>
              <a:ln w="25340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Sheet1!$B$1:$E$1</c:f>
              <c:strCache>
                <c:ptCount val="4"/>
                <c:pt idx="0">
                  <c:v>Высшая категория</c:v>
                </c:pt>
                <c:pt idx="1">
                  <c:v>1 категория </c:v>
                </c:pt>
                <c:pt idx="2">
                  <c:v>Соответствие должности</c:v>
                </c:pt>
                <c:pt idx="3">
                  <c:v>Не имеют категории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9.5000000000000043E-2</c:v>
                </c:pt>
                <c:pt idx="1">
                  <c:v>0.42900000000000038</c:v>
                </c:pt>
                <c:pt idx="2">
                  <c:v>0.33300000000000246</c:v>
                </c:pt>
                <c:pt idx="3">
                  <c:v>0.14300000000000004</c:v>
                </c:pt>
              </c:numCache>
            </c:numRef>
          </c:val>
        </c:ser>
        <c:dLbls>
          <c:showVal val="1"/>
        </c:dLbls>
        <c:firstSliceAng val="0"/>
      </c:pieChart>
      <c:spPr>
        <a:noFill/>
        <a:ln w="25340">
          <a:noFill/>
        </a:ln>
      </c:spPr>
    </c:plotArea>
    <c:legend>
      <c:legendPos val="r"/>
      <c:legendEntry>
        <c:idx val="3"/>
        <c:txPr>
          <a:bodyPr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legendEntry>
      <c:layout>
        <c:manualLayout>
          <c:xMode val="edge"/>
          <c:yMode val="edge"/>
          <c:x val="0.56082214918733087"/>
          <c:y val="0.27537980529396516"/>
          <c:w val="0.43518518518520677"/>
          <c:h val="0.64623511330985006"/>
        </c:manualLayout>
      </c:layout>
      <c:overlay val="1"/>
      <c:spPr>
        <a:noFill/>
        <a:ln w="3167">
          <a:solidFill>
            <a:srgbClr val="000000"/>
          </a:solidFill>
          <a:prstDash val="solid"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zero"/>
  </c:chart>
  <c:spPr>
    <a:solidFill>
      <a:srgbClr val="FFFFFF"/>
    </a:solidFill>
    <a:ln w="9525" cap="flat" cmpd="sng" algn="ctr">
      <a:solidFill>
        <a:srgbClr val="0000FF"/>
      </a:solidFill>
      <a:prstDash val="solid"/>
      <a:miter lim="800000"/>
      <a:headEnd type="none" w="med" len="med"/>
      <a:tailEnd type="none" w="med" len="med"/>
    </a:ln>
  </c:spPr>
  <c:txPr>
    <a:bodyPr/>
    <a:lstStyle/>
    <a:p>
      <a:pPr>
        <a:defRPr sz="898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/>
              <a:t>Результаты экзамена по математике (ОГЭ) </a:t>
            </a:r>
          </a:p>
        </c:rich>
      </c:tx>
      <c:layout>
        <c:manualLayout>
          <c:xMode val="edge"/>
          <c:yMode val="edge"/>
          <c:x val="0.20896981627297559"/>
          <c:y val="0"/>
        </c:manualLayout>
      </c:layout>
    </c:title>
    <c:plotArea>
      <c:layout>
        <c:manualLayout>
          <c:layoutTarget val="inner"/>
          <c:xMode val="edge"/>
          <c:yMode val="edge"/>
          <c:x val="0.12526829979585891"/>
          <c:y val="0.18646662035797118"/>
          <c:w val="0.7964488809020035"/>
          <c:h val="0.68281786352848528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diamond"/>
            <c:size val="11"/>
            <c:spPr>
              <a:solidFill>
                <a:srgbClr val="00B050"/>
              </a:solidFill>
              <a:ln w="15875">
                <a:solidFill>
                  <a:srgbClr val="7030A0"/>
                </a:solidFill>
              </a:ln>
            </c:spPr>
          </c:marker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2008-2009 учебный год</c:v>
                </c:pt>
                <c:pt idx="1">
                  <c:v>2009-2010 учебный год</c:v>
                </c:pt>
                <c:pt idx="2">
                  <c:v>2010-2011 учебный год</c:v>
                </c:pt>
                <c:pt idx="3">
                  <c:v>2011-2012 учебный год</c:v>
                </c:pt>
                <c:pt idx="4">
                  <c:v> 2012-2013 учебный год</c:v>
                </c:pt>
                <c:pt idx="5">
                  <c:v>2013-2014 уч.год  </c:v>
                </c:pt>
                <c:pt idx="6">
                  <c:v>2014-2015 учебный год</c:v>
                </c:pt>
                <c:pt idx="7">
                  <c:v>2015-2016 учебный год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3.3</c:v>
                </c:pt>
                <c:pt idx="1">
                  <c:v>3.73</c:v>
                </c:pt>
                <c:pt idx="2">
                  <c:v>3.5</c:v>
                </c:pt>
                <c:pt idx="3">
                  <c:v>3.4099999999999997</c:v>
                </c:pt>
                <c:pt idx="4">
                  <c:v>3.8</c:v>
                </c:pt>
                <c:pt idx="5">
                  <c:v>3</c:v>
                </c:pt>
                <c:pt idx="6">
                  <c:v>3.8899999999999997</c:v>
                </c:pt>
                <c:pt idx="7">
                  <c:v>4.2</c:v>
                </c:pt>
              </c:numCache>
            </c:numRef>
          </c:val>
        </c:ser>
        <c:marker val="1"/>
        <c:axId val="92418048"/>
        <c:axId val="92462080"/>
      </c:lineChart>
      <c:catAx>
        <c:axId val="924180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2462080"/>
        <c:crosses val="autoZero"/>
        <c:auto val="1"/>
        <c:lblAlgn val="ctr"/>
        <c:lblOffset val="100"/>
      </c:catAx>
      <c:valAx>
        <c:axId val="9246208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Средний балл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92418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621300531824958"/>
          <c:y val="0.55943052423768858"/>
          <c:w val="0.30178687875260235"/>
          <c:h val="8.9529982503579394E-2"/>
        </c:manualLayout>
      </c:layout>
    </c:legend>
    <c:plotVisOnly val="1"/>
  </c:chart>
  <c:txPr>
    <a:bodyPr/>
    <a:lstStyle/>
    <a:p>
      <a:pPr>
        <a:defRPr sz="16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0.06601</cdr:x>
      <cdr:y>0.59285</cdr:y>
    </cdr:from>
    <cdr:to>
      <cdr:x>0.9902</cdr:x>
      <cdr:y>0.59582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 rot="10800000" flipV="1">
          <a:off x="413089" y="1428300"/>
          <a:ext cx="5783512" cy="7155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332656"/>
          <a:ext cx="8892480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467544" y="548680"/>
          <a:ext cx="828092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79512" y="548680"/>
          <a:ext cx="864096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/>
        </p:nvGraphicFramePr>
        <p:xfrm>
          <a:off x="323528" y="404664"/>
          <a:ext cx="820891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323528" y="404664"/>
          <a:ext cx="8496944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323528" y="332656"/>
          <a:ext cx="8496943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323528" y="332656"/>
          <a:ext cx="8496944" cy="6525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611560" y="476673"/>
          <a:ext cx="7992887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23528" y="692696"/>
          <a:ext cx="828092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1988840"/>
          <a:ext cx="8712968" cy="345638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872208"/>
                <a:gridCol w="2088232"/>
                <a:gridCol w="2736304"/>
                <a:gridCol w="2016224"/>
              </a:tblGrid>
              <a:tr h="9541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/>
                        <a:t>Физика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/>
                        <a:t>Средний тестовый балл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/>
                        <a:t>Средний оценочный балл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/>
                        <a:t>Процент качества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746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Школа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0" b="1" dirty="0"/>
                        <a:t>23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0" b="1" dirty="0"/>
                        <a:t>3,67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0" b="1"/>
                        <a:t>33,3%</a:t>
                      </a: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541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Район 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0" b="1"/>
                        <a:t>13</a:t>
                      </a: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0" b="1" dirty="0"/>
                        <a:t>2,85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0" b="1" dirty="0"/>
                        <a:t>3,7%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734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Край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0" b="1"/>
                        <a:t>3,37</a:t>
                      </a: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0" b="1" dirty="0"/>
                        <a:t>38,98%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87624" y="476672"/>
            <a:ext cx="64527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/>
              <a:t>ГИА по физике (ОГЭ). 2016 г.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683568" y="476672"/>
          <a:ext cx="8136903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8229600" cy="5217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395536" y="476672"/>
          <a:ext cx="8588052" cy="6381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/>
        </p:nvGraphicFramePr>
        <p:xfrm>
          <a:off x="467544" y="260648"/>
          <a:ext cx="8496944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Сравнительный анализ качества обучения (в %) по классам</a:t>
            </a:r>
            <a:endParaRPr lang="ru-RU" sz="32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173409"/>
          <a:ext cx="8640960" cy="568459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440160"/>
                <a:gridCol w="3024336"/>
                <a:gridCol w="4176464"/>
              </a:tblGrid>
              <a:tr h="4527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/>
                        <a:t>Класс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/>
                        <a:t>2015-2016 уч.год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/>
                        <a:t>Классный руководитель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39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/>
                        <a:t>1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/>
                        <a:t>41,7% (5)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/>
                        <a:t>Сокол Р.Г.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39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/>
                        <a:t>2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/>
                        <a:t>42,9% (3)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/>
                        <a:t>Козлова И.Г.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39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/>
                        <a:t>3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/>
                        <a:t>41,7% (5)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/>
                        <a:t>Дякина Ю.С.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39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/>
                        <a:t>4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/>
                        <a:t>22,2% (2)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/>
                        <a:t>Клушина В.А.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39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/>
                        <a:t>5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/>
                        <a:t>33,3% (3)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/>
                        <a:t>Нимбуева Д.Ц.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39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/>
                        <a:t>6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/>
                        <a:t>44,4% (4)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/>
                        <a:t>Попова М.Н.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39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/>
                        <a:t>7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/>
                        <a:t>33,3% (2)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/>
                        <a:t>Чурилова В.Н.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39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/>
                        <a:t>8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11,1% (1)</a:t>
                      </a:r>
                      <a:endParaRPr lang="ru-RU" sz="28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/>
                        <a:t>Нимаева Ж.Б.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/>
                        <a:t>9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/>
                        <a:t>60% (3)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/>
                        <a:t>Власюк В.А. 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/>
                        <a:t>10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/>
                        <a:t>40% (2)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/>
                        <a:t>Зайкова Е.А.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/>
                        <a:t>11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/>
                        <a:t>0%</a:t>
                      </a:r>
                      <a:endParaRPr lang="ru-RU" sz="2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Попова М.Н.</a:t>
                      </a:r>
                      <a:endParaRPr lang="ru-RU" sz="28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683568" y="692697"/>
          <a:ext cx="734481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755576" y="332656"/>
          <a:ext cx="770485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755576" y="692696"/>
          <a:ext cx="712879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Рекомендации на 2016-2017 </a:t>
            </a:r>
            <a:r>
              <a:rPr lang="ru-RU" b="1" dirty="0" err="1" smtClean="0"/>
              <a:t>уч.год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73325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 </a:t>
            </a:r>
            <a:r>
              <a:rPr lang="ru-RU" dirty="0" smtClean="0"/>
              <a:t>В </a:t>
            </a:r>
            <a:r>
              <a:rPr lang="ru-RU" dirty="0" smtClean="0"/>
              <a:t>работе МО по повышению профессионального мастерства осуществлять работу по следующему направлению: «</a:t>
            </a:r>
            <a:r>
              <a:rPr lang="ru-RU" dirty="0" err="1" smtClean="0"/>
              <a:t>Системно-деятельностный</a:t>
            </a:r>
            <a:r>
              <a:rPr lang="ru-RU" dirty="0" smtClean="0"/>
              <a:t> подход в обучении и воспитании в условиях реализации стандартов второго поколения как средство повышения качества образования». (Отв. – зам директора по УР, руководит. МО). К окончанию учебного года выпустить </a:t>
            </a:r>
            <a:r>
              <a:rPr lang="ru-RU" b="1" dirty="0" smtClean="0"/>
              <a:t>брошюру</a:t>
            </a:r>
            <a:r>
              <a:rPr lang="ru-RU" dirty="0" smtClean="0"/>
              <a:t> </a:t>
            </a:r>
            <a:r>
              <a:rPr lang="ru-RU" b="1" dirty="0" smtClean="0"/>
              <a:t>«</a:t>
            </a:r>
            <a:r>
              <a:rPr lang="ru-RU" b="1" dirty="0" err="1" smtClean="0"/>
              <a:t>Системно-деятельностный</a:t>
            </a:r>
            <a:r>
              <a:rPr lang="ru-RU" b="1" dirty="0" smtClean="0"/>
              <a:t> подход в обучении и воспитании как средство повышения качества образования. Из опыта работы учителей школы».</a:t>
            </a:r>
            <a:endParaRPr lang="ru-RU" dirty="0" smtClean="0"/>
          </a:p>
          <a:p>
            <a:pPr lvl="0"/>
            <a:r>
              <a:rPr lang="ru-RU" dirty="0" smtClean="0"/>
              <a:t>В рамках реализации программы преемственности ДО – НОО провести дни методического взаимодействия ДОУ – начальная школа по теме: «Первые дни ребенка в школе: адаптационный период»  (открытые уроки в первых классах для педагогов ДОУ) (отв. Сокол Р.Г., Бывалина Л.Л.)</a:t>
            </a:r>
          </a:p>
          <a:p>
            <a:pPr lvl="0"/>
            <a:r>
              <a:rPr lang="ru-RU" dirty="0" smtClean="0"/>
              <a:t>В рамках реализации программы преемственности НОО - ООО провести </a:t>
            </a:r>
            <a:r>
              <a:rPr lang="ru-RU" b="1" dirty="0" smtClean="0"/>
              <a:t>совместные заседания предметных МО по темам:</a:t>
            </a:r>
            <a:r>
              <a:rPr lang="ru-RU" dirty="0" smtClean="0"/>
              <a:t> «Преемственность в формировании и интерпретации основных понятий, единство требований к их усвоению», «Преемственность в используемых методах, приемах и формах организации образовательного процесса» (отв. Сокол Р.Г., Бывалина Л.Л., Попова М.Н.)</a:t>
            </a:r>
          </a:p>
          <a:p>
            <a:pPr lvl="0"/>
            <a:r>
              <a:rPr lang="ru-RU" dirty="0" smtClean="0"/>
              <a:t>Спланировать цикл открытых уроков по МО, включающих использование технологий деятельностного подхода, основных приемов прорывных технологий. Осуществлять </a:t>
            </a:r>
            <a:r>
              <a:rPr lang="ru-RU" dirty="0" err="1" smtClean="0"/>
              <a:t>взаимопосещение</a:t>
            </a:r>
            <a:r>
              <a:rPr lang="ru-RU" dirty="0" smtClean="0"/>
              <a:t> уроков (Отв. – зам директора по УР, руководители МО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Рекомендации на 2016-2017 </a:t>
            </a:r>
            <a:r>
              <a:rPr lang="ru-RU" b="1" dirty="0" err="1" smtClean="0"/>
              <a:t>уч.год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54461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 </a:t>
            </a:r>
            <a:r>
              <a:rPr lang="ru-RU" dirty="0" smtClean="0"/>
              <a:t>Провести </a:t>
            </a:r>
            <a:r>
              <a:rPr lang="ru-RU" dirty="0" smtClean="0"/>
              <a:t>методическую неделю по теме: </a:t>
            </a:r>
            <a:r>
              <a:rPr lang="ru-RU" b="1" dirty="0" smtClean="0"/>
              <a:t>«Формирование метапредметных компетенций учащихся на </a:t>
            </a:r>
            <a:r>
              <a:rPr lang="ru-RU" b="1" dirty="0" smtClean="0"/>
              <a:t>уроке»</a:t>
            </a:r>
            <a:r>
              <a:rPr lang="ru-RU" dirty="0" smtClean="0"/>
              <a:t>.</a:t>
            </a:r>
            <a:endParaRPr lang="ru-RU" dirty="0" smtClean="0"/>
          </a:p>
          <a:p>
            <a:pPr lvl="0"/>
            <a:r>
              <a:rPr lang="ru-RU" dirty="0" smtClean="0"/>
              <a:t>МО учителей начальных классов представить опыт работы по теме </a:t>
            </a:r>
            <a:r>
              <a:rPr lang="ru-RU" b="1" dirty="0" smtClean="0"/>
              <a:t>«Портфолио индивидуальных образовательных достижений учащихся как средство поддержки высокой учебной мотивации обучающихся»</a:t>
            </a:r>
            <a:r>
              <a:rPr lang="ru-RU" dirty="0" smtClean="0"/>
              <a:t>, МО учителей естественно-математического цикла представить опыт работы по теме </a:t>
            </a:r>
            <a:r>
              <a:rPr lang="ru-RU" b="1" dirty="0" smtClean="0"/>
              <a:t>«Систематизация и апробация </a:t>
            </a:r>
            <a:r>
              <a:rPr lang="ru-RU" b="1" dirty="0" err="1" smtClean="0"/>
              <a:t>деятельностных</a:t>
            </a:r>
            <a:r>
              <a:rPr lang="ru-RU" b="1" dirty="0" smtClean="0"/>
              <a:t> форм обучения на уроках естественно-математического цикла»</a:t>
            </a:r>
            <a:r>
              <a:rPr lang="ru-RU" dirty="0" smtClean="0"/>
              <a:t>. </a:t>
            </a:r>
          </a:p>
          <a:p>
            <a:pPr lvl="0"/>
            <a:r>
              <a:rPr lang="ru-RU" dirty="0" smtClean="0"/>
              <a:t>На заседаниях МО </a:t>
            </a:r>
            <a:r>
              <a:rPr lang="ru-RU" i="1" dirty="0" smtClean="0"/>
              <a:t>рассмотреть </a:t>
            </a:r>
            <a:r>
              <a:rPr lang="ru-RU" b="1" i="1" dirty="0" smtClean="0"/>
              <a:t>конкретные результаты применения </a:t>
            </a:r>
            <a:r>
              <a:rPr lang="ru-RU" i="1" dirty="0" smtClean="0"/>
              <a:t>эффективных образовательных технологий </a:t>
            </a:r>
            <a:r>
              <a:rPr lang="ru-RU" dirty="0" smtClean="0"/>
              <a:t>педагогами школы.</a:t>
            </a:r>
          </a:p>
          <a:p>
            <a:pPr lvl="0"/>
            <a:r>
              <a:rPr lang="ru-RU" dirty="0" smtClean="0"/>
              <a:t>В обучении и воспитании ориентироваться на </a:t>
            </a:r>
            <a:r>
              <a:rPr lang="ru-RU" dirty="0" err="1" smtClean="0"/>
              <a:t>системно-деятельностный</a:t>
            </a:r>
            <a:r>
              <a:rPr lang="ru-RU" dirty="0" smtClean="0"/>
              <a:t> подход. Работать над повышением качества обучения школьников за счет формирования у учащихся универсальных учебных действий, личностных и метапредметных результатов.</a:t>
            </a:r>
          </a:p>
          <a:p>
            <a:pPr lvl="0"/>
            <a:r>
              <a:rPr lang="ru-RU" dirty="0" smtClean="0"/>
              <a:t>Осуществлять мониторинг успеваемости и прилежания </a:t>
            </a:r>
            <a:r>
              <a:rPr lang="ru-RU" i="1" dirty="0" smtClean="0"/>
              <a:t>по всем учебным предметам</a:t>
            </a:r>
            <a:r>
              <a:rPr lang="ru-RU" dirty="0" smtClean="0"/>
              <a:t>. 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Рекомендации на 2016-2017 </a:t>
            </a:r>
            <a:r>
              <a:rPr lang="ru-RU" b="1" dirty="0" err="1" smtClean="0"/>
              <a:t>уч.год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 </a:t>
            </a:r>
            <a:r>
              <a:rPr lang="ru-RU" i="1" dirty="0" smtClean="0"/>
              <a:t>Использовать </a:t>
            </a:r>
            <a:r>
              <a:rPr lang="ru-RU" i="1" dirty="0" smtClean="0"/>
              <a:t>учебно-исследовательскую деятельность и проектный метод в </a:t>
            </a:r>
            <a:r>
              <a:rPr lang="ru-RU" i="1" dirty="0" smtClean="0"/>
              <a:t>обучении</a:t>
            </a:r>
            <a:r>
              <a:rPr lang="ru-RU" dirty="0" smtClean="0"/>
              <a:t> в </a:t>
            </a:r>
            <a:r>
              <a:rPr lang="ru-RU" dirty="0" smtClean="0"/>
              <a:t>1-11 </a:t>
            </a:r>
            <a:r>
              <a:rPr lang="ru-RU" dirty="0" smtClean="0"/>
              <a:t>классах.</a:t>
            </a:r>
          </a:p>
          <a:p>
            <a:r>
              <a:rPr lang="ru-RU" dirty="0" smtClean="0"/>
              <a:t>Продолжить </a:t>
            </a:r>
            <a:r>
              <a:rPr lang="ru-RU" dirty="0" smtClean="0"/>
              <a:t>практику проведения конкурса на лучший учебный проект, ежегодной научно-практической конференции «Ступени». </a:t>
            </a:r>
          </a:p>
          <a:p>
            <a:pPr lvl="0"/>
            <a:r>
              <a:rPr lang="ru-RU" dirty="0" smtClean="0"/>
              <a:t> Обновить рабочие программы с учетом новых требований к рабочим программам,  тематическое и поурочное планирование привести в соответствие программам и выдвинутым задачам, в котором предусмотреть использование ИКТ.</a:t>
            </a:r>
          </a:p>
          <a:p>
            <a:pPr lvl="0"/>
            <a:r>
              <a:rPr lang="ru-RU" dirty="0" smtClean="0"/>
              <a:t>Расширить </a:t>
            </a:r>
            <a:r>
              <a:rPr lang="ru-RU" dirty="0" smtClean="0"/>
              <a:t>практику участия педагогов в Интернет сообществах, интернет конкурсах, осуществлять дистанционное общение учителей с методистами, учителями-предметниками из района, региона и др. </a:t>
            </a:r>
          </a:p>
          <a:p>
            <a:pPr lvl="0"/>
            <a:r>
              <a:rPr lang="ru-RU" dirty="0" smtClean="0"/>
              <a:t>В рамках </a:t>
            </a:r>
            <a:r>
              <a:rPr lang="ru-RU" dirty="0" err="1" smtClean="0"/>
              <a:t>предпрофильной</a:t>
            </a:r>
            <a:r>
              <a:rPr lang="ru-RU" dirty="0" smtClean="0"/>
              <a:t> и профильной подготовки продолжить работу по измерению образовательных достижений учащихся (портфолио) начиная с 1 класса. Оформлять индивидуальные карты развития ребенка, листы личностного роста. (Отв. классные руководители). </a:t>
            </a:r>
          </a:p>
          <a:p>
            <a:pPr lvl="0"/>
            <a:r>
              <a:rPr lang="ru-RU" dirty="0" smtClean="0"/>
              <a:t>Продолжить психолого-педагогический,  предметный мониторинг и мониторинг развития личности ребенка средствами учебного предмета по основным знаниям учеников (Отв. учителя предметники, классные руководители)</a:t>
            </a:r>
          </a:p>
          <a:p>
            <a:pPr lvl="0"/>
            <a:r>
              <a:rPr lang="ru-RU" dirty="0" smtClean="0"/>
              <a:t> В течение всего учебного года всем педагогам </a:t>
            </a:r>
            <a:r>
              <a:rPr lang="ru-RU" i="1" dirty="0" smtClean="0"/>
              <a:t>вести индивидуальные планы работы, журналы учета индивидуальной работы с обучающимися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6" name="Picture 8" descr="http://www.playcast.ru/uploads/2011/03/14/2389903.jpg"/>
          <p:cNvPicPr>
            <a:picLocks noChangeAspect="1" noChangeArrowheads="1"/>
          </p:cNvPicPr>
          <p:nvPr/>
        </p:nvPicPr>
        <p:blipFill>
          <a:blip r:embed="rId2" cstate="print"/>
          <a:srcRect l="7229" t="7301" r="8434" b="5087"/>
          <a:stretch>
            <a:fillRect/>
          </a:stretch>
        </p:blipFill>
        <p:spPr bwMode="auto">
          <a:xfrm>
            <a:off x="1835696" y="260648"/>
            <a:ext cx="5040560" cy="518457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51520" y="4734342"/>
            <a:ext cx="820365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</a:rPr>
              <a:t>Желаю </a:t>
            </a:r>
          </a:p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</a:rPr>
              <a:t>творческих успехов!!!</a:t>
            </a:r>
            <a:endParaRPr lang="ru-RU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539552" y="404664"/>
          <a:ext cx="835292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251521" y="188641"/>
          <a:ext cx="8424936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1"/>
          <p:cNvGraphicFramePr/>
          <p:nvPr/>
        </p:nvGraphicFramePr>
        <p:xfrm>
          <a:off x="467544" y="476672"/>
          <a:ext cx="820891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Качество педагогического состава</a:t>
            </a:r>
            <a:endParaRPr lang="ru-RU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9512" y="1772816"/>
          <a:ext cx="403244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4"/>
          <p:cNvGraphicFramePr/>
          <p:nvPr/>
        </p:nvGraphicFramePr>
        <p:xfrm>
          <a:off x="4211960" y="1628800"/>
          <a:ext cx="493204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Качество педагогического состава</a:t>
            </a:r>
            <a:endParaRPr lang="ru-RU" dirty="0"/>
          </a:p>
        </p:txBody>
      </p:sp>
      <p:graphicFrame>
        <p:nvGraphicFramePr>
          <p:cNvPr id="4" name="Объект 57"/>
          <p:cNvGraphicFramePr/>
          <p:nvPr/>
        </p:nvGraphicFramePr>
        <p:xfrm>
          <a:off x="539552" y="1988840"/>
          <a:ext cx="655272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Государственные экзамены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412776"/>
          <a:ext cx="8892480" cy="482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251520" y="260648"/>
          <a:ext cx="828092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428</Words>
  <Application>Microsoft Office PowerPoint</Application>
  <PresentationFormat>Экран (4:3)</PresentationFormat>
  <Paragraphs>142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Качество педагогического состава</vt:lpstr>
      <vt:lpstr>Качество педагогического состава</vt:lpstr>
      <vt:lpstr>Государственные экзамены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Сравнительный анализ качества обучения (в %) по классам</vt:lpstr>
      <vt:lpstr>Слайд 23</vt:lpstr>
      <vt:lpstr>Слайд 24</vt:lpstr>
      <vt:lpstr>Слайд 25</vt:lpstr>
      <vt:lpstr>Рекомендации на 2016-2017 уч.год:</vt:lpstr>
      <vt:lpstr>Рекомендации на 2016-2017 уч.год:</vt:lpstr>
      <vt:lpstr>Рекомендации на 2016-2017 уч.год: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35</cp:revision>
  <dcterms:created xsi:type="dcterms:W3CDTF">2016-08-29T11:30:20Z</dcterms:created>
  <dcterms:modified xsi:type="dcterms:W3CDTF">2016-08-29T13:54:05Z</dcterms:modified>
</cp:coreProperties>
</file>