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53" r:id="rId1"/>
  </p:sldMasterIdLst>
  <p:notesMasterIdLst>
    <p:notesMasterId r:id="rId27"/>
  </p:notesMasterIdLst>
  <p:sldIdLst>
    <p:sldId id="256" r:id="rId2"/>
    <p:sldId id="332" r:id="rId3"/>
    <p:sldId id="340" r:id="rId4"/>
    <p:sldId id="341" r:id="rId5"/>
    <p:sldId id="342" r:id="rId6"/>
    <p:sldId id="333" r:id="rId7"/>
    <p:sldId id="334" r:id="rId8"/>
    <p:sldId id="314" r:id="rId9"/>
    <p:sldId id="281" r:id="rId10"/>
    <p:sldId id="302" r:id="rId11"/>
    <p:sldId id="304" r:id="rId12"/>
    <p:sldId id="335" r:id="rId13"/>
    <p:sldId id="336" r:id="rId14"/>
    <p:sldId id="337" r:id="rId15"/>
    <p:sldId id="338" r:id="rId16"/>
    <p:sldId id="260" r:id="rId17"/>
    <p:sldId id="316" r:id="rId18"/>
    <p:sldId id="303" r:id="rId19"/>
    <p:sldId id="339" r:id="rId20"/>
    <p:sldId id="318" r:id="rId21"/>
    <p:sldId id="320" r:id="rId22"/>
    <p:sldId id="311" r:id="rId23"/>
    <p:sldId id="312" r:id="rId24"/>
    <p:sldId id="319" r:id="rId25"/>
    <p:sldId id="330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BF5F9"/>
    <a:srgbClr val="B3F1F7"/>
    <a:srgbClr val="8C3C57"/>
    <a:srgbClr val="660066"/>
    <a:srgbClr val="5E283A"/>
    <a:srgbClr val="692D41"/>
    <a:srgbClr val="993300"/>
    <a:srgbClr val="78E5F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60" autoAdjust="0"/>
    <p:restoredTop sz="99471" autoAdjust="0"/>
  </p:normalViewPr>
  <p:slideViewPr>
    <p:cSldViewPr>
      <p:cViewPr varScale="1">
        <p:scale>
          <a:sx n="92" d="100"/>
          <a:sy n="92" d="100"/>
        </p:scale>
        <p:origin x="-102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0A09FB-F049-4FD2-AB50-03B73B033730}" type="doc">
      <dgm:prSet loTypeId="urn:microsoft.com/office/officeart/2005/8/layout/process1" loCatId="process" qsTypeId="urn:microsoft.com/office/officeart/2005/8/quickstyle/simple3" qsCatId="simple" csTypeId="urn:microsoft.com/office/officeart/2005/8/colors/colorful5" csCatId="colorful" phldr="1"/>
      <dgm:spPr/>
    </dgm:pt>
    <dgm:pt modelId="{8C76B285-70BB-4CDE-89CB-AFFDEA8E4629}">
      <dgm:prSet phldrT="[Текст]" custT="1"/>
      <dgm:spPr/>
      <dgm:t>
        <a:bodyPr/>
        <a:lstStyle/>
        <a:p>
          <a:r>
            <a:rPr lang="ru-RU" sz="2800" b="1"/>
            <a:t>Начало урока</a:t>
          </a:r>
        </a:p>
      </dgm:t>
    </dgm:pt>
    <dgm:pt modelId="{0A39F5A4-A583-4753-85A6-6B12C9FC2E0F}" type="parTrans" cxnId="{E7B42A71-7CC2-41EE-A06E-99B8D5621857}">
      <dgm:prSet/>
      <dgm:spPr/>
      <dgm:t>
        <a:bodyPr/>
        <a:lstStyle/>
        <a:p>
          <a:endParaRPr lang="ru-RU" sz="2800" b="1"/>
        </a:p>
      </dgm:t>
    </dgm:pt>
    <dgm:pt modelId="{18AC9B02-D6C8-42BF-9EBC-0FA5B413D35C}" type="sibTrans" cxnId="{E7B42A71-7CC2-41EE-A06E-99B8D5621857}">
      <dgm:prSet custT="1"/>
      <dgm:spPr/>
      <dgm:t>
        <a:bodyPr/>
        <a:lstStyle/>
        <a:p>
          <a:endParaRPr lang="ru-RU" sz="2800" b="1"/>
        </a:p>
      </dgm:t>
    </dgm:pt>
    <dgm:pt modelId="{486CF6C0-B481-46D1-9394-FDB1F2F69E8C}">
      <dgm:prSet phldrT="[Текст]" custT="1"/>
      <dgm:spPr/>
      <dgm:t>
        <a:bodyPr/>
        <a:lstStyle/>
        <a:p>
          <a:r>
            <a:rPr lang="ru-RU" sz="2800" b="1"/>
            <a:t>Основная часть урока</a:t>
          </a:r>
        </a:p>
      </dgm:t>
    </dgm:pt>
    <dgm:pt modelId="{DA164AAC-3127-4F31-BFE2-4217E16B013A}" type="parTrans" cxnId="{0E5B846B-C618-42B3-9284-D1BC1947D83E}">
      <dgm:prSet/>
      <dgm:spPr/>
      <dgm:t>
        <a:bodyPr/>
        <a:lstStyle/>
        <a:p>
          <a:endParaRPr lang="ru-RU" sz="2800" b="1"/>
        </a:p>
      </dgm:t>
    </dgm:pt>
    <dgm:pt modelId="{033774BF-45B7-4391-8D24-E177CC23CC79}" type="sibTrans" cxnId="{0E5B846B-C618-42B3-9284-D1BC1947D83E}">
      <dgm:prSet custT="1"/>
      <dgm:spPr/>
      <dgm:t>
        <a:bodyPr/>
        <a:lstStyle/>
        <a:p>
          <a:endParaRPr lang="ru-RU" sz="2800" b="1"/>
        </a:p>
      </dgm:t>
    </dgm:pt>
    <dgm:pt modelId="{D9EE6B9C-49C4-4B8B-A58B-F7920F4CFAD6}">
      <dgm:prSet phldrT="[Текст]" custT="1"/>
      <dgm:spPr/>
      <dgm:t>
        <a:bodyPr/>
        <a:lstStyle/>
        <a:p>
          <a:r>
            <a:rPr lang="ru-RU" sz="2800" b="1"/>
            <a:t>Итог урока</a:t>
          </a:r>
        </a:p>
      </dgm:t>
    </dgm:pt>
    <dgm:pt modelId="{F630F6FE-17F6-4C67-A90E-7B8CFEA48089}" type="parTrans" cxnId="{6AFFDBF2-9644-4A52-AD6B-D10A6D06C89C}">
      <dgm:prSet/>
      <dgm:spPr/>
      <dgm:t>
        <a:bodyPr/>
        <a:lstStyle/>
        <a:p>
          <a:endParaRPr lang="ru-RU" sz="2800" b="1"/>
        </a:p>
      </dgm:t>
    </dgm:pt>
    <dgm:pt modelId="{67CC0360-EA05-474E-A873-84834F70F96E}" type="sibTrans" cxnId="{6AFFDBF2-9644-4A52-AD6B-D10A6D06C89C}">
      <dgm:prSet/>
      <dgm:spPr/>
      <dgm:t>
        <a:bodyPr/>
        <a:lstStyle/>
        <a:p>
          <a:endParaRPr lang="ru-RU" sz="2800" b="1"/>
        </a:p>
      </dgm:t>
    </dgm:pt>
    <dgm:pt modelId="{7A75D82E-FE17-4AF8-82F0-EB2B1E1169B7}" type="pres">
      <dgm:prSet presAssocID="{570A09FB-F049-4FD2-AB50-03B73B033730}" presName="Name0" presStyleCnt="0">
        <dgm:presLayoutVars>
          <dgm:dir/>
          <dgm:resizeHandles val="exact"/>
        </dgm:presLayoutVars>
      </dgm:prSet>
      <dgm:spPr/>
    </dgm:pt>
    <dgm:pt modelId="{0BB0508C-F238-4A0A-A418-722BD18F8C0D}" type="pres">
      <dgm:prSet presAssocID="{8C76B285-70BB-4CDE-89CB-AFFDEA8E462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51BA30-F3F6-4A95-A2F7-E30A232EA8E1}" type="pres">
      <dgm:prSet presAssocID="{18AC9B02-D6C8-42BF-9EBC-0FA5B413D35C}" presName="sibTrans" presStyleLbl="sibTrans2D1" presStyleIdx="0" presStyleCnt="2"/>
      <dgm:spPr/>
      <dgm:t>
        <a:bodyPr/>
        <a:lstStyle/>
        <a:p>
          <a:endParaRPr lang="ru-RU"/>
        </a:p>
      </dgm:t>
    </dgm:pt>
    <dgm:pt modelId="{E315F78F-1AAF-4382-AFBF-28096C2E8919}" type="pres">
      <dgm:prSet presAssocID="{18AC9B02-D6C8-42BF-9EBC-0FA5B413D35C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25B01856-B90A-49D6-AD31-C5B7114F61C2}" type="pres">
      <dgm:prSet presAssocID="{486CF6C0-B481-46D1-9394-FDB1F2F69E8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128BBE-2449-4587-8E9E-89082A34F122}" type="pres">
      <dgm:prSet presAssocID="{033774BF-45B7-4391-8D24-E177CC23CC79}" presName="sibTrans" presStyleLbl="sibTrans2D1" presStyleIdx="1" presStyleCnt="2"/>
      <dgm:spPr/>
      <dgm:t>
        <a:bodyPr/>
        <a:lstStyle/>
        <a:p>
          <a:endParaRPr lang="ru-RU"/>
        </a:p>
      </dgm:t>
    </dgm:pt>
    <dgm:pt modelId="{19126B61-8DCF-4B11-9CB3-659EEE71109E}" type="pres">
      <dgm:prSet presAssocID="{033774BF-45B7-4391-8D24-E177CC23CC79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5046C84D-51D1-4AA8-A5E2-1E361524AEA1}" type="pres">
      <dgm:prSet presAssocID="{D9EE6B9C-49C4-4B8B-A58B-F7920F4CFAD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B42A71-7CC2-41EE-A06E-99B8D5621857}" srcId="{570A09FB-F049-4FD2-AB50-03B73B033730}" destId="{8C76B285-70BB-4CDE-89CB-AFFDEA8E4629}" srcOrd="0" destOrd="0" parTransId="{0A39F5A4-A583-4753-85A6-6B12C9FC2E0F}" sibTransId="{18AC9B02-D6C8-42BF-9EBC-0FA5B413D35C}"/>
    <dgm:cxn modelId="{8F39E34F-C653-4FF3-B8CD-633D153EEA26}" type="presOf" srcId="{D9EE6B9C-49C4-4B8B-A58B-F7920F4CFAD6}" destId="{5046C84D-51D1-4AA8-A5E2-1E361524AEA1}" srcOrd="0" destOrd="0" presId="urn:microsoft.com/office/officeart/2005/8/layout/process1"/>
    <dgm:cxn modelId="{6AFFDBF2-9644-4A52-AD6B-D10A6D06C89C}" srcId="{570A09FB-F049-4FD2-AB50-03B73B033730}" destId="{D9EE6B9C-49C4-4B8B-A58B-F7920F4CFAD6}" srcOrd="2" destOrd="0" parTransId="{F630F6FE-17F6-4C67-A90E-7B8CFEA48089}" sibTransId="{67CC0360-EA05-474E-A873-84834F70F96E}"/>
    <dgm:cxn modelId="{CC202C83-C5E1-4D02-9B2A-8AD27B91117F}" type="presOf" srcId="{18AC9B02-D6C8-42BF-9EBC-0FA5B413D35C}" destId="{E315F78F-1AAF-4382-AFBF-28096C2E8919}" srcOrd="1" destOrd="0" presId="urn:microsoft.com/office/officeart/2005/8/layout/process1"/>
    <dgm:cxn modelId="{355F921A-6605-4AC0-A968-9FA6F9F4AB80}" type="presOf" srcId="{18AC9B02-D6C8-42BF-9EBC-0FA5B413D35C}" destId="{C451BA30-F3F6-4A95-A2F7-E30A232EA8E1}" srcOrd="0" destOrd="0" presId="urn:microsoft.com/office/officeart/2005/8/layout/process1"/>
    <dgm:cxn modelId="{37B2AE3E-96F4-459A-9615-261F4CE60A43}" type="presOf" srcId="{8C76B285-70BB-4CDE-89CB-AFFDEA8E4629}" destId="{0BB0508C-F238-4A0A-A418-722BD18F8C0D}" srcOrd="0" destOrd="0" presId="urn:microsoft.com/office/officeart/2005/8/layout/process1"/>
    <dgm:cxn modelId="{87DDBCEC-B051-4B08-B9AE-0499EE40A2B8}" type="presOf" srcId="{033774BF-45B7-4391-8D24-E177CC23CC79}" destId="{6F128BBE-2449-4587-8E9E-89082A34F122}" srcOrd="0" destOrd="0" presId="urn:microsoft.com/office/officeart/2005/8/layout/process1"/>
    <dgm:cxn modelId="{0D09D070-1195-4B06-B76B-1A63F3E012A4}" type="presOf" srcId="{570A09FB-F049-4FD2-AB50-03B73B033730}" destId="{7A75D82E-FE17-4AF8-82F0-EB2B1E1169B7}" srcOrd="0" destOrd="0" presId="urn:microsoft.com/office/officeart/2005/8/layout/process1"/>
    <dgm:cxn modelId="{30668BEF-0DAA-4D0B-B503-1DFB4459FA50}" type="presOf" srcId="{033774BF-45B7-4391-8D24-E177CC23CC79}" destId="{19126B61-8DCF-4B11-9CB3-659EEE71109E}" srcOrd="1" destOrd="0" presId="urn:microsoft.com/office/officeart/2005/8/layout/process1"/>
    <dgm:cxn modelId="{0E5B846B-C618-42B3-9284-D1BC1947D83E}" srcId="{570A09FB-F049-4FD2-AB50-03B73B033730}" destId="{486CF6C0-B481-46D1-9394-FDB1F2F69E8C}" srcOrd="1" destOrd="0" parTransId="{DA164AAC-3127-4F31-BFE2-4217E16B013A}" sibTransId="{033774BF-45B7-4391-8D24-E177CC23CC79}"/>
    <dgm:cxn modelId="{B09C4815-3799-453E-A9DA-604348906B46}" type="presOf" srcId="{486CF6C0-B481-46D1-9394-FDB1F2F69E8C}" destId="{25B01856-B90A-49D6-AD31-C5B7114F61C2}" srcOrd="0" destOrd="0" presId="urn:microsoft.com/office/officeart/2005/8/layout/process1"/>
    <dgm:cxn modelId="{7018DF82-B7AD-4BE4-9085-7C9F358A5748}" type="presParOf" srcId="{7A75D82E-FE17-4AF8-82F0-EB2B1E1169B7}" destId="{0BB0508C-F238-4A0A-A418-722BD18F8C0D}" srcOrd="0" destOrd="0" presId="urn:microsoft.com/office/officeart/2005/8/layout/process1"/>
    <dgm:cxn modelId="{CC3FBEF8-34FA-4E99-893E-3C1C27A6F801}" type="presParOf" srcId="{7A75D82E-FE17-4AF8-82F0-EB2B1E1169B7}" destId="{C451BA30-F3F6-4A95-A2F7-E30A232EA8E1}" srcOrd="1" destOrd="0" presId="urn:microsoft.com/office/officeart/2005/8/layout/process1"/>
    <dgm:cxn modelId="{37B94683-3665-4F25-BE3D-946D01231177}" type="presParOf" srcId="{C451BA30-F3F6-4A95-A2F7-E30A232EA8E1}" destId="{E315F78F-1AAF-4382-AFBF-28096C2E8919}" srcOrd="0" destOrd="0" presId="urn:microsoft.com/office/officeart/2005/8/layout/process1"/>
    <dgm:cxn modelId="{1702A4DA-8792-4A0B-AE4B-4AC77BEF4279}" type="presParOf" srcId="{7A75D82E-FE17-4AF8-82F0-EB2B1E1169B7}" destId="{25B01856-B90A-49D6-AD31-C5B7114F61C2}" srcOrd="2" destOrd="0" presId="urn:microsoft.com/office/officeart/2005/8/layout/process1"/>
    <dgm:cxn modelId="{1EBBD53E-3932-4C3D-98B8-2358ABEEEEA5}" type="presParOf" srcId="{7A75D82E-FE17-4AF8-82F0-EB2B1E1169B7}" destId="{6F128BBE-2449-4587-8E9E-89082A34F122}" srcOrd="3" destOrd="0" presId="urn:microsoft.com/office/officeart/2005/8/layout/process1"/>
    <dgm:cxn modelId="{74692D4E-1B69-4ABC-9B45-DD7BF8A8739F}" type="presParOf" srcId="{6F128BBE-2449-4587-8E9E-89082A34F122}" destId="{19126B61-8DCF-4B11-9CB3-659EEE71109E}" srcOrd="0" destOrd="0" presId="urn:microsoft.com/office/officeart/2005/8/layout/process1"/>
    <dgm:cxn modelId="{1005558D-7D85-4226-B6E6-E2060C81DC80}" type="presParOf" srcId="{7A75D82E-FE17-4AF8-82F0-EB2B1E1169B7}" destId="{5046C84D-51D1-4AA8-A5E2-1E361524AEA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B0508C-F238-4A0A-A418-722BD18F8C0D}">
      <dsp:nvSpPr>
        <dsp:cNvPr id="0" name=""/>
        <dsp:cNvSpPr/>
      </dsp:nvSpPr>
      <dsp:spPr>
        <a:xfrm>
          <a:off x="6455" y="14452"/>
          <a:ext cx="1929448" cy="14832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/>
            <a:t>Начало урока</a:t>
          </a:r>
        </a:p>
      </dsp:txBody>
      <dsp:txXfrm>
        <a:off x="6455" y="14452"/>
        <a:ext cx="1929448" cy="1483263"/>
      </dsp:txXfrm>
    </dsp:sp>
    <dsp:sp modelId="{C451BA30-F3F6-4A95-A2F7-E30A232EA8E1}">
      <dsp:nvSpPr>
        <dsp:cNvPr id="0" name=""/>
        <dsp:cNvSpPr/>
      </dsp:nvSpPr>
      <dsp:spPr>
        <a:xfrm>
          <a:off x="2128849" y="516832"/>
          <a:ext cx="409043" cy="47850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/>
        </a:p>
      </dsp:txBody>
      <dsp:txXfrm>
        <a:off x="2128849" y="516832"/>
        <a:ext cx="409043" cy="478503"/>
      </dsp:txXfrm>
    </dsp:sp>
    <dsp:sp modelId="{25B01856-B90A-49D6-AD31-C5B7114F61C2}">
      <dsp:nvSpPr>
        <dsp:cNvPr id="0" name=""/>
        <dsp:cNvSpPr/>
      </dsp:nvSpPr>
      <dsp:spPr>
        <a:xfrm>
          <a:off x="2707683" y="14452"/>
          <a:ext cx="1929448" cy="14832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781623"/>
                <a:satOff val="-6931"/>
                <a:lumOff val="0"/>
                <a:alphaOff val="0"/>
                <a:tint val="35000"/>
                <a:satMod val="253000"/>
              </a:schemeClr>
            </a:gs>
            <a:gs pos="50000">
              <a:schemeClr val="accent5">
                <a:hueOff val="781623"/>
                <a:satOff val="-6931"/>
                <a:lumOff val="0"/>
                <a:alphaOff val="0"/>
                <a:tint val="42000"/>
                <a:satMod val="255000"/>
              </a:schemeClr>
            </a:gs>
            <a:gs pos="97000">
              <a:schemeClr val="accent5">
                <a:hueOff val="781623"/>
                <a:satOff val="-6931"/>
                <a:lumOff val="0"/>
                <a:alphaOff val="0"/>
                <a:tint val="53000"/>
                <a:satMod val="260000"/>
              </a:schemeClr>
            </a:gs>
            <a:gs pos="100000">
              <a:schemeClr val="accent5">
                <a:hueOff val="781623"/>
                <a:satOff val="-6931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/>
            <a:t>Основная часть урока</a:t>
          </a:r>
        </a:p>
      </dsp:txBody>
      <dsp:txXfrm>
        <a:off x="2707683" y="14452"/>
        <a:ext cx="1929448" cy="1483263"/>
      </dsp:txXfrm>
    </dsp:sp>
    <dsp:sp modelId="{6F128BBE-2449-4587-8E9E-89082A34F122}">
      <dsp:nvSpPr>
        <dsp:cNvPr id="0" name=""/>
        <dsp:cNvSpPr/>
      </dsp:nvSpPr>
      <dsp:spPr>
        <a:xfrm>
          <a:off x="4830077" y="516832"/>
          <a:ext cx="409043" cy="47850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1563246"/>
                <a:satOff val="-13862"/>
                <a:lumOff val="0"/>
                <a:alphaOff val="0"/>
                <a:tint val="35000"/>
                <a:satMod val="253000"/>
              </a:schemeClr>
            </a:gs>
            <a:gs pos="50000">
              <a:schemeClr val="accent5">
                <a:hueOff val="1563246"/>
                <a:satOff val="-13862"/>
                <a:lumOff val="0"/>
                <a:alphaOff val="0"/>
                <a:tint val="42000"/>
                <a:satMod val="255000"/>
              </a:schemeClr>
            </a:gs>
            <a:gs pos="97000">
              <a:schemeClr val="accent5">
                <a:hueOff val="1563246"/>
                <a:satOff val="-13862"/>
                <a:lumOff val="0"/>
                <a:alphaOff val="0"/>
                <a:tint val="53000"/>
                <a:satMod val="260000"/>
              </a:schemeClr>
            </a:gs>
            <a:gs pos="100000">
              <a:schemeClr val="accent5">
                <a:hueOff val="1563246"/>
                <a:satOff val="-13862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/>
        </a:p>
      </dsp:txBody>
      <dsp:txXfrm>
        <a:off x="4830077" y="516832"/>
        <a:ext cx="409043" cy="478503"/>
      </dsp:txXfrm>
    </dsp:sp>
    <dsp:sp modelId="{5046C84D-51D1-4AA8-A5E2-1E361524AEA1}">
      <dsp:nvSpPr>
        <dsp:cNvPr id="0" name=""/>
        <dsp:cNvSpPr/>
      </dsp:nvSpPr>
      <dsp:spPr>
        <a:xfrm>
          <a:off x="5408911" y="14452"/>
          <a:ext cx="1929448" cy="14832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1563246"/>
                <a:satOff val="-13862"/>
                <a:lumOff val="0"/>
                <a:alphaOff val="0"/>
                <a:tint val="35000"/>
                <a:satMod val="253000"/>
              </a:schemeClr>
            </a:gs>
            <a:gs pos="50000">
              <a:schemeClr val="accent5">
                <a:hueOff val="1563246"/>
                <a:satOff val="-13862"/>
                <a:lumOff val="0"/>
                <a:alphaOff val="0"/>
                <a:tint val="42000"/>
                <a:satMod val="255000"/>
              </a:schemeClr>
            </a:gs>
            <a:gs pos="97000">
              <a:schemeClr val="accent5">
                <a:hueOff val="1563246"/>
                <a:satOff val="-13862"/>
                <a:lumOff val="0"/>
                <a:alphaOff val="0"/>
                <a:tint val="53000"/>
                <a:satMod val="260000"/>
              </a:schemeClr>
            </a:gs>
            <a:gs pos="100000">
              <a:schemeClr val="accent5">
                <a:hueOff val="1563246"/>
                <a:satOff val="-13862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/>
            <a:t>Итог урока</a:t>
          </a:r>
        </a:p>
      </dsp:txBody>
      <dsp:txXfrm>
        <a:off x="5408911" y="14452"/>
        <a:ext cx="1929448" cy="14832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3BF1769-BF9E-4B45-A90F-DF6195EB3A90}" type="datetimeFigureOut">
              <a:rPr lang="ru-RU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203CAED-2633-4806-AB7A-467F4D9437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5F66769-686F-424C-B451-41DF871D19FA}" type="datetimeFigureOut">
              <a:rPr lang="ru-RU" smtClean="0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F39BF6-3BDF-48B5-A8ED-EDBF8098E2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3B22EE-7785-4C11-B368-E591F70CAF36}" type="datetimeFigureOut">
              <a:rPr lang="ru-RU" smtClean="0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0C49D1E-BB25-492E-A51D-BC655541C9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0732E5D-5E92-40B9-ACF4-11484EA7C3B9}" type="datetimeFigureOut">
              <a:rPr lang="ru-RU" smtClean="0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2414334-9C10-47EB-9DBB-CB635450A6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8ECB1E-7CC8-4631-AA98-9917EF72CFC9}" type="datetimeFigureOut">
              <a:rPr lang="ru-RU" smtClean="0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2BC873-8C82-4D8D-B386-B20CE6B516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474531-E809-4F84-95AA-079FC5D55B40}" type="datetimeFigureOut">
              <a:rPr lang="ru-RU" smtClean="0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055963-099C-446D-A1AD-48A08C8D93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16532FD-266B-47DC-9286-1C8532C25198}" type="datetimeFigureOut">
              <a:rPr lang="ru-RU" smtClean="0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566451-15B7-493C-9F3D-8BF2186DB0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CD7D6E-38D5-4FEB-928A-5A2341976966}" type="datetimeFigureOut">
              <a:rPr lang="ru-RU" smtClean="0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5274765-79B6-498E-9DFD-AB57C77ABE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66FDB6-AD66-4834-B8B9-C906970D02E0}" type="datetimeFigureOut">
              <a:rPr lang="ru-RU" smtClean="0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48175B9-390A-48BE-BF6F-3BBAAFEFAF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547F6EC-1650-40CA-A81B-691C7C33C574}" type="datetimeFigureOut">
              <a:rPr lang="ru-RU" smtClean="0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45697E3-6924-414F-A003-C5ADFD6422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0637C6A-0925-4C6A-B33E-03FE2504D90D}" type="datetimeFigureOut">
              <a:rPr lang="ru-RU" smtClean="0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8A421B-62DB-42CB-8E20-F627BBD52C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11943A9-1FBC-41F2-A10D-054AA42F2676}" type="datetimeFigureOut">
              <a:rPr lang="ru-RU" smtClean="0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526E0C8-B2CA-46EE-BC64-7C9153907C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05F522E0-7471-472B-B80F-185E4B28C156}" type="datetimeFigureOut">
              <a:rPr lang="ru-RU" smtClean="0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D686F27E-FDAB-49CB-B850-DEE31BBDC7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313" y="980728"/>
            <a:ext cx="7103119" cy="403244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8000" b="1" dirty="0" smtClean="0">
                <a:solidFill>
                  <a:srgbClr val="002060"/>
                </a:solidFill>
                <a:effectLst/>
              </a:rPr>
              <a:t>«</a:t>
            </a:r>
            <a:r>
              <a:rPr lang="ru-RU" sz="8000" b="1" dirty="0" smtClean="0">
                <a:solidFill>
                  <a:srgbClr val="002060"/>
                </a:solidFill>
                <a:effectLst/>
              </a:rPr>
              <a:t>Современный урок математики»</a:t>
            </a:r>
            <a:endParaRPr lang="ru-RU" sz="8000" b="1" dirty="0" smtClean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88" y="1071563"/>
          <a:ext cx="8643968" cy="5306381"/>
        </p:xfrm>
        <a:graphic>
          <a:graphicData uri="http://schemas.openxmlformats.org/drawingml/2006/table">
            <a:tbl>
              <a:tblPr/>
              <a:tblGrid>
                <a:gridCol w="1904603"/>
                <a:gridCol w="3076667"/>
                <a:gridCol w="3662698"/>
              </a:tblGrid>
              <a:tr h="64294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Структурные единицы урока</a:t>
                      </a:r>
                      <a:endParaRPr lang="ru-RU" sz="2000" kern="1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40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Традиционный урок</a:t>
                      </a:r>
                      <a:endParaRPr lang="ru-RU" sz="2000" kern="1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40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Урок в режиме </a:t>
                      </a:r>
                      <a:r>
                        <a:rPr lang="ru-RU" sz="2000" b="1" kern="1400" dirty="0" err="1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деятельностного</a:t>
                      </a:r>
                      <a:r>
                        <a:rPr lang="ru-RU" sz="2000" b="1" kern="140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подхода</a:t>
                      </a:r>
                      <a:endParaRPr lang="ru-RU" sz="2000" kern="1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008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Franklin Gothic Medium" pitchFamily="34" charset="0"/>
                          <a:cs typeface="Times New Roman" pitchFamily="18" charset="0"/>
                        </a:rPr>
                        <a:t>Формулирование  темы </a:t>
                      </a:r>
                      <a:r>
                        <a:rPr lang="ru-RU" sz="1800" kern="1400" dirty="0" smtClean="0">
                          <a:solidFill>
                            <a:srgbClr val="000000"/>
                          </a:solidFill>
                          <a:latin typeface="Franklin Gothic Medium" pitchFamily="34" charset="0"/>
                          <a:cs typeface="Times New Roman" pitchFamily="18" charset="0"/>
                        </a:rPr>
                        <a:t>урока</a:t>
                      </a:r>
                    </a:p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kern="1400" dirty="0">
                        <a:solidFill>
                          <a:srgbClr val="000000"/>
                        </a:solidFill>
                        <a:latin typeface="Franklin Gothic Medium" pitchFamily="34" charset="0"/>
                        <a:cs typeface="Times New Roman" pitchFamily="18" charset="0"/>
                      </a:endParaRP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Franklin Gothic Medium" pitchFamily="34" charset="0"/>
                          <a:cs typeface="Times New Roman" pitchFamily="18" charset="0"/>
                        </a:rPr>
                        <a:t>Учитель сообщает </a:t>
                      </a:r>
                      <a:r>
                        <a:rPr lang="ru-RU" sz="1800" kern="1400" dirty="0" smtClean="0">
                          <a:solidFill>
                            <a:srgbClr val="000000"/>
                          </a:solidFill>
                          <a:latin typeface="Franklin Gothic Medium" pitchFamily="34" charset="0"/>
                          <a:cs typeface="Times New Roman" pitchFamily="18" charset="0"/>
                        </a:rPr>
                        <a:t>учащимся</a:t>
                      </a:r>
                    </a:p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kern="1400" dirty="0">
                        <a:solidFill>
                          <a:srgbClr val="000000"/>
                        </a:solidFill>
                        <a:latin typeface="Franklin Gothic Medium" pitchFamily="34" charset="0"/>
                        <a:cs typeface="Times New Roman" pitchFamily="18" charset="0"/>
                      </a:endParaRP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Franklin Gothic Medium" pitchFamily="34" charset="0"/>
                          <a:cs typeface="Times New Roman" pitchFamily="18" charset="0"/>
                        </a:rPr>
                        <a:t>Формулируют сами учащиеся</a:t>
                      </a: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008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Franklin Gothic Medium" pitchFamily="34" charset="0"/>
                          <a:cs typeface="Times New Roman" pitchFamily="18" charset="0"/>
                        </a:rPr>
                        <a:t>Постановка целей и задач</a:t>
                      </a: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Franklin Gothic Medium" pitchFamily="34" charset="0"/>
                          <a:cs typeface="Times New Roman" pitchFamily="18" charset="0"/>
                        </a:rPr>
                        <a:t>Учитель формулирует и сообщает учащимся, чему должны </a:t>
                      </a:r>
                      <a:r>
                        <a:rPr lang="ru-RU" sz="1800" kern="1400" dirty="0" smtClean="0">
                          <a:solidFill>
                            <a:srgbClr val="000000"/>
                          </a:solidFill>
                          <a:latin typeface="Franklin Gothic Medium" pitchFamily="34" charset="0"/>
                          <a:cs typeface="Times New Roman" pitchFamily="18" charset="0"/>
                        </a:rPr>
                        <a:t>научиться</a:t>
                      </a:r>
                    </a:p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kern="1400" dirty="0">
                        <a:solidFill>
                          <a:srgbClr val="000000"/>
                        </a:solidFill>
                        <a:latin typeface="Franklin Gothic Medium" pitchFamily="34" charset="0"/>
                        <a:cs typeface="Times New Roman" pitchFamily="18" charset="0"/>
                      </a:endParaRP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Franklin Gothic Medium" pitchFamily="34" charset="0"/>
                          <a:cs typeface="Times New Roman" pitchFamily="18" charset="0"/>
                        </a:rPr>
                        <a:t>Формулируют сами учащиеся, определив границы знания и незнания</a:t>
                      </a: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677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Franklin Gothic Medium" pitchFamily="34" charset="0"/>
                          <a:cs typeface="Times New Roman" pitchFamily="18" charset="0"/>
                        </a:rPr>
                        <a:t>Планирование</a:t>
                      </a: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Franklin Gothic Medium" pitchFamily="34" charset="0"/>
                          <a:cs typeface="Times New Roman" pitchFamily="18" charset="0"/>
                        </a:rPr>
                        <a:t>Учитель сообщает учащимся, какую работу они должны выполнить, чтобы достичь </a:t>
                      </a:r>
                      <a:r>
                        <a:rPr lang="ru-RU" sz="1800" kern="1400" dirty="0" smtClean="0">
                          <a:solidFill>
                            <a:srgbClr val="000000"/>
                          </a:solidFill>
                          <a:latin typeface="Franklin Gothic Medium" pitchFamily="34" charset="0"/>
                          <a:cs typeface="Times New Roman" pitchFamily="18" charset="0"/>
                        </a:rPr>
                        <a:t>цели</a:t>
                      </a:r>
                      <a:endParaRPr lang="ru-RU" sz="1800" kern="1400" dirty="0" smtClean="0">
                        <a:solidFill>
                          <a:srgbClr val="000000"/>
                        </a:solidFill>
                        <a:latin typeface="Franklin Gothic Medium" pitchFamily="34" charset="0"/>
                        <a:cs typeface="Times New Roman" pitchFamily="18" charset="0"/>
                      </a:endParaRP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Franklin Gothic Medium" pitchFamily="34" charset="0"/>
                          <a:cs typeface="Times New Roman" pitchFamily="18" charset="0"/>
                        </a:rPr>
                        <a:t>Планирование учащимися способов достижения намеченной цели</a:t>
                      </a: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6016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Franklin Gothic Medium" pitchFamily="34" charset="0"/>
                          <a:cs typeface="Times New Roman" pitchFamily="18" charset="0"/>
                        </a:rPr>
                        <a:t>Практическая деятельность учащихся</a:t>
                      </a: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Franklin Gothic Medium" pitchFamily="34" charset="0"/>
                          <a:cs typeface="Times New Roman" pitchFamily="18" charset="0"/>
                        </a:rPr>
                        <a:t>Под руководством учителя учащиеся выполняют ряд практических задач (чаще применяется фронтальная форма организации деятельности</a:t>
                      </a:r>
                      <a:r>
                        <a:rPr lang="ru-RU" sz="1800" kern="1400" dirty="0" smtClean="0">
                          <a:solidFill>
                            <a:srgbClr val="000000"/>
                          </a:solidFill>
                          <a:latin typeface="Franklin Gothic Medium" pitchFamily="34" charset="0"/>
                          <a:cs typeface="Times New Roman" pitchFamily="18" charset="0"/>
                        </a:rPr>
                        <a:t>)</a:t>
                      </a:r>
                      <a:endParaRPr lang="ru-RU" sz="1800" kern="1400" dirty="0">
                        <a:solidFill>
                          <a:srgbClr val="000000"/>
                        </a:solidFill>
                        <a:latin typeface="Franklin Gothic Medium" pitchFamily="34" charset="0"/>
                        <a:cs typeface="Times New Roman" pitchFamily="18" charset="0"/>
                      </a:endParaRP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Franklin Gothic Medium" pitchFamily="34" charset="0"/>
                          <a:cs typeface="Times New Roman" pitchFamily="18" charset="0"/>
                        </a:rPr>
                        <a:t>Учащиеся осуществляют учебные действия по намеченному плану (применяются групповая и  индивидуальная форма организации деятельности)</a:t>
                      </a: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8625" y="428625"/>
            <a:ext cx="85725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урока в рамках </a:t>
            </a:r>
            <a:r>
              <a:rPr lang="ru-RU" sz="2400" b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подхода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188640"/>
          <a:ext cx="8715436" cy="6244636"/>
        </p:xfrm>
        <a:graphic>
          <a:graphicData uri="http://schemas.openxmlformats.org/drawingml/2006/table">
            <a:tbl>
              <a:tblPr/>
              <a:tblGrid>
                <a:gridCol w="1714512"/>
                <a:gridCol w="3259241"/>
                <a:gridCol w="3741683"/>
              </a:tblGrid>
              <a:tr h="42131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Структурные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единицы  урока</a:t>
                      </a: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Традиционный урок </a:t>
                      </a:r>
                      <a:endParaRPr lang="ru-RU" dirty="0"/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Урок в режиме деятельностного подхода</a:t>
                      </a:r>
                      <a:endParaRPr lang="ru-RU" dirty="0"/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06876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 smtClean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Осуществление </a:t>
                      </a: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контроля</a:t>
                      </a: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 smtClean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Учитель </a:t>
                      </a: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осуществляет контроль за выполнением учащимися практической работы</a:t>
                      </a: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 smtClean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Учащиеся </a:t>
                      </a: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осуществляют контроль (применяются формы самоконтроля, взаимоконтроля по предложенному </a:t>
                      </a:r>
                      <a:r>
                        <a:rPr lang="ru-RU" sz="1800" kern="1400" dirty="0" smtClean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эталону</a:t>
                      </a: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)</a:t>
                      </a: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6774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Осуществление коррекции</a:t>
                      </a: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Учитель в ходе выполнения и по итогам выполненной работы учащимися осуществляет коррекцию</a:t>
                      </a: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Учащиеся формулируют затруднения и осуществляют </a:t>
                      </a:r>
                      <a:r>
                        <a:rPr lang="ru-RU" sz="1800" kern="1400" dirty="0" smtClean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коррекцию </a:t>
                      </a: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самостоятельно</a:t>
                      </a: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54476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Оценивание </a:t>
                      </a: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Учитель оценивает работу на уроке</a:t>
                      </a: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Учащиеся участвуют в  оценке деятельности по её результатам (</a:t>
                      </a:r>
                      <a:r>
                        <a:rPr lang="ru-RU" sz="1800" kern="1400" dirty="0" err="1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самооценивание</a:t>
                      </a: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, оценивание результатов деятельности товарищей)</a:t>
                      </a: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0080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Итог урока</a:t>
                      </a: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Учитель выясняет у учащихся, что они запомнили</a:t>
                      </a: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Проводится рефлексия</a:t>
                      </a: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88742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Домашнее задание</a:t>
                      </a: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Учитель объявляет и комментирует (чаще – задание одно для всех)</a:t>
                      </a: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400" dirty="0">
                          <a:solidFill>
                            <a:srgbClr val="000000"/>
                          </a:solidFill>
                          <a:latin typeface="Franklin Gothic Medium" pitchFamily="34" charset="0"/>
                        </a:rPr>
                        <a:t>Учащиеся могут выбирать задание из предложенных учителем с учётом индивидуальных возможностей</a:t>
                      </a:r>
                    </a:p>
                  </a:txBody>
                  <a:tcPr marL="56081" marR="56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1560513" y="1143000"/>
            <a:ext cx="49371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971600" y="0"/>
            <a:ext cx="6624736" cy="792088"/>
          </a:xfrm>
          <a:prstGeom prst="rect">
            <a:avLst/>
          </a:prstGeom>
          <a:solidFill>
            <a:srgbClr val="FFFFFF"/>
          </a:solidFill>
          <a:ln w="12700">
            <a:noFill/>
            <a:prstDash val="dash"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И</a:t>
            </a:r>
            <a:r>
              <a:rPr kumimoji="0" lang="ru-RU" sz="2400" b="1" i="0" u="none" strike="noStrike" cap="none" normalizeH="0" baseline="0" dirty="0" smtClean="0" bmk="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зменение роли участников образовательного процесса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2654300" y="1744663"/>
            <a:ext cx="16160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5940152" y="2780928"/>
            <a:ext cx="2952328" cy="6810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8064A2"/>
            </a:solidFill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Новое качество образования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1" name="AutoShape 9"/>
          <p:cNvSpPr>
            <a:spLocks noChangeArrowheads="1"/>
          </p:cNvSpPr>
          <p:nvPr/>
        </p:nvSpPr>
        <p:spPr bwMode="auto">
          <a:xfrm>
            <a:off x="1907704" y="4005064"/>
            <a:ext cx="1330127" cy="6810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4F81BD"/>
            </a:solidFill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учитель</a:t>
            </a: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ученик</a:t>
            </a: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043608" y="980728"/>
            <a:ext cx="3312368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 традиционной системе образовательного процесса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4535488" y="548680"/>
            <a:ext cx="4608512" cy="1800200"/>
          </a:xfrm>
          <a:prstGeom prst="rightArrow">
            <a:avLst>
              <a:gd name="adj1" fmla="val 50000"/>
              <a:gd name="adj2" fmla="val 79753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ученик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получает готовую информацию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учитель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транслирует информацию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1043608" y="1988840"/>
            <a:ext cx="4824536" cy="1872208"/>
          </a:xfrm>
          <a:prstGeom prst="rightArrow">
            <a:avLst>
              <a:gd name="adj1" fmla="val 50000"/>
              <a:gd name="adj2" fmla="val 116667"/>
            </a:avLst>
          </a:prstGeom>
          <a:solidFill>
            <a:srgbClr val="FFFFFF"/>
          </a:solidFill>
          <a:ln w="31750">
            <a:solidFill>
              <a:srgbClr val="8064A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организует деятельность ученика в  инновационной образовательной среде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2411760" y="3501008"/>
            <a:ext cx="288032" cy="366266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31750">
            <a:solidFill>
              <a:srgbClr val="C0504D"/>
            </a:solidFill>
            <a:miter lim="800000"/>
            <a:headEnd/>
            <a:tailEnd/>
          </a:ln>
          <a:effectLst/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 rot="10800000">
            <a:off x="2339752" y="4797152"/>
            <a:ext cx="360040" cy="432048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31750">
            <a:solidFill>
              <a:srgbClr val="C0504D"/>
            </a:solidFill>
            <a:miter lim="800000"/>
            <a:headEnd/>
            <a:tailEnd/>
          </a:ln>
          <a:effectLst/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5868144" y="3573016"/>
            <a:ext cx="3096344" cy="6810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8064A2"/>
            </a:solidFill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Новый образовательный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результат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5868144" y="4437112"/>
            <a:ext cx="3168352" cy="230425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8064A2"/>
            </a:solidFill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Arial" pitchFamily="34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Компетентности к обновлению компетенций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Arial" pitchFamily="34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и мотивация к обучению на разных этапах развития личности обучающихся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3" name="AutoShape 1"/>
          <p:cNvSpPr>
            <a:spLocks noChangeArrowheads="1"/>
          </p:cNvSpPr>
          <p:nvPr/>
        </p:nvSpPr>
        <p:spPr bwMode="auto">
          <a:xfrm>
            <a:off x="1043608" y="4869160"/>
            <a:ext cx="4680520" cy="1988840"/>
          </a:xfrm>
          <a:prstGeom prst="rightArrow">
            <a:avLst>
              <a:gd name="adj1" fmla="val 50000"/>
              <a:gd name="adj2" fmla="val 114255"/>
            </a:avLst>
          </a:prstGeom>
          <a:solidFill>
            <a:srgbClr val="FFFFFF"/>
          </a:solidFill>
          <a:ln w="31750">
            <a:solidFill>
              <a:srgbClr val="8064A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осуществляет: поиск, выбор, анализ, систематизацию и презентацию информации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0" y="-228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0"/>
            <a:ext cx="7992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Достижение метапредметных результатов обучения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187624" y="1445291"/>
            <a:ext cx="7776864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83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Опираемся на психолого-педагогические принципы: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Каждый может быть отличником в чем-то своем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Личностно-ориентированные принципы: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адаптивности: «Не ребенок для школы, а школа для ребенка! Чтобы в ней нашли себе место дети с разной подготовленностью и разными интересами»;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развития: создавать каждому условия, в которых он максимально реализовал бы себя, и не только свой интеллект, способности, но именно личность, человеческие качества;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психологической комфортности: снятие стрессовых факторов, атмосфера творческой активности, опора на внутренние мотивы и успешность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0"/>
            <a:ext cx="7992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Достижение метапредметных результатов обучения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043608" y="1450229"/>
            <a:ext cx="799288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83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Опираемся на психолого-педагогические принципы: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Все узнаю, всё смогу!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Деятельностно-ориентированные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принципы:</a:t>
            </a: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• обучение деятельности: ставить цель, организовывать и контролировать свои действия;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• управляемого перехода от деятельности в учебной ситуации к деятельности в жизненной ситуации;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• опоры на предшествующее развитие: не делать вид, что того, что сложилось в голове ребенка до нашего появления, нет;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• креативный: выращивать способность и потребность решать не встречавшиеся ранее задачи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0"/>
            <a:ext cx="7992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Достижение метапредметных результатов обучения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115616" y="1124744"/>
            <a:ext cx="7848872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83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Опираемся на психолого-педагогические принципы: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Диалог с миром через его культуру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Культурно ориентированные принципы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•	картины мира, образы мира: связное единство представлений, знаний о мире;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•	целостности содержания образования: интеграция предметов в дидактическую модель мира;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•	систематичности: непрерывность образования, перетекания дошкольного в школьное и т.д.;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•	смыслового отношения к миру: мировоззрение - не просто знания, но и отношение к ним;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•	ориентировочной функции знаний: основа для различной деятельности ученика;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•	овладения культурой: ориентироваться в мире и вести себя в соответствии с такой ориентировкой и учетом культурной нормы (ожиданиями других людей)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0"/>
            <a:ext cx="857256" cy="67413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wordArtVert" anchor="ctr"/>
          <a:lstStyle/>
          <a:p>
            <a:pPr indent="-720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Технологии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1484784"/>
            <a:ext cx="4429125" cy="7143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Технология, основанная на создании учебной ситуации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2708920"/>
            <a:ext cx="4429125" cy="7858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Технология проектного обучения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3933056"/>
            <a:ext cx="4429125" cy="10001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Технология, основанная на уровневой дифференциации обучения</a:t>
            </a:r>
          </a:p>
        </p:txBody>
      </p:sp>
      <p:cxnSp>
        <p:nvCxnSpPr>
          <p:cNvPr id="9" name="Прямая со стрелкой 8"/>
          <p:cNvCxnSpPr>
            <a:stCxn id="3" idx="3"/>
            <a:endCxn id="4" idx="1"/>
          </p:cNvCxnSpPr>
          <p:nvPr/>
        </p:nvCxnSpPr>
        <p:spPr>
          <a:xfrm flipV="1">
            <a:off x="2044880" y="1841972"/>
            <a:ext cx="1230976" cy="15287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3" idx="3"/>
          </p:cNvCxnSpPr>
          <p:nvPr/>
        </p:nvCxnSpPr>
        <p:spPr>
          <a:xfrm>
            <a:off x="2044880" y="3370684"/>
            <a:ext cx="1374992" cy="22185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3" idx="3"/>
            <a:endCxn id="6" idx="1"/>
          </p:cNvCxnSpPr>
          <p:nvPr/>
        </p:nvCxnSpPr>
        <p:spPr>
          <a:xfrm>
            <a:off x="2044880" y="3370684"/>
            <a:ext cx="1302984" cy="10624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3275856" y="404664"/>
            <a:ext cx="4357687" cy="7143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Информационные и коммуникативные </a:t>
            </a:r>
          </a:p>
        </p:txBody>
      </p:sp>
      <p:cxnSp>
        <p:nvCxnSpPr>
          <p:cNvPr id="29" name="Прямая со стрелкой 28"/>
          <p:cNvCxnSpPr>
            <a:endCxn id="5" idx="1"/>
          </p:cNvCxnSpPr>
          <p:nvPr/>
        </p:nvCxnSpPr>
        <p:spPr>
          <a:xfrm flipV="1">
            <a:off x="1979712" y="3101827"/>
            <a:ext cx="1296144" cy="2608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3" idx="3"/>
          </p:cNvCxnSpPr>
          <p:nvPr/>
        </p:nvCxnSpPr>
        <p:spPr>
          <a:xfrm flipV="1">
            <a:off x="2044880" y="1052736"/>
            <a:ext cx="1302984" cy="23179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3347864" y="5445224"/>
            <a:ext cx="4357687" cy="7143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метода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54524"/>
          </a:xfrm>
        </p:spPr>
        <p:txBody>
          <a:bodyPr/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</a:rPr>
              <a:t>Деятельностный</a:t>
            </a:r>
            <a:r>
              <a:rPr lang="ru-RU" b="1" dirty="0" smtClean="0">
                <a:solidFill>
                  <a:srgbClr val="FF0000"/>
                </a:solidFill>
              </a:rPr>
              <a:t> метод -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2776"/>
            <a:ext cx="6787480" cy="374441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метод, при котором ребёнок не получает знания в готовом виде, а добывает их сам в процессе учебного исследования под руководством учителя.</a:t>
            </a:r>
          </a:p>
          <a:p>
            <a:pPr algn="ctr"/>
            <a:endParaRPr lang="ru-RU" sz="3600" b="1" dirty="0" smtClean="0">
              <a:solidFill>
                <a:schemeClr val="tx1"/>
              </a:solidFill>
            </a:endParaRPr>
          </a:p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11560" y="1143000"/>
            <a:ext cx="2960315" cy="3714750"/>
          </a:xfrm>
          <a:prstGeom prst="rect">
            <a:avLst/>
          </a:prstGeom>
          <a:solidFill>
            <a:srgbClr val="CBF5F9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Дидактические принципы построения урока в режиме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системно-деятельностного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подхода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786313" y="357188"/>
            <a:ext cx="3643312" cy="5000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деятельности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786313" y="1071563"/>
            <a:ext cx="3633787" cy="5619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непрерывности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786313" y="1928813"/>
            <a:ext cx="3643312" cy="571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целостности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786313" y="2714625"/>
            <a:ext cx="3643312" cy="571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минимакса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786313" y="3500438"/>
            <a:ext cx="3643312" cy="571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психологической комфортности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786313" y="4357688"/>
            <a:ext cx="3643312" cy="571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вариативности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786313" y="5143500"/>
            <a:ext cx="3643312" cy="571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творчества</a:t>
            </a:r>
          </a:p>
        </p:txBody>
      </p:sp>
      <p:cxnSp>
        <p:nvCxnSpPr>
          <p:cNvPr id="22" name="Прямая со стрелкой 21"/>
          <p:cNvCxnSpPr>
            <a:endCxn id="16" idx="1"/>
          </p:cNvCxnSpPr>
          <p:nvPr/>
        </p:nvCxnSpPr>
        <p:spPr>
          <a:xfrm flipV="1">
            <a:off x="3571875" y="3000375"/>
            <a:ext cx="121443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17" idx="1"/>
          </p:cNvCxnSpPr>
          <p:nvPr/>
        </p:nvCxnSpPr>
        <p:spPr>
          <a:xfrm>
            <a:off x="3571875" y="3000375"/>
            <a:ext cx="1214438" cy="7858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18" idx="1"/>
          </p:cNvCxnSpPr>
          <p:nvPr/>
        </p:nvCxnSpPr>
        <p:spPr>
          <a:xfrm rot="16200000" flipH="1">
            <a:off x="3357562" y="3214688"/>
            <a:ext cx="1643063" cy="1214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15" idx="1"/>
          </p:cNvCxnSpPr>
          <p:nvPr/>
        </p:nvCxnSpPr>
        <p:spPr>
          <a:xfrm flipV="1">
            <a:off x="3571875" y="2214563"/>
            <a:ext cx="1214438" cy="7858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8" idx="3"/>
            <a:endCxn id="19" idx="1"/>
          </p:cNvCxnSpPr>
          <p:nvPr/>
        </p:nvCxnSpPr>
        <p:spPr>
          <a:xfrm>
            <a:off x="3571875" y="3000375"/>
            <a:ext cx="1214438" cy="2428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8" idx="3"/>
            <a:endCxn id="14" idx="1"/>
          </p:cNvCxnSpPr>
          <p:nvPr/>
        </p:nvCxnSpPr>
        <p:spPr>
          <a:xfrm flipV="1">
            <a:off x="3571875" y="1352551"/>
            <a:ext cx="1214438" cy="16478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8" idx="3"/>
            <a:endCxn id="13" idx="1"/>
          </p:cNvCxnSpPr>
          <p:nvPr/>
        </p:nvCxnSpPr>
        <p:spPr>
          <a:xfrm flipV="1">
            <a:off x="3571875" y="607219"/>
            <a:ext cx="1214438" cy="23931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1259631" y="86435"/>
            <a:ext cx="794780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Структура деятельностного урока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1187624" y="1628800"/>
          <a:ext cx="7344816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1115616" y="3438872"/>
            <a:ext cx="802838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Начало урока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– это этапы актуализации,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проблематизации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целеполагания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Основная часть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– это реализация плана по достижению результата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Итог урока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включает этапы оценивания, рефлексию и перспективы.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Деятельностный урок представляет собой систему учебных действий, направленных на достижение результата. Этот результат всегда является «сложносочиненным», учебным,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метапредметным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, и личностным.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268760"/>
            <a:ext cx="8136904" cy="48006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 </a:t>
            </a:r>
            <a:r>
              <a:rPr lang="ru-RU" sz="5800" b="1" dirty="0" smtClean="0">
                <a:solidFill>
                  <a:srgbClr val="C00000"/>
                </a:solidFill>
              </a:rPr>
              <a:t>«Если мы будем учить сегодня так, как мы учили вчера, мы украдем у детей завтра».</a:t>
            </a:r>
          </a:p>
          <a:p>
            <a:pPr algn="ctr">
              <a:buNone/>
            </a:pPr>
            <a:endParaRPr lang="ru-RU" sz="4800" dirty="0" smtClean="0"/>
          </a:p>
          <a:p>
            <a:pPr algn="r">
              <a:buNone/>
            </a:pPr>
            <a:r>
              <a:rPr lang="ru-RU" sz="4800" b="1" dirty="0" smtClean="0"/>
              <a:t>Джон </a:t>
            </a:r>
            <a:r>
              <a:rPr lang="ru-RU" sz="4800" b="1" dirty="0" err="1" smtClean="0"/>
              <a:t>Дьюи</a:t>
            </a:r>
            <a:endParaRPr lang="ru-RU" sz="48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714357"/>
            <a:ext cx="78581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Уроки </a:t>
            </a:r>
            <a:r>
              <a:rPr lang="ru-RU" sz="2800" b="1" dirty="0" err="1" smtClean="0"/>
              <a:t>деятельностной</a:t>
            </a:r>
            <a:r>
              <a:rPr lang="ru-RU" sz="2800" b="1" dirty="0" smtClean="0"/>
              <a:t> направленности </a:t>
            </a:r>
            <a:r>
              <a:rPr lang="ru-RU" sz="2800" b="1" dirty="0" smtClean="0">
                <a:solidFill>
                  <a:srgbClr val="FF0000"/>
                </a:solidFill>
              </a:rPr>
              <a:t>по </a:t>
            </a:r>
            <a:r>
              <a:rPr lang="ru-RU" sz="2800" b="1" dirty="0" err="1" smtClean="0">
                <a:solidFill>
                  <a:srgbClr val="FF0000"/>
                </a:solidFill>
              </a:rPr>
              <a:t>целеполаганию</a:t>
            </a:r>
            <a:r>
              <a:rPr lang="ru-RU" sz="2800" b="1" dirty="0" smtClean="0"/>
              <a:t> можно распределить на четыре группы:</a:t>
            </a:r>
          </a:p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>
                <a:solidFill>
                  <a:srgbClr val="002060"/>
                </a:solidFill>
              </a:rPr>
              <a:t>1) Уроки «открытия» нового знания;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2) Уроки отработки умений и рефлексии;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3) Уроки общеметодологической направленности;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4) Уроки развивающего контроля.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8316416" cy="57148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Тип урока</a:t>
            </a:r>
            <a:r>
              <a:rPr lang="ru-RU" b="1" dirty="0" smtClean="0">
                <a:solidFill>
                  <a:srgbClr val="002060"/>
                </a:solidFill>
              </a:rPr>
              <a:t> - открытие нового знания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642918"/>
            <a:ext cx="7786742" cy="553404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i="1" u="sng" dirty="0" err="1" smtClean="0">
                <a:solidFill>
                  <a:srgbClr val="8C3C57"/>
                </a:solidFill>
              </a:rPr>
              <a:t>Деятелъностная</a:t>
            </a:r>
            <a:r>
              <a:rPr lang="ru-RU" b="1" i="1" u="sng" dirty="0" smtClean="0">
                <a:solidFill>
                  <a:srgbClr val="8C3C57"/>
                </a:solidFill>
              </a:rPr>
              <a:t> цель</a:t>
            </a:r>
            <a:r>
              <a:rPr lang="ru-RU" i="1" dirty="0" smtClean="0"/>
              <a:t>: </a:t>
            </a:r>
            <a:r>
              <a:rPr lang="ru-RU" dirty="0" smtClean="0"/>
              <a:t>формирование у обучающихся умений реализации новых способов действия  </a:t>
            </a:r>
          </a:p>
          <a:p>
            <a:pPr>
              <a:buNone/>
            </a:pPr>
            <a:r>
              <a:rPr lang="ru-RU" b="1" i="1" u="sng" dirty="0" smtClean="0">
                <a:solidFill>
                  <a:srgbClr val="8C3C57"/>
                </a:solidFill>
              </a:rPr>
              <a:t>Содержательная цель</a:t>
            </a:r>
            <a:r>
              <a:rPr lang="ru-RU" i="1" dirty="0" smtClean="0">
                <a:solidFill>
                  <a:srgbClr val="8C3C57"/>
                </a:solidFill>
              </a:rPr>
              <a:t>: </a:t>
            </a:r>
            <a:r>
              <a:rPr lang="ru-RU" dirty="0" smtClean="0"/>
              <a:t>расширение понятийной базы за счет включения в нее новых элементов.</a:t>
            </a:r>
          </a:p>
          <a:p>
            <a:pPr>
              <a:lnSpc>
                <a:spcPct val="134000"/>
              </a:lnSpc>
              <a:buNone/>
            </a:pPr>
            <a:r>
              <a:rPr lang="ru-RU" b="1" i="1" u="sng" dirty="0" smtClean="0">
                <a:solidFill>
                  <a:srgbClr val="8C3C57"/>
                </a:solidFill>
              </a:rPr>
              <a:t>Структура урока открытия нового знания: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Franklin Gothic Medium" pitchFamily="34" charset="0"/>
              </a:rPr>
              <a:t>1) Этап мотивации (самоопределения) к  учебной деятельности.</a:t>
            </a:r>
            <a:br>
              <a:rPr lang="ru-RU" dirty="0" smtClean="0">
                <a:latin typeface="Franklin Gothic Medium" pitchFamily="34" charset="0"/>
              </a:rPr>
            </a:br>
            <a:r>
              <a:rPr lang="ru-RU" dirty="0" smtClean="0">
                <a:latin typeface="Franklin Gothic Medium" pitchFamily="34" charset="0"/>
              </a:rPr>
              <a:t>2) Этап актуализация и фиксирование индивидуального затруднения в пробном действии.</a:t>
            </a:r>
            <a:br>
              <a:rPr lang="ru-RU" dirty="0" smtClean="0">
                <a:latin typeface="Franklin Gothic Medium" pitchFamily="34" charset="0"/>
              </a:rPr>
            </a:br>
            <a:r>
              <a:rPr lang="ru-RU" dirty="0" smtClean="0">
                <a:latin typeface="Franklin Gothic Medium" pitchFamily="34" charset="0"/>
              </a:rPr>
              <a:t>3) Этап постановки учебной задачи.</a:t>
            </a:r>
            <a:br>
              <a:rPr lang="ru-RU" dirty="0" smtClean="0">
                <a:latin typeface="Franklin Gothic Medium" pitchFamily="34" charset="0"/>
              </a:rPr>
            </a:br>
            <a:r>
              <a:rPr lang="ru-RU" dirty="0" smtClean="0">
                <a:latin typeface="Franklin Gothic Medium" pitchFamily="34" charset="0"/>
              </a:rPr>
              <a:t>4) Этап построения проекта выхода из затруднения.</a:t>
            </a:r>
            <a:br>
              <a:rPr lang="ru-RU" dirty="0" smtClean="0">
                <a:latin typeface="Franklin Gothic Medium" pitchFamily="34" charset="0"/>
              </a:rPr>
            </a:br>
            <a:r>
              <a:rPr lang="ru-RU" dirty="0" smtClean="0">
                <a:latin typeface="Franklin Gothic Medium" pitchFamily="34" charset="0"/>
              </a:rPr>
              <a:t>5) Этап реализации построенного проекта.</a:t>
            </a:r>
            <a:br>
              <a:rPr lang="ru-RU" dirty="0" smtClean="0">
                <a:latin typeface="Franklin Gothic Medium" pitchFamily="34" charset="0"/>
              </a:rPr>
            </a:br>
            <a:r>
              <a:rPr lang="ru-RU" dirty="0" smtClean="0">
                <a:latin typeface="Franklin Gothic Medium" pitchFamily="34" charset="0"/>
              </a:rPr>
              <a:t>6) Этап первичного закрепления с проговариванием во внешней речи.</a:t>
            </a:r>
            <a:br>
              <a:rPr lang="ru-RU" dirty="0" smtClean="0">
                <a:latin typeface="Franklin Gothic Medium" pitchFamily="34" charset="0"/>
              </a:rPr>
            </a:br>
            <a:r>
              <a:rPr lang="ru-RU" dirty="0" smtClean="0">
                <a:latin typeface="Franklin Gothic Medium" pitchFamily="34" charset="0"/>
              </a:rPr>
              <a:t>7) Этап самостоятельной работы с самопроверкой по эталону.</a:t>
            </a:r>
            <a:br>
              <a:rPr lang="ru-RU" dirty="0" smtClean="0">
                <a:latin typeface="Franklin Gothic Medium" pitchFamily="34" charset="0"/>
              </a:rPr>
            </a:br>
            <a:r>
              <a:rPr lang="ru-RU" dirty="0" smtClean="0">
                <a:latin typeface="Franklin Gothic Medium" pitchFamily="34" charset="0"/>
              </a:rPr>
              <a:t>8) Этап включения в систему знаний и повторения.</a:t>
            </a:r>
            <a:br>
              <a:rPr lang="ru-RU" dirty="0" smtClean="0">
                <a:latin typeface="Franklin Gothic Medium" pitchFamily="34" charset="0"/>
              </a:rPr>
            </a:br>
            <a:r>
              <a:rPr lang="ru-RU" dirty="0" smtClean="0">
                <a:latin typeface="Franklin Gothic Medium" pitchFamily="34" charset="0"/>
              </a:rPr>
              <a:t>9) Этап рефлексии учебной деятельности на уроке.</a:t>
            </a:r>
            <a:endParaRPr lang="ru-RU" dirty="0">
              <a:latin typeface="Franklin Gothic Medium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971600" y="116632"/>
            <a:ext cx="78406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Структура уроков в рамках деятельностного подхода</a:t>
            </a:r>
            <a:endParaRPr lang="ru-RU" sz="2800" b="1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625" y="1071563"/>
          <a:ext cx="8358188" cy="5429252"/>
        </p:xfrm>
        <a:graphic>
          <a:graphicData uri="http://schemas.openxmlformats.org/drawingml/2006/table">
            <a:tbl>
              <a:tblPr/>
              <a:tblGrid>
                <a:gridCol w="285750"/>
                <a:gridCol w="1930400"/>
                <a:gridCol w="6142038"/>
              </a:tblGrid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 урока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Организующая роль учителя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F2"/>
                    </a:solidFill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Мотивация к учебной деятельности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Создают условия для возникновения у ученика внутренней потребности включения в деятельность («хочу») и выделения содержательной области («могу»).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82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Актуализация знаний и фиксация индивидуального затруднения в пробном действии.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Организует подготовку учащихся к самостоятельному выполнению пробного учебного действия: 1) актуализацию знаний, умений и навыков, достаточных для построения нового способа действий; 2) тренировку соответствующих мыслительных операций. В завершении этапа создается затруднение в индивидуальной деятельности учащимися, которое фиксируется ими самими.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300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Выявление места и причины затруднения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Организует выявление учащимися места и причины затруднения: 1) организовывается восстановление выполненных операций и фиксация места, шага, где возникло затруднение 2) выявление причины затруднения- каких конкретно знаний, умений не хватает для решения исходной задачи такого класса или типа.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039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Построение проекта выхода из затруднения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Организует процесс открытия нового знания, где учащиеся в коммуникативной форме обдумывают проект будущих учебных действий: ставят цель, строят план достижения цели, выбирают метод разрешения проблемной ситуации.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313" y="357188"/>
          <a:ext cx="8501062" cy="6202998"/>
        </p:xfrm>
        <a:graphic>
          <a:graphicData uri="http://schemas.openxmlformats.org/drawingml/2006/table">
            <a:tbl>
              <a:tblPr/>
              <a:tblGrid>
                <a:gridCol w="309562"/>
                <a:gridCol w="2103909"/>
                <a:gridCol w="6087591"/>
              </a:tblGrid>
              <a:tr h="145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построенного проекта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Организует: обсуждение различных вариантов, предложенных учащимися;  выбор оптимального варианта, который фиксируется вербально и знаково. Уточняет характер нового знания.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Первичное закрепление с проговариванием во внешней речи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Организует усвоение учениками нового способа действий при решении типовых задач с их проговариванием (фронтально, в парах или группах).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Самостоятельная работа с самопроверкой по эталону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Организует самостоятельное выполнение учащимися задания на новый способ действия и самопроверку на основе сопоставления с эталоном. Создает, по возможности, для каждого ученика ситуацию успеха. </a:t>
                      </a:r>
                    </a:p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Включение в систему знаний и повторение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Организует выявление границ применения нового знания, повторение учебного содержания, необходимого для обеспечения содержательной непрерывности.</a:t>
                      </a:r>
                    </a:p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182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Рефлексия учебной деятельности.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Организует оценивание учащимися собственной деятельности, фиксирование неразрешённых затруднений на уроке как направления будущей учебной деятельности, обсуждение и запись домашнего задания.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00100" y="0"/>
            <a:ext cx="7839100" cy="5714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Критерии эффективности урока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928662" y="642918"/>
            <a:ext cx="8215338" cy="6215082"/>
          </a:xfrm>
        </p:spPr>
        <p:txBody>
          <a:bodyPr>
            <a:noAutofit/>
          </a:bodyPr>
          <a:lstStyle/>
          <a:p>
            <a:pPr lvl="0">
              <a:buClr>
                <a:srgbClr val="002060"/>
              </a:buClr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  <a:latin typeface="Franklin Gothic Medium" pitchFamily="34" charset="0"/>
              </a:rPr>
              <a:t>Цели урока задаются с тенденцией передачи функции от учителя к ученику.</a:t>
            </a:r>
          </a:p>
          <a:p>
            <a:pPr lvl="0">
              <a:buClr>
                <a:srgbClr val="002060"/>
              </a:buClr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  <a:latin typeface="Franklin Gothic Medium" pitchFamily="34" charset="0"/>
              </a:rPr>
              <a:t>Учитель систематически обучает детей осуществлять рефлексивное действие </a:t>
            </a:r>
          </a:p>
          <a:p>
            <a:pPr lvl="0">
              <a:buClr>
                <a:srgbClr val="002060"/>
              </a:buClr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  <a:latin typeface="Franklin Gothic Medium" pitchFamily="34" charset="0"/>
              </a:rPr>
              <a:t>Используются разнообразные формы, методы и приемы обучения, повышающие степень активности учащихся в учебном процессе.</a:t>
            </a:r>
          </a:p>
          <a:p>
            <a:pPr lvl="0">
              <a:buClr>
                <a:srgbClr val="002060"/>
              </a:buClr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  <a:latin typeface="Franklin Gothic Medium" pitchFamily="34" charset="0"/>
              </a:rPr>
              <a:t>Учитель владеет технологией диалога, обучает учащихся ставить и адресовать вопросы.</a:t>
            </a:r>
          </a:p>
          <a:p>
            <a:pPr lvl="0">
              <a:buClr>
                <a:srgbClr val="002060"/>
              </a:buClr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  <a:latin typeface="Franklin Gothic Medium" pitchFamily="34" charset="0"/>
              </a:rPr>
              <a:t>Учитель эффективно (адекватно цели урока) сочетает репродуктивную и проблемную формы обучения, учит детей работать по правилу и творчески.</a:t>
            </a:r>
          </a:p>
          <a:p>
            <a:pPr lvl="0">
              <a:buClr>
                <a:srgbClr val="002060"/>
              </a:buClr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  <a:latin typeface="Franklin Gothic Medium" pitchFamily="34" charset="0"/>
              </a:rPr>
              <a:t>На уроке задаются задачи и четкие критерии самоконтроля и самооценки (происходит специальное формирование контрольно-оценочной деятельности у обучающихся).</a:t>
            </a:r>
          </a:p>
          <a:p>
            <a:pPr lvl="0">
              <a:buClr>
                <a:srgbClr val="002060"/>
              </a:buClr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  <a:latin typeface="Franklin Gothic Medium" pitchFamily="34" charset="0"/>
              </a:rPr>
              <a:t>Учитель добивается осмысления учебного материала всеми учащимися, используя для этого специальные приемы.</a:t>
            </a:r>
          </a:p>
          <a:p>
            <a:pPr lvl="0">
              <a:buClr>
                <a:srgbClr val="002060"/>
              </a:buClr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  <a:latin typeface="Franklin Gothic Medium" pitchFamily="34" charset="0"/>
              </a:rPr>
              <a:t>Учитель стремится оценивать реальное продвижение каждого ученика, поощряет и поддерживает минимальные успехи.</a:t>
            </a:r>
          </a:p>
          <a:p>
            <a:pPr lvl="0">
              <a:buClr>
                <a:srgbClr val="002060"/>
              </a:buClr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  <a:latin typeface="Franklin Gothic Medium" pitchFamily="34" charset="0"/>
              </a:rPr>
              <a:t>Учитель специально планирует коммуникативные задачи урока.</a:t>
            </a:r>
          </a:p>
          <a:p>
            <a:pPr lvl="0">
              <a:buClr>
                <a:srgbClr val="002060"/>
              </a:buClr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  <a:latin typeface="Franklin Gothic Medium" pitchFamily="34" charset="0"/>
              </a:rPr>
              <a:t>Учитель принимает и поощряет, выражаемую учеником, собственную позицию, иное мнение, обучает корректным формам их выражения.</a:t>
            </a:r>
          </a:p>
          <a:p>
            <a:pPr lvl="0">
              <a:buClr>
                <a:srgbClr val="002060"/>
              </a:buClr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  <a:latin typeface="Franklin Gothic Medium" pitchFamily="34" charset="0"/>
              </a:rPr>
              <a:t>Стиль, тон отношений, задаваемый на уроке, создают атмосферу сотрудничества, сотворчества, психологического комфорта.</a:t>
            </a:r>
          </a:p>
          <a:p>
            <a:pPr lvl="0">
              <a:buClr>
                <a:srgbClr val="002060"/>
              </a:buClr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  <a:latin typeface="Franklin Gothic Medium" pitchFamily="34" charset="0"/>
              </a:rPr>
              <a:t>На уроке осуществляется глубокое личностное воздействие «учитель – ученик» (через отношения, совместную деятельность и т.д.)</a:t>
            </a:r>
          </a:p>
          <a:p>
            <a:pPr>
              <a:buClr>
                <a:srgbClr val="002060"/>
              </a:buClr>
            </a:pPr>
            <a:endParaRPr lang="ru-RU" sz="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1331640" y="1484784"/>
            <a:ext cx="7143774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49263" algn="ctr"/>
            <a:r>
              <a:rPr lang="ru-RU" sz="3200" b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Учитель,</a:t>
            </a:r>
            <a:r>
              <a:rPr lang="ru-RU" sz="32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3200" b="1" dirty="0">
                <a:latin typeface="Franklin Gothic Medium" pitchFamily="34" charset="0"/>
                <a:cs typeface="Times New Roman" pitchFamily="18" charset="0"/>
              </a:rPr>
              <a:t>его отношение к учебному процессу, его творчество и профессионализм, его желание раскрыть способности каждого ребенка – вот это всё и есть главный ресурс, без которого невозможно воплощение новых стандартов школьного образования. </a:t>
            </a:r>
            <a:endParaRPr lang="ru-RU" sz="3200" b="1" dirty="0">
              <a:latin typeface="Franklin Gothic Medium" pitchFamily="34" charset="0"/>
            </a:endParaRPr>
          </a:p>
        </p:txBody>
      </p:sp>
      <p:sp>
        <p:nvSpPr>
          <p:cNvPr id="25603" name="Прямоугольник 2"/>
          <p:cNvSpPr>
            <a:spLocks noChangeArrowheads="1"/>
          </p:cNvSpPr>
          <p:nvPr/>
        </p:nvSpPr>
        <p:spPr bwMode="auto">
          <a:xfrm>
            <a:off x="0" y="714375"/>
            <a:ext cx="6429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/>
              <a:t>ФГОС</a:t>
            </a:r>
            <a:r>
              <a:rPr lang="ru-RU" sz="1600"/>
              <a:t> </a:t>
            </a:r>
          </a:p>
        </p:txBody>
      </p:sp>
      <p:pic>
        <p:nvPicPr>
          <p:cNvPr id="2560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42938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/>
              </a:rPr>
              <a:t>Концепция развития </a:t>
            </a:r>
            <a:r>
              <a:rPr lang="ru-RU" sz="3600" b="1" dirty="0" smtClean="0">
                <a:solidFill>
                  <a:srgbClr val="C00000"/>
                </a:solidFill>
                <a:effectLst/>
              </a:rPr>
              <a:t>математического образования в РФ</a:t>
            </a:r>
            <a:endParaRPr lang="ru-RU" sz="3600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077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...успех </a:t>
            </a:r>
            <a:r>
              <a:rPr lang="ru-RU" b="1" dirty="0" smtClean="0"/>
              <a:t>нашей страны в XXI веке, </a:t>
            </a:r>
            <a:r>
              <a:rPr lang="ru-RU" b="1" dirty="0" smtClean="0"/>
              <a:t>развитие </a:t>
            </a:r>
            <a:r>
              <a:rPr lang="ru-RU" b="1" dirty="0" smtClean="0"/>
              <a:t>экономики, обороноспособность, создание современных технологий зависят от уровня математической науки, математического образования и математической грамотности всего населения, от эффективного использования современных математических методов. 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/>
              </a:rPr>
              <a:t>Концепция развития </a:t>
            </a:r>
            <a:r>
              <a:rPr lang="ru-RU" sz="3600" b="1" dirty="0" smtClean="0">
                <a:solidFill>
                  <a:srgbClr val="C00000"/>
                </a:solidFill>
                <a:effectLst/>
              </a:rPr>
              <a:t>математического образования в РФ</a:t>
            </a:r>
            <a:endParaRPr lang="ru-RU" sz="3600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0775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Одной </a:t>
            </a:r>
            <a:r>
              <a:rPr lang="ru-RU" b="1" dirty="0" smtClean="0"/>
              <a:t>из задач развития математического образования в Российской Федерации является «повышение качества работы преподавателей математики, обеспечение им возможности обращаться к лучшим образцам российского и мирового математического образования, достижениям педагогической науки и современным образовательным технологиям, создание и реализация ими собственных педагогических подходов и авторских программ»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/>
              </a:rPr>
              <a:t>Концепция развития </a:t>
            </a:r>
            <a:r>
              <a:rPr lang="ru-RU" sz="3600" b="1" dirty="0" smtClean="0">
                <a:solidFill>
                  <a:srgbClr val="C00000"/>
                </a:solidFill>
                <a:effectLst/>
              </a:rPr>
              <a:t>математического образования в РФ</a:t>
            </a:r>
            <a:endParaRPr lang="ru-RU" sz="3600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0775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основное общее и среднее общее математическое образование «</a:t>
            </a:r>
            <a:r>
              <a:rPr lang="ru-RU" b="1" dirty="0" smtClean="0">
                <a:solidFill>
                  <a:srgbClr val="C00000"/>
                </a:solidFill>
              </a:rPr>
              <a:t>должно предоставлять каждому обучающемуся возможность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достижения </a:t>
            </a:r>
            <a:r>
              <a:rPr lang="ru-RU" b="1" dirty="0" smtClean="0"/>
              <a:t>уровня математических знаний, необходимого для дальнейшей успешной жизни в обществе; </a:t>
            </a:r>
            <a:r>
              <a:rPr lang="ru-RU" b="1" dirty="0" smtClean="0">
                <a:solidFill>
                  <a:srgbClr val="C00000"/>
                </a:solidFill>
              </a:rPr>
              <a:t>обеспечивать каждого </a:t>
            </a:r>
            <a:r>
              <a:rPr lang="ru-RU" b="1" dirty="0" smtClean="0"/>
              <a:t>обучающегося развивающей </a:t>
            </a:r>
            <a:r>
              <a:rPr lang="ru-RU" b="1" dirty="0" smtClean="0">
                <a:solidFill>
                  <a:srgbClr val="C00000"/>
                </a:solidFill>
              </a:rPr>
              <a:t>интеллектуальной деятельностью </a:t>
            </a:r>
            <a:r>
              <a:rPr lang="ru-RU" b="1" dirty="0" smtClean="0"/>
              <a:t>на доступном уровне, используя присущую математике красоту и увлекательность».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404664"/>
            <a:ext cx="7498080" cy="5976664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C00000"/>
              </a:buClr>
            </a:pPr>
            <a:r>
              <a:rPr lang="ru-RU" b="1" i="1" u="sng" dirty="0" smtClean="0">
                <a:solidFill>
                  <a:srgbClr val="C00000"/>
                </a:solidFill>
              </a:rPr>
              <a:t>Современный урок</a:t>
            </a:r>
            <a:r>
              <a:rPr lang="ru-RU" b="1" u="sng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– это и совершенно новый, и не теряющий связи с прошлым, одним словом – актуальный. </a:t>
            </a:r>
          </a:p>
          <a:p>
            <a:pPr>
              <a:buClr>
                <a:srgbClr val="C00000"/>
              </a:buClr>
            </a:pPr>
            <a:r>
              <a:rPr lang="ru-RU" b="1" i="1" u="sng" dirty="0" smtClean="0">
                <a:solidFill>
                  <a:srgbClr val="C00000"/>
                </a:solidFill>
              </a:rPr>
              <a:t>Актуальный</a:t>
            </a:r>
            <a:r>
              <a:rPr lang="ru-RU" dirty="0" smtClean="0"/>
              <a:t> [от лат. </a:t>
            </a:r>
            <a:r>
              <a:rPr lang="ru-RU" dirty="0" err="1" smtClean="0"/>
              <a:t>actualis</a:t>
            </a:r>
            <a:r>
              <a:rPr lang="ru-RU" dirty="0" smtClean="0"/>
              <a:t> – деятельный] означает важный, существенный для настоящего времени. А еще – действенный, современный, имеющий непосредственное отношение к интересам сегодня живущего человека, насущный, существующий, проявляющийся в действительности. </a:t>
            </a:r>
          </a:p>
          <a:p>
            <a:pPr>
              <a:buClr>
                <a:srgbClr val="C00000"/>
              </a:buClr>
            </a:pPr>
            <a:r>
              <a:rPr lang="ru-RU" b="1" dirty="0" smtClean="0">
                <a:solidFill>
                  <a:srgbClr val="C00000"/>
                </a:solidFill>
              </a:rPr>
              <a:t>Современный урок</a:t>
            </a:r>
            <a:r>
              <a:rPr lang="ru-RU" dirty="0" smtClean="0"/>
              <a:t> обязательно закладывает основу для будущего, готовит ребёнка к жизни в меняющемся обществе.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764704"/>
            <a:ext cx="7498080" cy="5616624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r>
              <a:rPr lang="ru-RU" dirty="0" smtClean="0"/>
              <a:t>В основе </a:t>
            </a:r>
            <a:r>
              <a:rPr lang="ru-RU" b="1" u="sng" dirty="0" smtClean="0">
                <a:solidFill>
                  <a:srgbClr val="C00000"/>
                </a:solidFill>
              </a:rPr>
              <a:t>СОВРЕМЕННОГО ОБРАЗОВАНИЯ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не оборудование, не программное обеспечение, а </a:t>
            </a:r>
            <a:r>
              <a:rPr lang="ru-RU" b="1" u="sng" dirty="0" smtClean="0">
                <a:solidFill>
                  <a:srgbClr val="C00000"/>
                </a:solidFill>
              </a:rPr>
              <a:t>ОБРАЗ МЫШЛЕНИЯ</a:t>
            </a:r>
            <a:r>
              <a:rPr lang="ru-RU" dirty="0" smtClean="0"/>
              <a:t>: интеграция, обобщение, осмысление новых знаний, увязывание их с жизненным опытом ребенка на основе формирования умения учиться.</a:t>
            </a:r>
          </a:p>
          <a:p>
            <a:pPr>
              <a:buClr>
                <a:srgbClr val="C00000"/>
              </a:buClr>
            </a:pPr>
            <a:r>
              <a:rPr lang="ru-RU" b="1" u="sng" dirty="0" smtClean="0">
                <a:solidFill>
                  <a:srgbClr val="C00000"/>
                </a:solidFill>
              </a:rPr>
              <a:t>Научиться учить себя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- вот та задача, в решении которой школе сегодня замены нет.</a:t>
            </a:r>
          </a:p>
          <a:p>
            <a:pPr>
              <a:buClr>
                <a:srgbClr val="C00000"/>
              </a:buClr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714356"/>
            <a:ext cx="8143900" cy="8572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ru-RU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b="1" dirty="0" smtClean="0">
                <a:solidFill>
                  <a:schemeClr val="tx1"/>
                </a:solidFill>
                <a:effectLst/>
              </a:rPr>
            </a:br>
            <a:r>
              <a:rPr lang="ru-RU" sz="2700" b="1" dirty="0" smtClean="0">
                <a:solidFill>
                  <a:schemeClr val="tx1"/>
                </a:solidFill>
                <a:effectLst/>
              </a:rPr>
              <a:t>« В основе  Стандарта</a:t>
            </a:r>
            <a:r>
              <a:rPr lang="en-US" sz="27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700" b="1" dirty="0" smtClean="0">
                <a:solidFill>
                  <a:schemeClr val="tx1"/>
                </a:solidFill>
                <a:effectLst/>
              </a:rPr>
              <a:t> лежит </a:t>
            </a:r>
            <a:r>
              <a:rPr lang="ru-RU" sz="2700" b="1" dirty="0" err="1" smtClean="0">
                <a:solidFill>
                  <a:srgbClr val="C00000"/>
                </a:solidFill>
                <a:effectLst/>
              </a:rPr>
              <a:t>системно-деятельностный</a:t>
            </a:r>
            <a:r>
              <a:rPr lang="ru-RU" sz="2700" b="1" dirty="0" smtClean="0">
                <a:solidFill>
                  <a:srgbClr val="C00000"/>
                </a:solidFill>
                <a:effectLst/>
              </a:rPr>
              <a:t> подход</a:t>
            </a:r>
            <a:r>
              <a:rPr lang="ru-RU" sz="2700" b="1" dirty="0" smtClean="0">
                <a:solidFill>
                  <a:schemeClr val="tx1"/>
                </a:solidFill>
                <a:effectLst/>
              </a:rPr>
              <a:t> , который обеспечивает: </a:t>
            </a:r>
            <a:br>
              <a:rPr lang="ru-RU" sz="2700" b="1" dirty="0" smtClean="0">
                <a:solidFill>
                  <a:schemeClr val="tx1"/>
                </a:solidFill>
                <a:effectLst/>
              </a:rPr>
            </a:br>
            <a:endParaRPr lang="ru-RU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340768"/>
            <a:ext cx="7790712" cy="5517232"/>
          </a:xfrm>
        </p:spPr>
        <p:txBody>
          <a:bodyPr>
            <a:normAutofit/>
          </a:bodyPr>
          <a:lstStyle/>
          <a:p>
            <a:pPr lvl="0"/>
            <a:endParaRPr lang="ru-RU" sz="2400" b="1" dirty="0" smtClean="0">
              <a:solidFill>
                <a:srgbClr val="002060"/>
              </a:solidFill>
            </a:endParaRPr>
          </a:p>
          <a:p>
            <a:pPr lvl="0">
              <a:buClr>
                <a:srgbClr val="FF0000"/>
              </a:buClr>
            </a:pPr>
            <a:r>
              <a:rPr lang="ru-RU" sz="2400" b="1" dirty="0" smtClean="0">
                <a:solidFill>
                  <a:srgbClr val="002060"/>
                </a:solidFill>
              </a:rPr>
              <a:t>формирование готовности к саморазвитию и непрерывному образованию; </a:t>
            </a:r>
          </a:p>
          <a:p>
            <a:pPr lvl="0">
              <a:buClr>
                <a:srgbClr val="FF0000"/>
              </a:buClr>
            </a:pPr>
            <a:r>
              <a:rPr lang="ru-RU" sz="2400" b="1" dirty="0" smtClean="0">
                <a:solidFill>
                  <a:srgbClr val="002060"/>
                </a:solidFill>
              </a:rPr>
              <a:t>проектирование и конструирование социальной среды развития обучающихся в системе образования; </a:t>
            </a:r>
          </a:p>
          <a:p>
            <a:pPr lvl="0">
              <a:buClr>
                <a:srgbClr val="FF0000"/>
              </a:buClr>
            </a:pPr>
            <a:r>
              <a:rPr lang="ru-RU" sz="2400" b="1" dirty="0" smtClean="0">
                <a:solidFill>
                  <a:srgbClr val="002060"/>
                </a:solidFill>
              </a:rPr>
              <a:t>активную учебно-познавательную деятельность обучающихся; </a:t>
            </a:r>
          </a:p>
          <a:p>
            <a:pPr lvl="0">
              <a:buClr>
                <a:srgbClr val="FF0000"/>
              </a:buClr>
            </a:pPr>
            <a:r>
              <a:rPr lang="ru-RU" sz="2400" b="1" dirty="0" smtClean="0">
                <a:solidFill>
                  <a:srgbClr val="002060"/>
                </a:solidFill>
              </a:rPr>
              <a:t>построение образовательного процесса с учётом индивидуальных возрастных, психологических и физиологических особенностей обучающихся».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en-US" sz="2400" b="1" dirty="0" smtClean="0"/>
              <a:t>                                                      </a:t>
            </a:r>
            <a:r>
              <a:rPr lang="ru-RU" sz="2400" b="1" dirty="0" smtClean="0"/>
              <a:t> (из ФГОС ООО)</a:t>
            </a:r>
            <a:endParaRPr lang="ru-RU" b="1" dirty="0" smtClean="0"/>
          </a:p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5" y="116632"/>
            <a:ext cx="2592288" cy="7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3" y="285750"/>
            <a:ext cx="8715375" cy="5857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 ФГОС к результатам освоения основной общеобразовательной программы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428992" y="1285860"/>
            <a:ext cx="2286000" cy="928687"/>
          </a:xfrm>
          <a:prstGeom prst="roundRect">
            <a:avLst/>
          </a:prstGeom>
          <a:solidFill>
            <a:srgbClr val="B3F1F7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Метапредметные</a:t>
            </a: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500826" y="1285860"/>
            <a:ext cx="2357437" cy="914400"/>
          </a:xfrm>
          <a:prstGeom prst="roundRect">
            <a:avLst/>
          </a:prstGeom>
          <a:solidFill>
            <a:srgbClr val="B3F1F7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Личностные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1285860"/>
            <a:ext cx="2428875" cy="928687"/>
          </a:xfrm>
          <a:prstGeom prst="roundRect">
            <a:avLst/>
          </a:prstGeom>
          <a:solidFill>
            <a:srgbClr val="B3F1F7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4">
                    <a:lumMod val="50000"/>
                  </a:schemeClr>
                </a:solidFill>
              </a:rPr>
              <a:t>Предметные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74" y="2857495"/>
            <a:ext cx="2786052" cy="3571901"/>
          </a:xfrm>
          <a:prstGeom prst="roundRect">
            <a:avLst>
              <a:gd name="adj" fmla="val 1316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Освоенные специфические</a:t>
            </a:r>
            <a:r>
              <a:rPr lang="en-US" sz="1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умения для данной предметной области, виды деятельности по получению нового знания в рамках учебного предмета, его преобразованию и применению в учебных, учебно-проектных и социально-проектных ситуациях, формирование научного типа мышления.</a:t>
            </a:r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43250" y="2857500"/>
            <a:ext cx="2857510" cy="364333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Усвоенные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межпредметные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понятия и УУД.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Управление своей деятельностью,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самостоятельность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Речевая деятельность, навыки сотрудничества.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Работа с информацией. Сравнение, анализ, обобщение, классификация и т.д.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15074" y="2857500"/>
            <a:ext cx="2714645" cy="364333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Внутренняя позиция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школьника, самоуважение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, самооценка. Мотивация. Способность к решению моральных проблем. Оценка своих поступков и т.д.</a:t>
            </a:r>
          </a:p>
        </p:txBody>
      </p:sp>
      <p:sp>
        <p:nvSpPr>
          <p:cNvPr id="16" name="Стрелка вниз 15"/>
          <p:cNvSpPr/>
          <p:nvPr/>
        </p:nvSpPr>
        <p:spPr>
          <a:xfrm>
            <a:off x="1357313" y="2285992"/>
            <a:ext cx="357187" cy="500071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4429125" y="2285992"/>
            <a:ext cx="357188" cy="500071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7572375" y="2285992"/>
            <a:ext cx="357188" cy="500071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2690</TotalTime>
  <Words>1532</Words>
  <Application>Microsoft Office PowerPoint</Application>
  <PresentationFormat>Экран (4:3)</PresentationFormat>
  <Paragraphs>192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Солнцестояние</vt:lpstr>
      <vt:lpstr>«Современный урок математики»</vt:lpstr>
      <vt:lpstr>Слайд 2</vt:lpstr>
      <vt:lpstr>Концепция развития математического образования в РФ</vt:lpstr>
      <vt:lpstr>Концепция развития математического образования в РФ</vt:lpstr>
      <vt:lpstr>Концепция развития математического образования в РФ</vt:lpstr>
      <vt:lpstr>Слайд 6</vt:lpstr>
      <vt:lpstr>Слайд 7</vt:lpstr>
      <vt:lpstr>   « В основе  Стандарта  лежит системно-деятельностный подход , который обеспечивает:  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Деятельностный метод - </vt:lpstr>
      <vt:lpstr>Слайд 18</vt:lpstr>
      <vt:lpstr>Слайд 19</vt:lpstr>
      <vt:lpstr>Слайд 20</vt:lpstr>
      <vt:lpstr>Тип урока - открытие нового знания</vt:lpstr>
      <vt:lpstr>Слайд 22</vt:lpstr>
      <vt:lpstr>Слайд 23</vt:lpstr>
      <vt:lpstr>Критерии эффективности урока</vt:lpstr>
      <vt:lpstr>Слайд 25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методической работы в школе</dc:title>
  <dc:creator>Оля</dc:creator>
  <cp:lastModifiedBy>User</cp:lastModifiedBy>
  <cp:revision>275</cp:revision>
  <dcterms:created xsi:type="dcterms:W3CDTF">2010-09-18T17:34:17Z</dcterms:created>
  <dcterms:modified xsi:type="dcterms:W3CDTF">2016-01-31T06:39:11Z</dcterms:modified>
</cp:coreProperties>
</file>