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81" r:id="rId5"/>
    <p:sldId id="258" r:id="rId6"/>
    <p:sldId id="263" r:id="rId7"/>
    <p:sldId id="264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72" r:id="rId16"/>
    <p:sldId id="273" r:id="rId17"/>
    <p:sldId id="269" r:id="rId18"/>
    <p:sldId id="271" r:id="rId19"/>
    <p:sldId id="274" r:id="rId20"/>
    <p:sldId id="278" r:id="rId21"/>
    <p:sldId id="279" r:id="rId22"/>
    <p:sldId id="280" r:id="rId23"/>
    <p:sldId id="275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45DBE-BD74-4B90-AF6E-D0EB1EFC3938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30B3FF8-41A0-4655-9E41-31F64DE6945A}">
      <dgm:prSet phldrT="[Текст]"/>
      <dgm:spPr/>
      <dgm:t>
        <a:bodyPr/>
        <a:lstStyle/>
        <a:p>
          <a:r>
            <a:rPr lang="ru-RU" b="1" dirty="0" smtClean="0"/>
            <a:t>Стратегии смыслового чтения</a:t>
          </a:r>
          <a:endParaRPr lang="ru-RU" b="1" dirty="0"/>
        </a:p>
      </dgm:t>
    </dgm:pt>
    <dgm:pt modelId="{A346E799-60F3-4B81-9E49-7E9511468530}" type="parTrans" cxnId="{6742E811-9BB7-4233-8184-186AABF43027}">
      <dgm:prSet/>
      <dgm:spPr/>
      <dgm:t>
        <a:bodyPr/>
        <a:lstStyle/>
        <a:p>
          <a:endParaRPr lang="ru-RU" b="1"/>
        </a:p>
      </dgm:t>
    </dgm:pt>
    <dgm:pt modelId="{5E41479C-869D-4DA0-B386-AA6942E01CE0}" type="sibTrans" cxnId="{6742E811-9BB7-4233-8184-186AABF43027}">
      <dgm:prSet/>
      <dgm:spPr/>
      <dgm:t>
        <a:bodyPr/>
        <a:lstStyle/>
        <a:p>
          <a:endParaRPr lang="ru-RU" b="1"/>
        </a:p>
      </dgm:t>
    </dgm:pt>
    <dgm:pt modelId="{E008B098-0296-41A1-9DC2-07EED34FCEB8}">
      <dgm:prSet phldrT="[Текст]"/>
      <dgm:spPr/>
      <dgm:t>
        <a:bodyPr/>
        <a:lstStyle/>
        <a:p>
          <a:r>
            <a:rPr lang="ru-RU" b="1" dirty="0" err="1" smtClean="0"/>
            <a:t>Предтекстовая</a:t>
          </a:r>
          <a:r>
            <a:rPr lang="ru-RU" b="1" dirty="0" smtClean="0"/>
            <a:t> </a:t>
          </a:r>
          <a:endParaRPr lang="ru-RU" b="1" dirty="0"/>
        </a:p>
      </dgm:t>
    </dgm:pt>
    <dgm:pt modelId="{079828B0-CD6B-4C42-8A6B-76764FCD4732}" type="parTrans" cxnId="{9A1493AF-12A3-4E98-96E3-06229A114BD7}">
      <dgm:prSet/>
      <dgm:spPr/>
      <dgm:t>
        <a:bodyPr/>
        <a:lstStyle/>
        <a:p>
          <a:endParaRPr lang="ru-RU" b="1"/>
        </a:p>
      </dgm:t>
    </dgm:pt>
    <dgm:pt modelId="{180A26CF-61F0-4242-A03E-18D302A4DFAE}" type="sibTrans" cxnId="{9A1493AF-12A3-4E98-96E3-06229A114BD7}">
      <dgm:prSet/>
      <dgm:spPr/>
      <dgm:t>
        <a:bodyPr/>
        <a:lstStyle/>
        <a:p>
          <a:endParaRPr lang="ru-RU" b="1"/>
        </a:p>
      </dgm:t>
    </dgm:pt>
    <dgm:pt modelId="{CA27B0B0-6A2F-429F-ADCC-8A368D29E722}">
      <dgm:prSet phldrT="[Текст]"/>
      <dgm:spPr/>
      <dgm:t>
        <a:bodyPr/>
        <a:lstStyle/>
        <a:p>
          <a:r>
            <a:rPr lang="ru-RU" b="1" dirty="0" smtClean="0"/>
            <a:t>Текстовая </a:t>
          </a:r>
          <a:endParaRPr lang="ru-RU" b="1" dirty="0"/>
        </a:p>
      </dgm:t>
    </dgm:pt>
    <dgm:pt modelId="{76815708-E5B7-42B9-AFAE-8321302AE364}" type="parTrans" cxnId="{FECE1A38-4D16-4D1A-9B87-7A8A41DD4294}">
      <dgm:prSet/>
      <dgm:spPr/>
      <dgm:t>
        <a:bodyPr/>
        <a:lstStyle/>
        <a:p>
          <a:endParaRPr lang="ru-RU" b="1"/>
        </a:p>
      </dgm:t>
    </dgm:pt>
    <dgm:pt modelId="{994819FD-AB65-434B-A44F-3C30B36AA92C}" type="sibTrans" cxnId="{FECE1A38-4D16-4D1A-9B87-7A8A41DD4294}">
      <dgm:prSet/>
      <dgm:spPr/>
      <dgm:t>
        <a:bodyPr/>
        <a:lstStyle/>
        <a:p>
          <a:endParaRPr lang="ru-RU" b="1"/>
        </a:p>
      </dgm:t>
    </dgm:pt>
    <dgm:pt modelId="{54B12C8F-F5C3-41DF-8288-6C2333170D84}">
      <dgm:prSet phldrT="[Текст]"/>
      <dgm:spPr/>
      <dgm:t>
        <a:bodyPr/>
        <a:lstStyle/>
        <a:p>
          <a:r>
            <a:rPr lang="ru-RU" b="1" dirty="0" err="1" smtClean="0"/>
            <a:t>Послетекстовая</a:t>
          </a:r>
          <a:endParaRPr lang="ru-RU" b="1" dirty="0"/>
        </a:p>
      </dgm:t>
    </dgm:pt>
    <dgm:pt modelId="{BA98592F-FB4E-4221-A6E6-CCA1EECDA6C2}" type="parTrans" cxnId="{20803FA1-29A2-467B-820F-20225C01CDF0}">
      <dgm:prSet/>
      <dgm:spPr/>
      <dgm:t>
        <a:bodyPr/>
        <a:lstStyle/>
        <a:p>
          <a:endParaRPr lang="ru-RU" b="1"/>
        </a:p>
      </dgm:t>
    </dgm:pt>
    <dgm:pt modelId="{9A30C280-0D6C-4C08-8B98-67EF55424673}" type="sibTrans" cxnId="{20803FA1-29A2-467B-820F-20225C01CDF0}">
      <dgm:prSet/>
      <dgm:spPr/>
      <dgm:t>
        <a:bodyPr/>
        <a:lstStyle/>
        <a:p>
          <a:endParaRPr lang="ru-RU" b="1"/>
        </a:p>
      </dgm:t>
    </dgm:pt>
    <dgm:pt modelId="{E63B6181-D978-4D0A-AF9F-6E715C3F1281}" type="pres">
      <dgm:prSet presAssocID="{24845DBE-BD74-4B90-AF6E-D0EB1EFC39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0B3673A-D13E-4AD6-970A-C9BC588D6454}" type="pres">
      <dgm:prSet presAssocID="{230B3FF8-41A0-4655-9E41-31F64DE6945A}" presName="hierRoot1" presStyleCnt="0">
        <dgm:presLayoutVars>
          <dgm:hierBranch val="init"/>
        </dgm:presLayoutVars>
      </dgm:prSet>
      <dgm:spPr/>
    </dgm:pt>
    <dgm:pt modelId="{9EC3B715-FE33-4BC7-8CA1-5BBD67B11DAD}" type="pres">
      <dgm:prSet presAssocID="{230B3FF8-41A0-4655-9E41-31F64DE6945A}" presName="rootComposite1" presStyleCnt="0"/>
      <dgm:spPr/>
    </dgm:pt>
    <dgm:pt modelId="{E2AD9CCE-0B2F-40C2-9FB0-8F03F5759347}" type="pres">
      <dgm:prSet presAssocID="{230B3FF8-41A0-4655-9E41-31F64DE694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EB82D8-C822-4E36-82F5-4C0486E3B589}" type="pres">
      <dgm:prSet presAssocID="{230B3FF8-41A0-4655-9E41-31F64DE6945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7D7E0E6-66A8-4FE9-B367-EB553E7A1E05}" type="pres">
      <dgm:prSet presAssocID="{230B3FF8-41A0-4655-9E41-31F64DE6945A}" presName="hierChild2" presStyleCnt="0"/>
      <dgm:spPr/>
    </dgm:pt>
    <dgm:pt modelId="{C218B1B8-8EBD-48A3-8F4F-2BBE60BB9437}" type="pres">
      <dgm:prSet presAssocID="{079828B0-CD6B-4C42-8A6B-76764FCD473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8888767-73B4-455C-BF3C-04959663EB77}" type="pres">
      <dgm:prSet presAssocID="{E008B098-0296-41A1-9DC2-07EED34FCEB8}" presName="hierRoot2" presStyleCnt="0">
        <dgm:presLayoutVars>
          <dgm:hierBranch val="init"/>
        </dgm:presLayoutVars>
      </dgm:prSet>
      <dgm:spPr/>
    </dgm:pt>
    <dgm:pt modelId="{F3578F97-889C-4301-BCB0-DD9C83123053}" type="pres">
      <dgm:prSet presAssocID="{E008B098-0296-41A1-9DC2-07EED34FCEB8}" presName="rootComposite" presStyleCnt="0"/>
      <dgm:spPr/>
    </dgm:pt>
    <dgm:pt modelId="{456900FC-DBB6-429B-8499-11CCDC6530E2}" type="pres">
      <dgm:prSet presAssocID="{E008B098-0296-41A1-9DC2-07EED34FCEB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EAE581-E8F5-44F5-93D7-C577CA67A2F7}" type="pres">
      <dgm:prSet presAssocID="{E008B098-0296-41A1-9DC2-07EED34FCEB8}" presName="rootConnector" presStyleLbl="node2" presStyleIdx="0" presStyleCnt="3"/>
      <dgm:spPr/>
      <dgm:t>
        <a:bodyPr/>
        <a:lstStyle/>
        <a:p>
          <a:endParaRPr lang="ru-RU"/>
        </a:p>
      </dgm:t>
    </dgm:pt>
    <dgm:pt modelId="{8B5DAE30-5F50-4DBF-99B4-1C1F95F957CF}" type="pres">
      <dgm:prSet presAssocID="{E008B098-0296-41A1-9DC2-07EED34FCEB8}" presName="hierChild4" presStyleCnt="0"/>
      <dgm:spPr/>
    </dgm:pt>
    <dgm:pt modelId="{50AE4872-5931-4859-8919-6BC7D9A7C83F}" type="pres">
      <dgm:prSet presAssocID="{E008B098-0296-41A1-9DC2-07EED34FCEB8}" presName="hierChild5" presStyleCnt="0"/>
      <dgm:spPr/>
    </dgm:pt>
    <dgm:pt modelId="{9037617C-AAA2-4A65-9074-1746F9A62A4B}" type="pres">
      <dgm:prSet presAssocID="{76815708-E5B7-42B9-AFAE-8321302AE36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313308F-CFC1-4D59-9457-AF5BE0A11E8E}" type="pres">
      <dgm:prSet presAssocID="{CA27B0B0-6A2F-429F-ADCC-8A368D29E722}" presName="hierRoot2" presStyleCnt="0">
        <dgm:presLayoutVars>
          <dgm:hierBranch val="init"/>
        </dgm:presLayoutVars>
      </dgm:prSet>
      <dgm:spPr/>
    </dgm:pt>
    <dgm:pt modelId="{B09D04D0-B296-4788-BC7A-6C7CAFC6EC0D}" type="pres">
      <dgm:prSet presAssocID="{CA27B0B0-6A2F-429F-ADCC-8A368D29E722}" presName="rootComposite" presStyleCnt="0"/>
      <dgm:spPr/>
    </dgm:pt>
    <dgm:pt modelId="{A7D90029-72AC-42C7-A5A1-13C88DB27A5F}" type="pres">
      <dgm:prSet presAssocID="{CA27B0B0-6A2F-429F-ADCC-8A368D29E72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B07395-17E6-4BB1-BAFC-2923B820EF71}" type="pres">
      <dgm:prSet presAssocID="{CA27B0B0-6A2F-429F-ADCC-8A368D29E722}" presName="rootConnector" presStyleLbl="node2" presStyleIdx="1" presStyleCnt="3"/>
      <dgm:spPr/>
      <dgm:t>
        <a:bodyPr/>
        <a:lstStyle/>
        <a:p>
          <a:endParaRPr lang="ru-RU"/>
        </a:p>
      </dgm:t>
    </dgm:pt>
    <dgm:pt modelId="{78D78265-279E-42F1-82B9-AEAE9B86E07B}" type="pres">
      <dgm:prSet presAssocID="{CA27B0B0-6A2F-429F-ADCC-8A368D29E722}" presName="hierChild4" presStyleCnt="0"/>
      <dgm:spPr/>
    </dgm:pt>
    <dgm:pt modelId="{6DA15051-425D-4E3A-B885-161D03DA6E20}" type="pres">
      <dgm:prSet presAssocID="{CA27B0B0-6A2F-429F-ADCC-8A368D29E722}" presName="hierChild5" presStyleCnt="0"/>
      <dgm:spPr/>
    </dgm:pt>
    <dgm:pt modelId="{F1DE60FE-47C0-4C14-B450-B1ACDEB3E442}" type="pres">
      <dgm:prSet presAssocID="{BA98592F-FB4E-4221-A6E6-CCA1EECDA6C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8E4E42D-F1F6-4342-BCC8-53601DD5E215}" type="pres">
      <dgm:prSet presAssocID="{54B12C8F-F5C3-41DF-8288-6C2333170D84}" presName="hierRoot2" presStyleCnt="0">
        <dgm:presLayoutVars>
          <dgm:hierBranch val="init"/>
        </dgm:presLayoutVars>
      </dgm:prSet>
      <dgm:spPr/>
    </dgm:pt>
    <dgm:pt modelId="{F6CF8E9A-54EC-457A-8AFC-9FFB372AD7DB}" type="pres">
      <dgm:prSet presAssocID="{54B12C8F-F5C3-41DF-8288-6C2333170D84}" presName="rootComposite" presStyleCnt="0"/>
      <dgm:spPr/>
    </dgm:pt>
    <dgm:pt modelId="{DC82D816-BFED-487E-8473-741A49E9DAE1}" type="pres">
      <dgm:prSet presAssocID="{54B12C8F-F5C3-41DF-8288-6C2333170D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0C50D6-B3B5-4408-89CD-E47C62365A47}" type="pres">
      <dgm:prSet presAssocID="{54B12C8F-F5C3-41DF-8288-6C2333170D84}" presName="rootConnector" presStyleLbl="node2" presStyleIdx="2" presStyleCnt="3"/>
      <dgm:spPr/>
      <dgm:t>
        <a:bodyPr/>
        <a:lstStyle/>
        <a:p>
          <a:endParaRPr lang="ru-RU"/>
        </a:p>
      </dgm:t>
    </dgm:pt>
    <dgm:pt modelId="{1D4E3F4A-0BBE-4BE2-AE17-9F847948D7FD}" type="pres">
      <dgm:prSet presAssocID="{54B12C8F-F5C3-41DF-8288-6C2333170D84}" presName="hierChild4" presStyleCnt="0"/>
      <dgm:spPr/>
    </dgm:pt>
    <dgm:pt modelId="{87F1E90F-4DB0-41C9-96FF-7D46AACEDF85}" type="pres">
      <dgm:prSet presAssocID="{54B12C8F-F5C3-41DF-8288-6C2333170D84}" presName="hierChild5" presStyleCnt="0"/>
      <dgm:spPr/>
    </dgm:pt>
    <dgm:pt modelId="{8617B6FD-193B-4575-AB58-E57AB66B876D}" type="pres">
      <dgm:prSet presAssocID="{230B3FF8-41A0-4655-9E41-31F64DE6945A}" presName="hierChild3" presStyleCnt="0"/>
      <dgm:spPr/>
    </dgm:pt>
  </dgm:ptLst>
  <dgm:cxnLst>
    <dgm:cxn modelId="{292958B1-2619-4449-9686-61064083DACF}" type="presOf" srcId="{079828B0-CD6B-4C42-8A6B-76764FCD4732}" destId="{C218B1B8-8EBD-48A3-8F4F-2BBE60BB9437}" srcOrd="0" destOrd="0" presId="urn:microsoft.com/office/officeart/2005/8/layout/orgChart1"/>
    <dgm:cxn modelId="{AEDAED97-6107-4420-831F-5C0BC07B2F67}" type="presOf" srcId="{CA27B0B0-6A2F-429F-ADCC-8A368D29E722}" destId="{A7D90029-72AC-42C7-A5A1-13C88DB27A5F}" srcOrd="0" destOrd="0" presId="urn:microsoft.com/office/officeart/2005/8/layout/orgChart1"/>
    <dgm:cxn modelId="{86E0F0C4-3524-4BA0-8A98-B49FB32F11D8}" type="presOf" srcId="{76815708-E5B7-42B9-AFAE-8321302AE364}" destId="{9037617C-AAA2-4A65-9074-1746F9A62A4B}" srcOrd="0" destOrd="0" presId="urn:microsoft.com/office/officeart/2005/8/layout/orgChart1"/>
    <dgm:cxn modelId="{9A1493AF-12A3-4E98-96E3-06229A114BD7}" srcId="{230B3FF8-41A0-4655-9E41-31F64DE6945A}" destId="{E008B098-0296-41A1-9DC2-07EED34FCEB8}" srcOrd="0" destOrd="0" parTransId="{079828B0-CD6B-4C42-8A6B-76764FCD4732}" sibTransId="{180A26CF-61F0-4242-A03E-18D302A4DFAE}"/>
    <dgm:cxn modelId="{0331F1BE-61F0-4197-8145-FA15C359B829}" type="presOf" srcId="{54B12C8F-F5C3-41DF-8288-6C2333170D84}" destId="{DC82D816-BFED-487E-8473-741A49E9DAE1}" srcOrd="0" destOrd="0" presId="urn:microsoft.com/office/officeart/2005/8/layout/orgChart1"/>
    <dgm:cxn modelId="{4466B8D3-3479-42E4-86FF-1B97E386F80D}" type="presOf" srcId="{BA98592F-FB4E-4221-A6E6-CCA1EECDA6C2}" destId="{F1DE60FE-47C0-4C14-B450-B1ACDEB3E442}" srcOrd="0" destOrd="0" presId="urn:microsoft.com/office/officeart/2005/8/layout/orgChart1"/>
    <dgm:cxn modelId="{1F267BCB-D1C6-4F6A-B604-04C539E975DE}" type="presOf" srcId="{24845DBE-BD74-4B90-AF6E-D0EB1EFC3938}" destId="{E63B6181-D978-4D0A-AF9F-6E715C3F1281}" srcOrd="0" destOrd="0" presId="urn:microsoft.com/office/officeart/2005/8/layout/orgChart1"/>
    <dgm:cxn modelId="{CC2BBEC8-E94C-4D93-ACD6-7C91E9A4D6C6}" type="presOf" srcId="{54B12C8F-F5C3-41DF-8288-6C2333170D84}" destId="{4F0C50D6-B3B5-4408-89CD-E47C62365A47}" srcOrd="1" destOrd="0" presId="urn:microsoft.com/office/officeart/2005/8/layout/orgChart1"/>
    <dgm:cxn modelId="{4E70011D-D993-4974-9AB8-9CEFDA43B4CB}" type="presOf" srcId="{230B3FF8-41A0-4655-9E41-31F64DE6945A}" destId="{E2AD9CCE-0B2F-40C2-9FB0-8F03F5759347}" srcOrd="0" destOrd="0" presId="urn:microsoft.com/office/officeart/2005/8/layout/orgChart1"/>
    <dgm:cxn modelId="{FB627E90-16E2-47C8-BF03-CBD2FEC4DCE0}" type="presOf" srcId="{E008B098-0296-41A1-9DC2-07EED34FCEB8}" destId="{03EAE581-E8F5-44F5-93D7-C577CA67A2F7}" srcOrd="1" destOrd="0" presId="urn:microsoft.com/office/officeart/2005/8/layout/orgChart1"/>
    <dgm:cxn modelId="{6742E811-9BB7-4233-8184-186AABF43027}" srcId="{24845DBE-BD74-4B90-AF6E-D0EB1EFC3938}" destId="{230B3FF8-41A0-4655-9E41-31F64DE6945A}" srcOrd="0" destOrd="0" parTransId="{A346E799-60F3-4B81-9E49-7E9511468530}" sibTransId="{5E41479C-869D-4DA0-B386-AA6942E01CE0}"/>
    <dgm:cxn modelId="{FECE1A38-4D16-4D1A-9B87-7A8A41DD4294}" srcId="{230B3FF8-41A0-4655-9E41-31F64DE6945A}" destId="{CA27B0B0-6A2F-429F-ADCC-8A368D29E722}" srcOrd="1" destOrd="0" parTransId="{76815708-E5B7-42B9-AFAE-8321302AE364}" sibTransId="{994819FD-AB65-434B-A44F-3C30B36AA92C}"/>
    <dgm:cxn modelId="{0BD1CD89-E103-4576-8D32-C2658A28352F}" type="presOf" srcId="{CA27B0B0-6A2F-429F-ADCC-8A368D29E722}" destId="{38B07395-17E6-4BB1-BAFC-2923B820EF71}" srcOrd="1" destOrd="0" presId="urn:microsoft.com/office/officeart/2005/8/layout/orgChart1"/>
    <dgm:cxn modelId="{4264C406-0EA3-4330-B296-A1434949438E}" type="presOf" srcId="{E008B098-0296-41A1-9DC2-07EED34FCEB8}" destId="{456900FC-DBB6-429B-8499-11CCDC6530E2}" srcOrd="0" destOrd="0" presId="urn:microsoft.com/office/officeart/2005/8/layout/orgChart1"/>
    <dgm:cxn modelId="{20803FA1-29A2-467B-820F-20225C01CDF0}" srcId="{230B3FF8-41A0-4655-9E41-31F64DE6945A}" destId="{54B12C8F-F5C3-41DF-8288-6C2333170D84}" srcOrd="2" destOrd="0" parTransId="{BA98592F-FB4E-4221-A6E6-CCA1EECDA6C2}" sibTransId="{9A30C280-0D6C-4C08-8B98-67EF55424673}"/>
    <dgm:cxn modelId="{9A9B6F64-40B5-4E2E-AF81-17A7452560D2}" type="presOf" srcId="{230B3FF8-41A0-4655-9E41-31F64DE6945A}" destId="{54EB82D8-C822-4E36-82F5-4C0486E3B589}" srcOrd="1" destOrd="0" presId="urn:microsoft.com/office/officeart/2005/8/layout/orgChart1"/>
    <dgm:cxn modelId="{3585B57D-2827-4464-927C-FF75FDC869CE}" type="presParOf" srcId="{E63B6181-D978-4D0A-AF9F-6E715C3F1281}" destId="{80B3673A-D13E-4AD6-970A-C9BC588D6454}" srcOrd="0" destOrd="0" presId="urn:microsoft.com/office/officeart/2005/8/layout/orgChart1"/>
    <dgm:cxn modelId="{18876419-7FAC-42FC-B179-76FA38A9A826}" type="presParOf" srcId="{80B3673A-D13E-4AD6-970A-C9BC588D6454}" destId="{9EC3B715-FE33-4BC7-8CA1-5BBD67B11DAD}" srcOrd="0" destOrd="0" presId="urn:microsoft.com/office/officeart/2005/8/layout/orgChart1"/>
    <dgm:cxn modelId="{0724BDCB-1B02-48D8-BB27-26163014E5BD}" type="presParOf" srcId="{9EC3B715-FE33-4BC7-8CA1-5BBD67B11DAD}" destId="{E2AD9CCE-0B2F-40C2-9FB0-8F03F5759347}" srcOrd="0" destOrd="0" presId="urn:microsoft.com/office/officeart/2005/8/layout/orgChart1"/>
    <dgm:cxn modelId="{C011DD54-5718-4ACC-8C47-A47595D40AA1}" type="presParOf" srcId="{9EC3B715-FE33-4BC7-8CA1-5BBD67B11DAD}" destId="{54EB82D8-C822-4E36-82F5-4C0486E3B589}" srcOrd="1" destOrd="0" presId="urn:microsoft.com/office/officeart/2005/8/layout/orgChart1"/>
    <dgm:cxn modelId="{6BCCBBFF-D78B-4F85-868A-837E9CD5055B}" type="presParOf" srcId="{80B3673A-D13E-4AD6-970A-C9BC588D6454}" destId="{67D7E0E6-66A8-4FE9-B367-EB553E7A1E05}" srcOrd="1" destOrd="0" presId="urn:microsoft.com/office/officeart/2005/8/layout/orgChart1"/>
    <dgm:cxn modelId="{056C3BA5-9885-4076-939E-6FFB071F056D}" type="presParOf" srcId="{67D7E0E6-66A8-4FE9-B367-EB553E7A1E05}" destId="{C218B1B8-8EBD-48A3-8F4F-2BBE60BB9437}" srcOrd="0" destOrd="0" presId="urn:microsoft.com/office/officeart/2005/8/layout/orgChart1"/>
    <dgm:cxn modelId="{FE1E2B5B-06C4-41AF-9C4D-3EAAFCC534E5}" type="presParOf" srcId="{67D7E0E6-66A8-4FE9-B367-EB553E7A1E05}" destId="{48888767-73B4-455C-BF3C-04959663EB77}" srcOrd="1" destOrd="0" presId="urn:microsoft.com/office/officeart/2005/8/layout/orgChart1"/>
    <dgm:cxn modelId="{F6539D0C-51F3-4314-9D84-2CC7C87CA418}" type="presParOf" srcId="{48888767-73B4-455C-BF3C-04959663EB77}" destId="{F3578F97-889C-4301-BCB0-DD9C83123053}" srcOrd="0" destOrd="0" presId="urn:microsoft.com/office/officeart/2005/8/layout/orgChart1"/>
    <dgm:cxn modelId="{AF002DF6-55A5-450A-9340-942EC8BD531D}" type="presParOf" srcId="{F3578F97-889C-4301-BCB0-DD9C83123053}" destId="{456900FC-DBB6-429B-8499-11CCDC6530E2}" srcOrd="0" destOrd="0" presId="urn:microsoft.com/office/officeart/2005/8/layout/orgChart1"/>
    <dgm:cxn modelId="{5F4A0386-CAE3-4818-B235-2406B8399E6A}" type="presParOf" srcId="{F3578F97-889C-4301-BCB0-DD9C83123053}" destId="{03EAE581-E8F5-44F5-93D7-C577CA67A2F7}" srcOrd="1" destOrd="0" presId="urn:microsoft.com/office/officeart/2005/8/layout/orgChart1"/>
    <dgm:cxn modelId="{0DEC2458-C555-41B3-A71B-CA4F145CE5EA}" type="presParOf" srcId="{48888767-73B4-455C-BF3C-04959663EB77}" destId="{8B5DAE30-5F50-4DBF-99B4-1C1F95F957CF}" srcOrd="1" destOrd="0" presId="urn:microsoft.com/office/officeart/2005/8/layout/orgChart1"/>
    <dgm:cxn modelId="{3FDB5B85-6AF7-4805-88B6-797A1E375131}" type="presParOf" srcId="{48888767-73B4-455C-BF3C-04959663EB77}" destId="{50AE4872-5931-4859-8919-6BC7D9A7C83F}" srcOrd="2" destOrd="0" presId="urn:microsoft.com/office/officeart/2005/8/layout/orgChart1"/>
    <dgm:cxn modelId="{BE19EC0E-5EA5-4715-BC74-944744AE4FF7}" type="presParOf" srcId="{67D7E0E6-66A8-4FE9-B367-EB553E7A1E05}" destId="{9037617C-AAA2-4A65-9074-1746F9A62A4B}" srcOrd="2" destOrd="0" presId="urn:microsoft.com/office/officeart/2005/8/layout/orgChart1"/>
    <dgm:cxn modelId="{1B2B9335-7E13-47CC-A701-BC0F7408C78E}" type="presParOf" srcId="{67D7E0E6-66A8-4FE9-B367-EB553E7A1E05}" destId="{6313308F-CFC1-4D59-9457-AF5BE0A11E8E}" srcOrd="3" destOrd="0" presId="urn:microsoft.com/office/officeart/2005/8/layout/orgChart1"/>
    <dgm:cxn modelId="{7F9A94B8-A7B8-432E-8363-1AE663526637}" type="presParOf" srcId="{6313308F-CFC1-4D59-9457-AF5BE0A11E8E}" destId="{B09D04D0-B296-4788-BC7A-6C7CAFC6EC0D}" srcOrd="0" destOrd="0" presId="urn:microsoft.com/office/officeart/2005/8/layout/orgChart1"/>
    <dgm:cxn modelId="{8A382655-A7D1-45EC-B694-D9A33DA5CBCE}" type="presParOf" srcId="{B09D04D0-B296-4788-BC7A-6C7CAFC6EC0D}" destId="{A7D90029-72AC-42C7-A5A1-13C88DB27A5F}" srcOrd="0" destOrd="0" presId="urn:microsoft.com/office/officeart/2005/8/layout/orgChart1"/>
    <dgm:cxn modelId="{6CC64931-FA7D-4190-8C93-394F929C94AE}" type="presParOf" srcId="{B09D04D0-B296-4788-BC7A-6C7CAFC6EC0D}" destId="{38B07395-17E6-4BB1-BAFC-2923B820EF71}" srcOrd="1" destOrd="0" presId="urn:microsoft.com/office/officeart/2005/8/layout/orgChart1"/>
    <dgm:cxn modelId="{2C26D92A-DB8E-40B1-86AF-81F97E6DEA97}" type="presParOf" srcId="{6313308F-CFC1-4D59-9457-AF5BE0A11E8E}" destId="{78D78265-279E-42F1-82B9-AEAE9B86E07B}" srcOrd="1" destOrd="0" presId="urn:microsoft.com/office/officeart/2005/8/layout/orgChart1"/>
    <dgm:cxn modelId="{509C0C3E-D409-46C4-A229-F5330CFB7034}" type="presParOf" srcId="{6313308F-CFC1-4D59-9457-AF5BE0A11E8E}" destId="{6DA15051-425D-4E3A-B885-161D03DA6E20}" srcOrd="2" destOrd="0" presId="urn:microsoft.com/office/officeart/2005/8/layout/orgChart1"/>
    <dgm:cxn modelId="{B9D091FA-0072-4F41-9618-F646147B94BF}" type="presParOf" srcId="{67D7E0E6-66A8-4FE9-B367-EB553E7A1E05}" destId="{F1DE60FE-47C0-4C14-B450-B1ACDEB3E442}" srcOrd="4" destOrd="0" presId="urn:microsoft.com/office/officeart/2005/8/layout/orgChart1"/>
    <dgm:cxn modelId="{3AF56CC0-B214-45A2-B873-9EE1738701EF}" type="presParOf" srcId="{67D7E0E6-66A8-4FE9-B367-EB553E7A1E05}" destId="{98E4E42D-F1F6-4342-BCC8-53601DD5E215}" srcOrd="5" destOrd="0" presId="urn:microsoft.com/office/officeart/2005/8/layout/orgChart1"/>
    <dgm:cxn modelId="{7D6B2CCF-CD1C-40A4-96A1-D9649AE2BA6E}" type="presParOf" srcId="{98E4E42D-F1F6-4342-BCC8-53601DD5E215}" destId="{F6CF8E9A-54EC-457A-8AFC-9FFB372AD7DB}" srcOrd="0" destOrd="0" presId="urn:microsoft.com/office/officeart/2005/8/layout/orgChart1"/>
    <dgm:cxn modelId="{848FF39A-244F-45D4-8E17-E80627F93DF3}" type="presParOf" srcId="{F6CF8E9A-54EC-457A-8AFC-9FFB372AD7DB}" destId="{DC82D816-BFED-487E-8473-741A49E9DAE1}" srcOrd="0" destOrd="0" presId="urn:microsoft.com/office/officeart/2005/8/layout/orgChart1"/>
    <dgm:cxn modelId="{29BE9A0A-66F1-4473-A9E4-5CF6F5899DD3}" type="presParOf" srcId="{F6CF8E9A-54EC-457A-8AFC-9FFB372AD7DB}" destId="{4F0C50D6-B3B5-4408-89CD-E47C62365A47}" srcOrd="1" destOrd="0" presId="urn:microsoft.com/office/officeart/2005/8/layout/orgChart1"/>
    <dgm:cxn modelId="{76A284F1-7FA3-467E-8AB6-3AE0298E1545}" type="presParOf" srcId="{98E4E42D-F1F6-4342-BCC8-53601DD5E215}" destId="{1D4E3F4A-0BBE-4BE2-AE17-9F847948D7FD}" srcOrd="1" destOrd="0" presId="urn:microsoft.com/office/officeart/2005/8/layout/orgChart1"/>
    <dgm:cxn modelId="{45DF7C09-773A-4420-9757-F73ED7EF81B7}" type="presParOf" srcId="{98E4E42D-F1F6-4342-BCC8-53601DD5E215}" destId="{87F1E90F-4DB0-41C9-96FF-7D46AACEDF85}" srcOrd="2" destOrd="0" presId="urn:microsoft.com/office/officeart/2005/8/layout/orgChart1"/>
    <dgm:cxn modelId="{7A1CB1AE-A7A8-4B19-93CD-9ED332729C83}" type="presParOf" srcId="{80B3673A-D13E-4AD6-970A-C9BC588D6454}" destId="{8617B6FD-193B-4575-AB58-E57AB66B87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E60FE-47C0-4C14-B450-B1ACDEB3E442}">
      <dsp:nvSpPr>
        <dsp:cNvPr id="0" name=""/>
        <dsp:cNvSpPr/>
      </dsp:nvSpPr>
      <dsp:spPr>
        <a:xfrm>
          <a:off x="4464496" y="982128"/>
          <a:ext cx="2373943" cy="412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003"/>
              </a:lnTo>
              <a:lnTo>
                <a:pt x="2373943" y="206003"/>
              </a:lnTo>
              <a:lnTo>
                <a:pt x="2373943" y="4120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7617C-AAA2-4A65-9074-1746F9A62A4B}">
      <dsp:nvSpPr>
        <dsp:cNvPr id="0" name=""/>
        <dsp:cNvSpPr/>
      </dsp:nvSpPr>
      <dsp:spPr>
        <a:xfrm>
          <a:off x="4418776" y="982128"/>
          <a:ext cx="91440" cy="412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0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8B1B8-8EBD-48A3-8F4F-2BBE60BB9437}">
      <dsp:nvSpPr>
        <dsp:cNvPr id="0" name=""/>
        <dsp:cNvSpPr/>
      </dsp:nvSpPr>
      <dsp:spPr>
        <a:xfrm>
          <a:off x="2090552" y="982128"/>
          <a:ext cx="2373943" cy="412006"/>
        </a:xfrm>
        <a:custGeom>
          <a:avLst/>
          <a:gdLst/>
          <a:ahLst/>
          <a:cxnLst/>
          <a:rect l="0" t="0" r="0" b="0"/>
          <a:pathLst>
            <a:path>
              <a:moveTo>
                <a:pt x="2373943" y="0"/>
              </a:moveTo>
              <a:lnTo>
                <a:pt x="2373943" y="206003"/>
              </a:lnTo>
              <a:lnTo>
                <a:pt x="0" y="206003"/>
              </a:lnTo>
              <a:lnTo>
                <a:pt x="0" y="4120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D9CCE-0B2F-40C2-9FB0-8F03F5759347}">
      <dsp:nvSpPr>
        <dsp:cNvPr id="0" name=""/>
        <dsp:cNvSpPr/>
      </dsp:nvSpPr>
      <dsp:spPr>
        <a:xfrm>
          <a:off x="3483527" y="1160"/>
          <a:ext cx="1961936" cy="9809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Стратегии смыслового чтения</a:t>
          </a:r>
          <a:endParaRPr lang="ru-RU" sz="2200" b="1" kern="1200" dirty="0"/>
        </a:p>
      </dsp:txBody>
      <dsp:txXfrm>
        <a:off x="3483527" y="1160"/>
        <a:ext cx="1961936" cy="980968"/>
      </dsp:txXfrm>
    </dsp:sp>
    <dsp:sp modelId="{456900FC-DBB6-429B-8499-11CCDC6530E2}">
      <dsp:nvSpPr>
        <dsp:cNvPr id="0" name=""/>
        <dsp:cNvSpPr/>
      </dsp:nvSpPr>
      <dsp:spPr>
        <a:xfrm>
          <a:off x="1109584" y="1394135"/>
          <a:ext cx="1961936" cy="9809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Предтекстовая</a:t>
          </a:r>
          <a:r>
            <a:rPr lang="ru-RU" sz="2200" b="1" kern="1200" dirty="0" smtClean="0"/>
            <a:t> </a:t>
          </a:r>
          <a:endParaRPr lang="ru-RU" sz="2200" b="1" kern="1200" dirty="0"/>
        </a:p>
      </dsp:txBody>
      <dsp:txXfrm>
        <a:off x="1109584" y="1394135"/>
        <a:ext cx="1961936" cy="980968"/>
      </dsp:txXfrm>
    </dsp:sp>
    <dsp:sp modelId="{A7D90029-72AC-42C7-A5A1-13C88DB27A5F}">
      <dsp:nvSpPr>
        <dsp:cNvPr id="0" name=""/>
        <dsp:cNvSpPr/>
      </dsp:nvSpPr>
      <dsp:spPr>
        <a:xfrm>
          <a:off x="3483527" y="1394135"/>
          <a:ext cx="1961936" cy="9809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Текстовая </a:t>
          </a:r>
          <a:endParaRPr lang="ru-RU" sz="2200" b="1" kern="1200" dirty="0"/>
        </a:p>
      </dsp:txBody>
      <dsp:txXfrm>
        <a:off x="3483527" y="1394135"/>
        <a:ext cx="1961936" cy="980968"/>
      </dsp:txXfrm>
    </dsp:sp>
    <dsp:sp modelId="{DC82D816-BFED-487E-8473-741A49E9DAE1}">
      <dsp:nvSpPr>
        <dsp:cNvPr id="0" name=""/>
        <dsp:cNvSpPr/>
      </dsp:nvSpPr>
      <dsp:spPr>
        <a:xfrm>
          <a:off x="5857471" y="1394135"/>
          <a:ext cx="1961936" cy="9809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Послетекстовая</a:t>
          </a:r>
          <a:endParaRPr lang="ru-RU" sz="2200" b="1" kern="1200" dirty="0"/>
        </a:p>
      </dsp:txBody>
      <dsp:txXfrm>
        <a:off x="5857471" y="1394135"/>
        <a:ext cx="1961936" cy="98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064896" cy="24036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Приемы смыслового чтения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для </a:t>
            </a:r>
            <a:r>
              <a:rPr lang="ru-RU" b="1" dirty="0">
                <a:solidFill>
                  <a:srgbClr val="002060"/>
                </a:solidFill>
              </a:rPr>
              <a:t>понимания и написания текстов при подготовке к </a:t>
            </a:r>
            <a:r>
              <a:rPr lang="ru-RU" b="1" dirty="0" smtClean="0">
                <a:solidFill>
                  <a:srgbClr val="002060"/>
                </a:solidFill>
              </a:rPr>
              <a:t>ВПР-2021 </a:t>
            </a:r>
            <a:r>
              <a:rPr lang="ru-RU" b="1" dirty="0">
                <a:solidFill>
                  <a:srgbClr val="002060"/>
                </a:solidFill>
              </a:rPr>
              <a:t>по математике (8 класс)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581128"/>
            <a:ext cx="3848472" cy="12485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Бывалина Л.Л., учитель математики и физики МБОУ СОШ </a:t>
            </a:r>
            <a:r>
              <a:rPr lang="ru-RU" sz="2400" b="1" dirty="0" err="1" smtClean="0">
                <a:solidFill>
                  <a:schemeClr val="tx1"/>
                </a:solidFill>
              </a:rPr>
              <a:t>с.Киселёвка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8951" y="6021288"/>
            <a:ext cx="2375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/>
              <a:t>с.Киселёвка</a:t>
            </a:r>
            <a:r>
              <a:rPr lang="ru-RU" sz="2000" b="1" dirty="0" smtClean="0"/>
              <a:t>. 2021 г.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707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КИМ ВПР по математике в 8 классе непосредственно связанные с развитием навыков смыслового чтения являются задания </a:t>
            </a:r>
            <a:r>
              <a:rPr lang="ru-RU" b="1" dirty="0"/>
              <a:t>№6 (Интерпретация графика и диаграммы), №7 (Выбор оптимального варианта), №16 (Сопоставительный анализ текста и графиков)</a:t>
            </a:r>
            <a:r>
              <a:rPr lang="ru-RU" dirty="0"/>
              <a:t>. </a:t>
            </a:r>
          </a:p>
          <a:p>
            <a:r>
              <a:rPr lang="ru-RU" dirty="0"/>
              <a:t>Это задания на развитие умений читать информацию, представленную в виде таблицы, диаграммы, графика; использовать графики реальных процессов и зависимостей для определения их свойств, извлекать, интерпретировать информацию, представленную в таблицах и на диаграммах, отражающую свойства и характеристики реальных процессов и </a:t>
            </a:r>
            <a:r>
              <a:rPr lang="ru-RU" dirty="0" smtClean="0"/>
              <a:t>явлений; представлять </a:t>
            </a:r>
            <a:r>
              <a:rPr lang="ru-RU" dirty="0"/>
              <a:t>данные в виде таблиц, диаграмм, графиков, иллюстрировать с помощью графика реальную зависимость или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15219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 №6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052736"/>
            <a:ext cx="813690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Прием «Ориентиры предвосхищения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099119"/>
              </p:ext>
            </p:extLst>
          </p:nvPr>
        </p:nvGraphicFramePr>
        <p:xfrm>
          <a:off x="341530" y="1976067"/>
          <a:ext cx="8388932" cy="466667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038782"/>
                <a:gridCol w="1350150"/>
              </a:tblGrid>
              <a:tr h="543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Суждения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Согласен (+), не согласен (-)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305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Наша страна расположена в Северном полушарии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305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Южном полушарии лето приходится на июнь, июль, август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611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Наибольшее потребление энергии приходится на летние месяцы в Северном полушарии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611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Наибольшее потребление энергии приходится на зимние месяцы в Северном полушарии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305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Чем больше потребление энергии, тем ниже температура в стране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611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Электричество преимущественно расходуется на освещение и отопление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305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Если в стране зимы теплые, то потребление энергии невелико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319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Если удлиняется световой день, то потребление энергии уменьшается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  <a:tr h="631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Если на улице становится теплее, то потребление энергии увеличивается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7083" marR="17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83" marR="17083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105273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b="1" dirty="0">
                <a:solidFill>
                  <a:prstClr val="black"/>
                </a:solidFill>
                <a:ea typeface="+mj-ea"/>
                <a:cs typeface="+mj-cs"/>
              </a:rPr>
              <a:t>Тип стратегии: </a:t>
            </a:r>
            <a:r>
              <a:rPr lang="ru-RU" b="1" dirty="0" err="1">
                <a:solidFill>
                  <a:prstClr val="black"/>
                </a:solidFill>
                <a:ea typeface="+mj-ea"/>
                <a:cs typeface="+mj-cs"/>
              </a:rPr>
              <a:t>Предтекстовая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b="1" dirty="0">
                <a:solidFill>
                  <a:prstClr val="black"/>
                </a:solidFill>
                <a:ea typeface="+mj-ea"/>
                <a:cs typeface="+mj-cs"/>
              </a:rPr>
              <a:t>Цели  стратегии: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 актуализация предшествующих знаний и опыта, имеющих отношение к теме текста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  <a:endParaRPr lang="ru-RU" dirty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9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411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Прием  «Составление вопросов к задаче»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Алгоритм </a:t>
            </a:r>
            <a:r>
              <a:rPr lang="ru-RU" sz="1600" b="1" dirty="0"/>
              <a:t>реализации стратегии: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Мы будем учиться анализировать данные, представленные в тексте задания, в диаграмме, графике. </a:t>
            </a:r>
            <a:r>
              <a:rPr lang="ru-RU" sz="1600" dirty="0" smtClean="0"/>
              <a:t>Рассмотрите </a:t>
            </a:r>
            <a:r>
              <a:rPr lang="ru-RU" sz="1600" dirty="0"/>
              <a:t>диаграмму (график), составьте вопросы, задайте свои вопросы. Работайте в парах. Один за­даёт вопросы, другой — отвечает. Поменяйтесь ролями. Задавайте во­просы и отвечайте на них.</a:t>
            </a:r>
          </a:p>
          <a:p>
            <a:pPr lvl="0"/>
            <a:r>
              <a:rPr lang="ru-RU" sz="1600" b="1" dirty="0"/>
              <a:t>С помощью диаграммы определите, в какие месяцы (время года) потребление электроэнергии было самым большим? (декабрь, январь, февраль; зима)</a:t>
            </a:r>
          </a:p>
          <a:p>
            <a:pPr lvl="0"/>
            <a:r>
              <a:rPr lang="ru-RU" sz="1600" b="1" dirty="0"/>
              <a:t>С помощью диаграммы определите, в какие месяцы (время года) потребление электроэнергии было самым маленьким? (июнь; лето)</a:t>
            </a:r>
          </a:p>
          <a:p>
            <a:pPr lvl="0"/>
            <a:r>
              <a:rPr lang="ru-RU" sz="1600" b="1" dirty="0"/>
              <a:t>Как вы думаете, с чем связана такая закономерность? (зимой холодно, следовательно, потребление электроэнергии больше; летом жарко – потребление энергии малое)</a:t>
            </a:r>
          </a:p>
          <a:p>
            <a:pPr lvl="0"/>
            <a:r>
              <a:rPr lang="ru-RU" sz="1600" b="1" dirty="0"/>
              <a:t>Можно ли утверждать, что страна находится в Северном полушарии? (Наша страна находится в Северном полушарии и в декабре – феврале у нас зима, холодно, а в июне – августе – лето, тепло. Данные графика соответствуют этой зависимости.)</a:t>
            </a:r>
          </a:p>
          <a:p>
            <a:pPr lvl="0"/>
            <a:r>
              <a:rPr lang="ru-RU" sz="1600" b="1" dirty="0"/>
              <a:t>Как с помощью графика сделать вывод о суровости зимы в стране, представленной на графике? (большая амплитуда колебаний потребления электроэнергии)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7982" y="798847"/>
            <a:ext cx="78844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</a:rPr>
              <a:t>Тип стратегии:</a:t>
            </a:r>
            <a:r>
              <a:rPr lang="ru-RU" sz="2000" dirty="0">
                <a:solidFill>
                  <a:prstClr val="black"/>
                </a:solidFill>
              </a:rPr>
              <a:t> Текстовая</a:t>
            </a:r>
          </a:p>
          <a:p>
            <a:pPr lvl="0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</a:rPr>
              <a:t>Цели  стратегии:</a:t>
            </a:r>
            <a:r>
              <a:rPr lang="ru-RU" sz="2000" dirty="0">
                <a:solidFill>
                  <a:prstClr val="black"/>
                </a:solidFill>
              </a:rPr>
              <a:t> научить вдумчиво читать текст, задавая самому себе всё более усложняющиеся вопросы.</a:t>
            </a:r>
          </a:p>
        </p:txBody>
      </p:sp>
    </p:spTree>
    <p:extLst>
      <p:ext uri="{BB962C8B-B14F-4D97-AF65-F5344CB8AC3E}">
        <p14:creationId xmlns:p14="http://schemas.microsoft.com/office/powerpoint/2010/main" val="21930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Прием «</a:t>
            </a:r>
            <a:r>
              <a:rPr lang="ru-RU" b="1" dirty="0">
                <a:solidFill>
                  <a:srgbClr val="002060"/>
                </a:solidFill>
              </a:rPr>
              <a:t>Тайм-аут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568952" cy="27363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Тип </a:t>
            </a:r>
            <a:r>
              <a:rPr lang="ru-RU" b="1" dirty="0"/>
              <a:t>стратегии:</a:t>
            </a:r>
            <a:r>
              <a:rPr lang="ru-RU" dirty="0"/>
              <a:t> </a:t>
            </a:r>
            <a:r>
              <a:rPr lang="ru-RU" dirty="0" err="1"/>
              <a:t>Послетекстовая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Цели  стратегии:</a:t>
            </a:r>
            <a:r>
              <a:rPr lang="ru-RU" dirty="0"/>
              <a:t> самопроверка и оценка понимания текста путём обсуждения его в парах и в группе.</a:t>
            </a:r>
          </a:p>
          <a:p>
            <a:pPr marL="0" indent="0">
              <a:buNone/>
            </a:pPr>
            <a:r>
              <a:rPr lang="ru-RU" b="1" dirty="0"/>
              <a:t>Алгоритм реализации стратегии:</a:t>
            </a:r>
            <a:endParaRPr lang="ru-RU" dirty="0"/>
          </a:p>
          <a:p>
            <a:pPr lvl="0"/>
            <a:r>
              <a:rPr lang="ru-RU" dirty="0"/>
              <a:t>Прочитайте еще раз про себя текст задания. </a:t>
            </a:r>
          </a:p>
          <a:p>
            <a:pPr lvl="0"/>
            <a:r>
              <a:rPr lang="ru-RU" dirty="0"/>
              <a:t>Суммируйте то новое, что вы узнали из текста и диаграммы.</a:t>
            </a:r>
          </a:p>
          <a:p>
            <a:pPr lvl="0"/>
            <a:r>
              <a:rPr lang="ru-RU" dirty="0"/>
              <a:t>Ответьте на вопросы к заданию.</a:t>
            </a:r>
          </a:p>
          <a:p>
            <a:pPr lvl="0"/>
            <a:r>
              <a:rPr lang="ru-RU" dirty="0"/>
              <a:t>Если у вас нет уверенности в правильности ответа, вынесите свои ответы на обсуждение всей группы после завершения работы с заданием.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847110"/>
            <a:ext cx="4968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Решение</a:t>
            </a:r>
            <a:r>
              <a:rPr lang="ru-RU" dirty="0"/>
              <a:t>. Середина года приходится на летние месяцы в Северном полушарии. Вероятно, снижение потребления электроэнергии связано с тем, что удлиняется световой день и на улице тепло, поэтому меньше электричества расходуется на освещение и отопление. В Южном полушарии это не так. Можно предположить, что эта страна находится в Северном полушарии, и зимы в ней довольно суровые.</a:t>
            </a:r>
          </a:p>
        </p:txBody>
      </p:sp>
      <p:pic>
        <p:nvPicPr>
          <p:cNvPr id="5" name="Объект 3"/>
          <p:cNvPicPr>
            <a:picLocks/>
          </p:cNvPicPr>
          <p:nvPr/>
        </p:nvPicPr>
        <p:blipFill rotWithShape="1">
          <a:blip r:embed="rId2"/>
          <a:srcRect l="13100" t="16846" r="9258" b="20683"/>
          <a:stretch/>
        </p:blipFill>
        <p:spPr>
          <a:xfrm>
            <a:off x="5502682" y="4149080"/>
            <a:ext cx="3641318" cy="206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t="1165" b="1942"/>
          <a:stretch/>
        </p:blipFill>
        <p:spPr bwMode="auto">
          <a:xfrm>
            <a:off x="323528" y="404664"/>
            <a:ext cx="8208912" cy="57606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t="2313"/>
          <a:stretch/>
        </p:blipFill>
        <p:spPr bwMode="auto">
          <a:xfrm>
            <a:off x="323528" y="404664"/>
            <a:ext cx="8352928" cy="619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16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t="2420" b="6148"/>
          <a:stretch/>
        </p:blipFill>
        <p:spPr bwMode="auto">
          <a:xfrm>
            <a:off x="683568" y="116632"/>
            <a:ext cx="7704856" cy="33123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t="3415"/>
          <a:stretch/>
        </p:blipFill>
        <p:spPr bwMode="auto">
          <a:xfrm>
            <a:off x="755576" y="2996952"/>
            <a:ext cx="7632848" cy="36724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56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 №16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268760"/>
            <a:ext cx="784887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Задание №</a:t>
            </a:r>
            <a:r>
              <a:rPr lang="ru-RU" sz="3200" b="1" dirty="0" smtClean="0">
                <a:solidFill>
                  <a:srgbClr val="002060"/>
                </a:solidFill>
              </a:rPr>
              <a:t>16 «Годовое производство пшеницы»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dirty="0"/>
              <a:t>В 2012 году на основных хлебородных территориях России случилась аномальная засуха. Она повсеместно нанесла значительный ущерб посевам пшеницы, а на 8% площадей полностью погубила урожай. Погодные условия мешали не только российским хлеборобам. </a:t>
            </a:r>
            <a:endParaRPr lang="ru-RU" sz="1600" dirty="0"/>
          </a:p>
          <a:p>
            <a:pPr marL="0" indent="0">
              <a:buNone/>
            </a:pPr>
            <a:r>
              <a:rPr lang="ru-RU" sz="1600" i="1" dirty="0"/>
              <a:t>В 2015 году в Индии длительная жара привела к выгоранию части площадей, занятых пшеницей. Кроме того, на урожайности пшеницы в Индии в том году негативно сказались чрезмерные осадки и град, последовавшие за засухой. </a:t>
            </a:r>
            <a:endParaRPr lang="ru-RU" sz="1600" dirty="0"/>
          </a:p>
          <a:p>
            <a:pPr marL="0" indent="0">
              <a:buNone/>
            </a:pPr>
            <a:r>
              <a:rPr lang="ru-RU" sz="1600" i="1" dirty="0"/>
              <a:t>В США из-за падения закупочных цен на пшеницу в 2017 году фермеры сократили на 1,5 млн га посевные площади, отведённые под пшеницу. Засуха и поздние метели в США в том же году стали причиной рекордно низкой урожайности зерновых. </a:t>
            </a:r>
            <a:endParaRPr lang="ru-RU" sz="1600" dirty="0"/>
          </a:p>
          <a:p>
            <a:pPr marL="0" indent="0">
              <a:buNone/>
            </a:pPr>
            <a:r>
              <a:rPr lang="ru-RU" sz="1600" i="1" dirty="0"/>
              <a:t>В Китайской Народной Республике в большинстве хлебородных районов на протяжении последних десяти лет погода благоприятствовала сельскому хозяйству. Постепенно повышающаяся культура земледелия в КНР способствует не быстрому, но устойчивому росту производства пшеницы,  составляющей наряду с рисом основу рациона населения. В 2015 году урожай составил 130 млн тонн – на 10 млн тонн больше, чем четырьмя годами раньше. Однако 2016 год оказался менее удачными суммарный урожай снизился на 2 млн тонн по сравнению с 2015 годом. Но уже в 2017 году снова наблюдался резкий рост по сравнению с прошлым годом, а суммарный урожай пшеницы в 2017 году оказался на 10% выше, чем в 2011 году. </a:t>
            </a:r>
            <a:endParaRPr lang="ru-RU" sz="16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600" b="1" dirty="0"/>
              <a:t>1) На основании прочитанного определите, какой стране соответствует каждый из трёх графиков.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600" b="1" dirty="0" smtClean="0"/>
              <a:t>2</a:t>
            </a:r>
            <a:r>
              <a:rPr lang="ru-RU" sz="1600" b="1" dirty="0"/>
              <a:t>) По имеющемуся описанию постройте схематично график производства пшеницы в Китае в 2011–2017 гг.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161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Приемы смыслового чтения, используемые при работе с текстом задания №16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669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Прием «Предваряющие вопросы»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Тип стратегии: </a:t>
            </a:r>
            <a:r>
              <a:rPr lang="ru-RU" sz="1800" b="1" dirty="0" err="1"/>
              <a:t>Предтекстовая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Цели  стратегии</a:t>
            </a:r>
            <a:r>
              <a:rPr lang="ru-RU" sz="1800" dirty="0"/>
              <a:t>: актуализация имеющихся знаний по теме текста.</a:t>
            </a:r>
          </a:p>
          <a:p>
            <a:pPr marL="0" indent="0">
              <a:buNone/>
            </a:pPr>
            <a:r>
              <a:rPr lang="ru-RU" sz="1800" i="1" dirty="0"/>
              <a:t>Алгоритм реализации стратегии:</a:t>
            </a:r>
            <a:endParaRPr lang="ru-RU" sz="1800" dirty="0"/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Просмотрите текст быстро. (</a:t>
            </a:r>
            <a:r>
              <a:rPr lang="ru-RU" sz="1800" b="1" dirty="0"/>
              <a:t>Просмотровое чтение</a:t>
            </a:r>
            <a:r>
              <a:rPr lang="ru-RU" sz="1800" dirty="0"/>
              <a:t>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Как можно назвать предложенный в задании текст? (Годовое производство пшеницы)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Что кроме текста присутствует в задании? (графики)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Как вы думаете, о чем пойдет речь в тексте задания? (сопоставить график годового производства пшеницы и страну, самим построить график)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Что показывают графики? (Зависимость годового производства пшеницы в зависимости от года выращивания)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Для каких лет построены графики? (2011 – 2017 гг.)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Сколько графиков на диаграмме? (3)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А сколько и какие страны упоминаются в тексте задания? (4, Индия, Китай, Россия, США)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Какой из этого можно сделать вывод? (для одной из стран график не построен, значит, его нужно будет построить самостоятельно)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Для какой страны нужно построить график? (Китай)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Какой предварительный вывод можно сделать из этого? (Для Китая не построен график на диаграмме)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656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Цель ВПР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Всероссийские проверочные работы (ВПР) проводятся в целях осуществления </a:t>
            </a:r>
            <a:r>
              <a:rPr lang="ru-RU" b="1" dirty="0">
                <a:solidFill>
                  <a:srgbClr val="002060"/>
                </a:solidFill>
              </a:rPr>
              <a:t>мониторинга результатов перехода на ФГОС </a:t>
            </a:r>
            <a:r>
              <a:rPr lang="ru-RU" dirty="0"/>
              <a:t>и направлены на </a:t>
            </a:r>
            <a:r>
              <a:rPr lang="ru-RU" b="1" dirty="0">
                <a:solidFill>
                  <a:srgbClr val="002060"/>
                </a:solidFill>
              </a:rPr>
              <a:t>выявление качества подготовки обучающихся</a:t>
            </a:r>
            <a:r>
              <a:rPr lang="ru-RU" dirty="0"/>
              <a:t>. </a:t>
            </a:r>
          </a:p>
          <a:p>
            <a:r>
              <a:rPr lang="ru-RU" dirty="0"/>
              <a:t>КИМ ВПР позволяют осуществить </a:t>
            </a:r>
            <a:r>
              <a:rPr lang="ru-RU" b="1" dirty="0">
                <a:solidFill>
                  <a:srgbClr val="002060"/>
                </a:solidFill>
              </a:rPr>
              <a:t>диагностику</a:t>
            </a:r>
            <a:r>
              <a:rPr lang="ru-RU" dirty="0"/>
              <a:t> достижения </a:t>
            </a:r>
            <a:r>
              <a:rPr lang="ru-RU" b="1" dirty="0">
                <a:solidFill>
                  <a:srgbClr val="002060"/>
                </a:solidFill>
              </a:rPr>
              <a:t>предметных и </a:t>
            </a:r>
            <a:r>
              <a:rPr lang="ru-RU" b="1" dirty="0" err="1">
                <a:solidFill>
                  <a:srgbClr val="002060"/>
                </a:solidFill>
              </a:rPr>
              <a:t>метапредметных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/>
              <a:t>результатов обучения, в том числе овладения </a:t>
            </a:r>
            <a:r>
              <a:rPr lang="ru-RU" dirty="0" err="1"/>
              <a:t>межпредметными</a:t>
            </a:r>
            <a:r>
              <a:rPr lang="ru-RU" dirty="0"/>
              <a:t> понятиями и способности использования универсальных учебных действий (УУД) в учебной, познавательной и социальной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3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Приемы смыслового чтения, используемые при работе с текстом задания №16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669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Приемы «Чтение с остановками» и  «Установление соответствия»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Тип стратегии: Текстовая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Цели  стратегии:</a:t>
            </a:r>
            <a:r>
              <a:rPr lang="ru-RU" sz="1800" dirty="0"/>
              <a:t> управление процессом осмысления текста во время его чтения.</a:t>
            </a:r>
          </a:p>
          <a:p>
            <a:pPr marL="0" indent="0">
              <a:buNone/>
            </a:pPr>
            <a:r>
              <a:rPr lang="ru-RU" sz="1800" i="1" dirty="0"/>
              <a:t>Алгоритм реализации стратегии: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Мы будем читать текст по абзацам с остановками, во время которых вам нужно будет установить соответствие между годом производства пшеницы и динамикой производства для каждой страны в соответствии с данными в тексте и занести данные в таблицу. Вам во время остановок будут задаваться вопросы на проверку понимания отрывка.</a:t>
            </a:r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375654"/>
              </p:ext>
            </p:extLst>
          </p:nvPr>
        </p:nvGraphicFramePr>
        <p:xfrm>
          <a:off x="494506" y="4005064"/>
          <a:ext cx="8229600" cy="26289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    </a:t>
                      </a:r>
                      <a:r>
                        <a:rPr lang="ru-RU" sz="1600" dirty="0">
                          <a:effectLst/>
                          <a:latin typeface="+mj-lt"/>
                        </a:rPr>
                        <a:t>годы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страна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2011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2012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2013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2014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2015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2016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2017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Россия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 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Индия 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 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США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 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 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Китай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</a:rPr>
                        <a:t>130 – 10 = 120 </a:t>
                      </a:r>
                      <a:r>
                        <a:rPr lang="ru-RU" sz="1800" b="1" dirty="0" err="1">
                          <a:effectLst/>
                          <a:latin typeface="+mj-lt"/>
                        </a:rPr>
                        <a:t>млн.т</a:t>
                      </a:r>
                      <a:r>
                        <a:rPr lang="ru-RU" sz="1800" b="1" dirty="0">
                          <a:effectLst/>
                          <a:latin typeface="+mj-lt"/>
                        </a:rPr>
                        <a:t>.</a:t>
                      </a: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</a:rPr>
                        <a:t>130 млн тонн</a:t>
                      </a: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</a:rPr>
                        <a:t>130 – 2 = 128 </a:t>
                      </a:r>
                      <a:r>
                        <a:rPr lang="ru-RU" sz="1800" b="1" dirty="0" err="1">
                          <a:effectLst/>
                          <a:latin typeface="+mj-lt"/>
                        </a:rPr>
                        <a:t>млн.т</a:t>
                      </a:r>
                      <a:r>
                        <a:rPr lang="ru-RU" sz="1800" b="1" dirty="0">
                          <a:effectLst/>
                          <a:latin typeface="+mj-lt"/>
                        </a:rPr>
                        <a:t>.</a:t>
                      </a: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</a:rPr>
                        <a:t>120∙1,1=132 </a:t>
                      </a:r>
                      <a:r>
                        <a:rPr lang="ru-RU" sz="1800" b="1" dirty="0" err="1">
                          <a:effectLst/>
                          <a:latin typeface="+mj-lt"/>
                        </a:rPr>
                        <a:t>млн.т</a:t>
                      </a: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2806700" y="9759950"/>
            <a:ext cx="325438" cy="134938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02250" y="9926638"/>
            <a:ext cx="325438" cy="134937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81813" y="10110788"/>
            <a:ext cx="325437" cy="134937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941638" y="10355263"/>
            <a:ext cx="325437" cy="134937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675063" y="10348913"/>
            <a:ext cx="325437" cy="13335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446588" y="10348913"/>
            <a:ext cx="325437" cy="13335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806700" y="6059061"/>
            <a:ext cx="48847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756263" y="6093296"/>
            <a:ext cx="48847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838601" y="6093296"/>
            <a:ext cx="48847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18175" y="4713031"/>
            <a:ext cx="62792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96136" y="5048404"/>
            <a:ext cx="62792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853099" y="5425015"/>
            <a:ext cx="62792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Приемы смыслового чтения, используемые при работе с текстом задания №16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34563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Вопросы по тексту</a:t>
            </a:r>
            <a:r>
              <a:rPr lang="ru-RU" sz="2000" dirty="0"/>
              <a:t> (могут задаваться учителем, либо формулироваться учениками в парной работе)</a:t>
            </a:r>
          </a:p>
          <a:p>
            <a:pPr lvl="0"/>
            <a:r>
              <a:rPr lang="ru-RU" sz="2000" dirty="0"/>
              <a:t>В каком году в России был самый низкий урожай? (2012 г.)</a:t>
            </a:r>
          </a:p>
          <a:p>
            <a:pPr lvl="0"/>
            <a:r>
              <a:rPr lang="ru-RU" sz="2000" dirty="0"/>
              <a:t>Как сказывается на урожайности пшеницы длительная жара, чрезмерные осадки, град? (урожайность уменьшается)</a:t>
            </a:r>
          </a:p>
          <a:p>
            <a:pPr lvl="0"/>
            <a:r>
              <a:rPr lang="ru-RU" sz="2000" dirty="0"/>
              <a:t>В каком году в Индии был самый низкий урожай? (2015 г.)</a:t>
            </a:r>
          </a:p>
          <a:p>
            <a:pPr lvl="0"/>
            <a:r>
              <a:rPr lang="ru-RU" sz="2000" dirty="0"/>
              <a:t>В каком году был рекордно низкой урожайности зерновых в США? (2017 г.)</a:t>
            </a:r>
          </a:p>
          <a:p>
            <a:pPr lvl="0"/>
            <a:r>
              <a:rPr lang="ru-RU" sz="2000" dirty="0"/>
              <a:t>Что послужило причиной резкого падения производства пшеницы? (падение закупочных цен на пшеницу, сокращение посевных площадей, засуха, поздние метели)</a:t>
            </a:r>
          </a:p>
          <a:p>
            <a:pPr lvl="0"/>
            <a:r>
              <a:rPr lang="ru-RU" sz="2000" dirty="0"/>
              <a:t>Для каких лет можно указать точные числа производства пшеницы в КНР? (2011 г., 2015 г., 2016 г., 2017 г.)</a:t>
            </a:r>
          </a:p>
          <a:p>
            <a:pPr marL="0" indent="0">
              <a:buNone/>
            </a:pP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806700" y="9759950"/>
            <a:ext cx="325438" cy="134938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02250" y="9926638"/>
            <a:ext cx="325438" cy="134937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81813" y="10110788"/>
            <a:ext cx="325437" cy="134937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941638" y="10355263"/>
            <a:ext cx="325437" cy="134937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675063" y="10348913"/>
            <a:ext cx="325437" cy="13335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446588" y="10348913"/>
            <a:ext cx="325437" cy="13335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7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9702" y="0"/>
            <a:ext cx="2232248" cy="7200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Задание №</a:t>
            </a:r>
            <a:r>
              <a:rPr lang="ru-RU" sz="2400" b="1" dirty="0">
                <a:solidFill>
                  <a:srgbClr val="002060"/>
                </a:solidFill>
              </a:rPr>
              <a:t>16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80920" cy="63367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Прием «Отношения между вопросом и ответом»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Тип стратегии: </a:t>
            </a:r>
            <a:r>
              <a:rPr lang="ru-RU" sz="1800" b="1" dirty="0" err="1"/>
              <a:t>Послетекстовая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Цели  стратегии</a:t>
            </a:r>
            <a:r>
              <a:rPr lang="ru-RU" sz="1800" dirty="0"/>
              <a:t>: самопроверка и оценка понимания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i="1" dirty="0"/>
              <a:t>Алгоритм реализации стратегии: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Прием помогает осмыслить текст и найти ответы на вопросы. Ответ на вопрос может быть в тексте или в голове читателя. </a:t>
            </a:r>
            <a:r>
              <a:rPr lang="ru-RU" sz="1600" dirty="0" smtClean="0"/>
              <a:t>Надо </a:t>
            </a:r>
            <a:r>
              <a:rPr lang="ru-RU" sz="1600" dirty="0"/>
              <a:t>найти предложение или части текста, чтобы ответить на вопрос.</a:t>
            </a:r>
          </a:p>
          <a:p>
            <a:pPr marL="0" lvl="0" indent="-144000">
              <a:spcBef>
                <a:spcPts val="0"/>
              </a:spcBef>
            </a:pPr>
            <a:r>
              <a:rPr lang="ru-RU" sz="1600" dirty="0" smtClean="0"/>
              <a:t>Какие </a:t>
            </a:r>
            <a:r>
              <a:rPr lang="ru-RU" sz="1600" dirty="0"/>
              <a:t>задания по данному тексту необходимо выполнить? </a:t>
            </a:r>
            <a:r>
              <a:rPr lang="ru-RU" sz="1600" dirty="0" smtClean="0"/>
              <a:t>(Установить </a:t>
            </a:r>
            <a:r>
              <a:rPr lang="ru-RU" sz="1600" dirty="0"/>
              <a:t>соответствие страны и графика производства пшеницы, построить график производства пшеницы в Китае в 2011–2017 гг.)</a:t>
            </a:r>
          </a:p>
          <a:p>
            <a:pPr marL="0" lvl="0" indent="-144000">
              <a:spcBef>
                <a:spcPts val="0"/>
              </a:spcBef>
            </a:pPr>
            <a:r>
              <a:rPr lang="ru-RU" sz="1600" dirty="0"/>
              <a:t>Объясните, как вы нашли числовые данные производства пшеницы в КНР в 2011, 2016, 2017 г. </a:t>
            </a:r>
          </a:p>
          <a:p>
            <a:pPr marL="0" lvl="0" indent="-144000">
              <a:spcBef>
                <a:spcPts val="0"/>
              </a:spcBef>
            </a:pPr>
            <a:r>
              <a:rPr lang="ru-RU" sz="1600" dirty="0"/>
              <a:t>Предположите, как изменяется производство пшеницы в 2012 – 2014 гг. в КНР? (увеличивается) Подтвердите своё утверждение словами из текста (В Китайской Народной Республике в большинстве хлебородных районов на протяжении последних десяти лет погода благоприятствовала сельскому хозяйству. Постепенно повышающаяся культура земледелия в КНР способствует не быстрому, но устойчивому росту производства пшеницы)</a:t>
            </a:r>
          </a:p>
          <a:p>
            <a:pPr marL="0" lvl="0" indent="-144000">
              <a:spcBef>
                <a:spcPts val="0"/>
              </a:spcBef>
            </a:pPr>
            <a:r>
              <a:rPr lang="ru-RU" sz="1600" dirty="0"/>
              <a:t>Как вы думаете, производство пшеницы в каких странах изображено на графиках? (Россия, Индия, США)</a:t>
            </a:r>
          </a:p>
          <a:p>
            <a:pPr marL="0" lvl="0" indent="-144000">
              <a:spcBef>
                <a:spcPts val="0"/>
              </a:spcBef>
            </a:pPr>
            <a:r>
              <a:rPr lang="ru-RU" sz="1600" dirty="0"/>
              <a:t>Как вы думаете, почему на диаграмме нет графика производства пшеницы в Китае? (на графике указан диапазон 20 – 140 млн. тонн, а в Китае наименьшее значение в 2011 г. – 120 </a:t>
            </a:r>
            <a:r>
              <a:rPr lang="ru-RU" sz="1600" dirty="0" err="1"/>
              <a:t>млн.тонн</a:t>
            </a:r>
            <a:r>
              <a:rPr lang="ru-RU" sz="1600" dirty="0"/>
              <a:t>. Такой точки нет ни на одном графике)</a:t>
            </a:r>
          </a:p>
          <a:p>
            <a:pPr marL="0" lvl="0" indent="-144000">
              <a:spcBef>
                <a:spcPts val="0"/>
              </a:spcBef>
            </a:pPr>
            <a:r>
              <a:rPr lang="ru-RU" sz="1600" dirty="0"/>
              <a:t>Установите соответствие между графиком и страной производства пшеницы (1 — Индия; 2 — Россия; 3 — США). Обоснуйте свой выбор.</a:t>
            </a:r>
          </a:p>
          <a:p>
            <a:pPr marL="0" lvl="0" indent="-144000">
              <a:spcBef>
                <a:spcPts val="0"/>
              </a:spcBef>
            </a:pPr>
            <a:r>
              <a:rPr lang="ru-RU" sz="1600" dirty="0"/>
              <a:t>По полученным данным постройте схематично график производства пшеницы в Китае в 2011–2017 гг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106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"/>
          <a:stretch/>
        </p:blipFill>
        <p:spPr bwMode="auto">
          <a:xfrm>
            <a:off x="107504" y="260647"/>
            <a:ext cx="4443871" cy="633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590" y="260647"/>
            <a:ext cx="4436721" cy="633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7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354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Цель смыслового чтения</a:t>
            </a:r>
            <a:r>
              <a:rPr lang="ru-RU" sz="2400" b="1" dirty="0"/>
              <a:t>: максимально точно и полно понять содержание текста, уловить все детали и практически осмыслить извлеченную информацию.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144" y="5661248"/>
            <a:ext cx="8445624" cy="108012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b="1" dirty="0" smtClean="0"/>
              <a:t>Рекомендую</a:t>
            </a:r>
            <a:r>
              <a:rPr lang="ru-RU" dirty="0" smtClean="0"/>
              <a:t> книгу </a:t>
            </a:r>
            <a:r>
              <a:rPr lang="ru-RU" dirty="0"/>
              <a:t>Н.Н. </a:t>
            </a:r>
            <a:r>
              <a:rPr lang="ru-RU" dirty="0" err="1"/>
              <a:t>Сметанниковой</a:t>
            </a:r>
            <a:r>
              <a:rPr lang="ru-RU" dirty="0"/>
              <a:t> «Обучение стратегиям чтения в 5–9 классах: как реализовать ФГОС. Пособие для учителя» (Образовательная система «Школа 2100». М.: </a:t>
            </a:r>
            <a:r>
              <a:rPr lang="ru-RU" dirty="0" err="1"/>
              <a:t>Баласс</a:t>
            </a:r>
            <a:r>
              <a:rPr lang="ru-RU" dirty="0"/>
              <a:t>, 2011</a:t>
            </a:r>
            <a:r>
              <a:rPr lang="ru-RU" dirty="0" smtClean="0"/>
              <a:t>.)</a:t>
            </a:r>
            <a:endParaRPr lang="ru-RU" dirty="0"/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060848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Стратегии </a:t>
            </a:r>
            <a:r>
              <a:rPr lang="ru-RU" sz="2400" b="1" dirty="0">
                <a:solidFill>
                  <a:srgbClr val="0000FF"/>
                </a:solidFill>
              </a:rPr>
              <a:t>смыслового чтения</a:t>
            </a:r>
          </a:p>
          <a:p>
            <a:r>
              <a:rPr lang="ru-RU" sz="2400" b="1" dirty="0"/>
              <a:t>Технология смыслового чтения включает в себя три этапа работы с текстом:</a:t>
            </a:r>
          </a:p>
          <a:p>
            <a:r>
              <a:rPr lang="ru-RU" sz="2400" b="1" dirty="0"/>
              <a:t>I этап. </a:t>
            </a:r>
            <a:r>
              <a:rPr lang="ru-RU" sz="2400" b="1" dirty="0" err="1" smtClean="0">
                <a:solidFill>
                  <a:srgbClr val="0000FF"/>
                </a:solidFill>
              </a:rPr>
              <a:t>Предтекстовые</a:t>
            </a:r>
            <a:r>
              <a:rPr lang="ru-RU" sz="2400" b="1" dirty="0" smtClean="0"/>
              <a:t> </a:t>
            </a:r>
            <a:r>
              <a:rPr lang="ru-RU" sz="2400" b="1" dirty="0"/>
              <a:t>стратегии </a:t>
            </a:r>
            <a:r>
              <a:rPr lang="ru-RU" sz="2000" dirty="0" smtClean="0"/>
              <a:t>(антиципация - предвосхищение</a:t>
            </a:r>
            <a:r>
              <a:rPr lang="ru-RU" sz="2000" dirty="0"/>
              <a:t>, предугадывание предстоящего чтения, </a:t>
            </a:r>
            <a:r>
              <a:rPr lang="ru-RU" sz="2000" dirty="0" smtClean="0"/>
              <a:t>постановка целей).</a:t>
            </a:r>
            <a:endParaRPr lang="ru-RU" sz="2000" dirty="0"/>
          </a:p>
          <a:p>
            <a:r>
              <a:rPr lang="ru-RU" sz="2400" b="1" dirty="0" smtClean="0"/>
              <a:t>II </a:t>
            </a:r>
            <a:r>
              <a:rPr lang="ru-RU" sz="2400" b="1" dirty="0"/>
              <a:t>этап. </a:t>
            </a:r>
            <a:r>
              <a:rPr lang="ru-RU" sz="2400" b="1" dirty="0">
                <a:solidFill>
                  <a:srgbClr val="0000FF"/>
                </a:solidFill>
              </a:rPr>
              <a:t>Текстовые</a:t>
            </a:r>
            <a:r>
              <a:rPr lang="ru-RU" sz="2400" b="1" dirty="0"/>
              <a:t> </a:t>
            </a:r>
            <a:r>
              <a:rPr lang="ru-RU" sz="2400" b="1" dirty="0" smtClean="0"/>
              <a:t>стратегии </a:t>
            </a:r>
            <a:r>
              <a:rPr lang="ru-RU" sz="2000" dirty="0" smtClean="0"/>
              <a:t>(первичное </a:t>
            </a:r>
            <a:r>
              <a:rPr lang="ru-RU" sz="2000" dirty="0"/>
              <a:t>чтение текста, </a:t>
            </a:r>
            <a:r>
              <a:rPr lang="ru-RU" sz="2000" dirty="0" err="1" smtClean="0"/>
              <a:t>перечитывание</a:t>
            </a:r>
            <a:r>
              <a:rPr lang="ru-RU" sz="2000" dirty="0" smtClean="0"/>
              <a:t>, анализ текста)</a:t>
            </a:r>
            <a:r>
              <a:rPr lang="ru-RU" sz="2000" b="1" dirty="0" smtClean="0"/>
              <a:t>. </a:t>
            </a:r>
            <a:endParaRPr lang="ru-RU" sz="2000" b="1" dirty="0"/>
          </a:p>
          <a:p>
            <a:r>
              <a:rPr lang="ru-RU" sz="2400" b="1" dirty="0" smtClean="0"/>
              <a:t>III </a:t>
            </a:r>
            <a:r>
              <a:rPr lang="ru-RU" sz="2400" b="1" dirty="0"/>
              <a:t>этап. </a:t>
            </a:r>
            <a:r>
              <a:rPr lang="ru-RU" sz="2400" b="1" dirty="0" err="1">
                <a:solidFill>
                  <a:srgbClr val="0000FF"/>
                </a:solidFill>
              </a:rPr>
              <a:t>Послетекстовые</a:t>
            </a:r>
            <a:r>
              <a:rPr lang="ru-RU" sz="2400" b="1" dirty="0"/>
              <a:t> стратегии </a:t>
            </a:r>
            <a:r>
              <a:rPr lang="ru-RU" sz="2000" dirty="0" smtClean="0"/>
              <a:t>(концептуальная </a:t>
            </a:r>
            <a:r>
              <a:rPr lang="ru-RU" sz="2000" dirty="0"/>
              <a:t>(смысловая) беседа по </a:t>
            </a:r>
            <a:r>
              <a:rPr lang="ru-RU" sz="2000" dirty="0" smtClean="0"/>
              <a:t>тексту, обсуждение </a:t>
            </a:r>
            <a:r>
              <a:rPr lang="ru-RU" sz="2000" dirty="0"/>
              <a:t>прочитанного, </a:t>
            </a:r>
            <a:r>
              <a:rPr lang="ru-RU" sz="2000" dirty="0" smtClean="0"/>
              <a:t>дискуссия)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529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Оценка </a:t>
            </a:r>
            <a:r>
              <a:rPr lang="ru-RU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b="1" dirty="0" smtClean="0">
                <a:solidFill>
                  <a:srgbClr val="002060"/>
                </a:solidFill>
              </a:rPr>
              <a:t> УУД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45624" cy="496855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Личностные </a:t>
            </a:r>
            <a:r>
              <a:rPr lang="ru-RU" i="1" dirty="0"/>
              <a:t>действия</a:t>
            </a:r>
            <a:r>
              <a:rPr lang="ru-RU" dirty="0"/>
              <a:t>: личностное, профессиональное, жизненное самоопределение. </a:t>
            </a:r>
            <a:endParaRPr lang="ru-RU" dirty="0" smtClean="0"/>
          </a:p>
          <a:p>
            <a:r>
              <a:rPr lang="ru-RU" i="1" dirty="0" smtClean="0"/>
              <a:t>Регулятивные </a:t>
            </a:r>
            <a:r>
              <a:rPr lang="ru-RU" i="1" dirty="0"/>
              <a:t>действия</a:t>
            </a:r>
            <a:r>
              <a:rPr lang="ru-RU" dirty="0"/>
              <a:t>: планирование, контроль и коррекция, </a:t>
            </a:r>
            <a:r>
              <a:rPr lang="ru-RU" dirty="0" err="1"/>
              <a:t>саморегуляция</a:t>
            </a:r>
            <a:r>
              <a:rPr lang="ru-RU" dirty="0"/>
              <a:t>. </a:t>
            </a:r>
          </a:p>
          <a:p>
            <a:r>
              <a:rPr lang="ru-RU" i="1" dirty="0" err="1"/>
              <a:t>Общеучебные</a:t>
            </a:r>
            <a:r>
              <a:rPr lang="ru-RU" i="1" dirty="0"/>
              <a:t> универсальные учебные действия</a:t>
            </a:r>
            <a:r>
              <a:rPr lang="ru-RU" dirty="0"/>
              <a:t>: </a:t>
            </a:r>
            <a:r>
              <a:rPr lang="ru-RU" b="1" i="1" dirty="0"/>
              <a:t>поиск и выделение необходимой информации</a:t>
            </a:r>
            <a:r>
              <a:rPr lang="ru-RU" dirty="0"/>
              <a:t>, структурирование знаний, </a:t>
            </a:r>
            <a:r>
              <a:rPr lang="ru-RU" b="1" i="1" dirty="0"/>
              <a:t>осознанное и произвольное построение речевого высказывания в письменной форме</a:t>
            </a:r>
            <a:r>
              <a:rPr lang="ru-RU" dirty="0"/>
              <a:t>, выбор наиболее эффективных способов решения задач в зависимости от конкретных условий, рефлексия способов и условий действия, контроль и оценка процесса и результатов деятельности, </a:t>
            </a:r>
            <a:r>
              <a:rPr lang="ru-RU" b="1" i="1" dirty="0"/>
              <a:t>моделирование, преобразование модели</a:t>
            </a:r>
            <a:r>
              <a:rPr lang="ru-RU" dirty="0"/>
              <a:t>.</a:t>
            </a:r>
          </a:p>
          <a:p>
            <a:r>
              <a:rPr lang="ru-RU" i="1" dirty="0"/>
              <a:t>Логические универсальные действия</a:t>
            </a:r>
            <a:r>
              <a:rPr lang="ru-RU" dirty="0"/>
              <a:t>: анализ объектов в целях выделения признаков; синтез, в том числе выведение следствий; установление причинно-следственных связей; построение логической цепи рассуждений; доказательство. </a:t>
            </a:r>
          </a:p>
          <a:p>
            <a:r>
              <a:rPr lang="ru-RU" i="1" dirty="0"/>
              <a:t>Коммуникативные действия</a:t>
            </a:r>
            <a:r>
              <a:rPr lang="ru-RU" dirty="0"/>
              <a:t>: </a:t>
            </a:r>
            <a:r>
              <a:rPr lang="ru-RU" b="1" i="1" dirty="0"/>
              <a:t>умение с достаточной полнотой и точностью выражать свои мысли</a:t>
            </a:r>
            <a:r>
              <a:rPr lang="ru-RU" dirty="0"/>
              <a:t> в соответствии с задачами и условиями коммуникации.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900282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</a:rPr>
              <a:t>Выделенные части фраз показывают связь </a:t>
            </a:r>
            <a:r>
              <a:rPr lang="ru-RU" sz="2000" b="1" dirty="0" smtClean="0">
                <a:solidFill>
                  <a:prstClr val="black"/>
                </a:solidFill>
              </a:rPr>
              <a:t>УУД со </a:t>
            </a:r>
            <a:r>
              <a:rPr lang="ru-RU" sz="2000" b="1" dirty="0" err="1">
                <a:solidFill>
                  <a:prstClr val="black"/>
                </a:solidFill>
              </a:rPr>
              <a:t>сформированностью</a:t>
            </a:r>
            <a:r>
              <a:rPr lang="ru-RU" sz="2000" b="1" dirty="0">
                <a:solidFill>
                  <a:prstClr val="black"/>
                </a:solidFill>
              </a:rPr>
              <a:t> навыков смыслового чтения. </a:t>
            </a:r>
          </a:p>
        </p:txBody>
      </p:sp>
    </p:spTree>
    <p:extLst>
      <p:ext uri="{BB962C8B-B14F-4D97-AF65-F5344CB8AC3E}">
        <p14:creationId xmlns:p14="http://schemas.microsoft.com/office/powerpoint/2010/main" val="35084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Приемы работы на этапе </a:t>
            </a:r>
            <a:r>
              <a:rPr lang="ru-RU" b="1" dirty="0">
                <a:solidFill>
                  <a:srgbClr val="002060"/>
                </a:solidFill>
              </a:rPr>
              <a:t>подготовки к ВПР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Организация парной и групповой работы на уроках математики </a:t>
            </a:r>
            <a:endParaRPr lang="ru-RU" dirty="0" smtClean="0"/>
          </a:p>
          <a:p>
            <a:r>
              <a:rPr lang="ru-RU" dirty="0" smtClean="0"/>
              <a:t>Работа с </a:t>
            </a:r>
            <a:r>
              <a:rPr lang="ru-RU" dirty="0"/>
              <a:t>текстом математических </a:t>
            </a:r>
            <a:r>
              <a:rPr lang="ru-RU" dirty="0" smtClean="0"/>
              <a:t>задач</a:t>
            </a:r>
          </a:p>
          <a:p>
            <a:pPr marL="0" indent="0">
              <a:buNone/>
            </a:pPr>
            <a:r>
              <a:rPr lang="ru-RU" dirty="0" smtClean="0"/>
              <a:t>Цель: показать, что </a:t>
            </a:r>
            <a:r>
              <a:rPr lang="ru-RU" dirty="0"/>
              <a:t>несмотря на то, что тексты задач разные, показать нужно одно и то же, или наоборот, задачи очень похожи между собой, но вычислить нужно разные значения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Работа </a:t>
            </a:r>
            <a:r>
              <a:rPr lang="ru-RU" b="1" dirty="0">
                <a:solidFill>
                  <a:srgbClr val="002060"/>
                </a:solidFill>
              </a:rPr>
              <a:t>с текстом математического задания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Планирование </a:t>
            </a:r>
            <a:r>
              <a:rPr lang="ru-RU" dirty="0"/>
              <a:t>хода действий. 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моделей для решения нестандартных задач.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/>
              <a:t>решения на реальность и достоверность. </a:t>
            </a:r>
            <a:endParaRPr lang="ru-RU" dirty="0" smtClean="0"/>
          </a:p>
          <a:p>
            <a:r>
              <a:rPr lang="ru-RU" dirty="0" smtClean="0"/>
              <a:t>Составление </a:t>
            </a:r>
            <a:r>
              <a:rPr lang="ru-RU" dirty="0"/>
              <a:t>задач. </a:t>
            </a:r>
            <a:endParaRPr lang="ru-RU" dirty="0" smtClean="0"/>
          </a:p>
          <a:p>
            <a:r>
              <a:rPr lang="ru-RU" dirty="0" smtClean="0"/>
              <a:t>Групповая/парная </a:t>
            </a:r>
            <a:r>
              <a:rPr lang="ru-RU" dirty="0"/>
              <a:t>работа.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Обучение </a:t>
            </a:r>
            <a:r>
              <a:rPr lang="ru-RU" b="1" dirty="0">
                <a:solidFill>
                  <a:srgbClr val="002060"/>
                </a:solidFill>
              </a:rPr>
              <a:t>работе в группе: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Лидерское </a:t>
            </a:r>
            <a:r>
              <a:rPr lang="ru-RU" dirty="0"/>
              <a:t>взаимодействие. </a:t>
            </a:r>
            <a:endParaRPr lang="ru-RU" dirty="0" smtClean="0"/>
          </a:p>
          <a:p>
            <a:r>
              <a:rPr lang="ru-RU" dirty="0" smtClean="0"/>
              <a:t>Паритетное (равноправное) </a:t>
            </a:r>
            <a:r>
              <a:rPr lang="ru-RU" dirty="0"/>
              <a:t>взаимодействие. </a:t>
            </a:r>
            <a:endParaRPr lang="ru-RU" dirty="0" smtClean="0"/>
          </a:p>
          <a:p>
            <a:r>
              <a:rPr lang="ru-RU" dirty="0" smtClean="0"/>
              <a:t>Демократическое взаимодействие (сотрудничество).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6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Роль смыслового чтения в ФГОС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Чтение – фундамент всех образовательных результатов</a:t>
            </a:r>
            <a:r>
              <a:rPr lang="ru-RU" dirty="0"/>
              <a:t>, обозначенных в ФГОС, всех УУД и предметных действий. Навыки смыслового чтения являются основой для освоения основного содержания образования.  </a:t>
            </a:r>
          </a:p>
          <a:p>
            <a:r>
              <a:rPr lang="ru-RU" dirty="0"/>
              <a:t>В ФГОС подчеркивается важность обучения смысловому чтению и отмечается, что чтение в современном информационном обществе носит «</a:t>
            </a:r>
            <a:r>
              <a:rPr lang="ru-RU" dirty="0" err="1"/>
              <a:t>метапредметный</a:t>
            </a:r>
            <a:r>
              <a:rPr lang="ru-RU" dirty="0"/>
              <a:t>» или «</a:t>
            </a:r>
            <a:r>
              <a:rPr lang="ru-RU" dirty="0" err="1"/>
              <a:t>надпредметный</a:t>
            </a:r>
            <a:r>
              <a:rPr lang="ru-RU" dirty="0"/>
              <a:t>» характер и умения чтения относятся к универсальным учебным действиям. </a:t>
            </a:r>
            <a:endParaRPr lang="ru-RU" dirty="0" smtClean="0"/>
          </a:p>
          <a:p>
            <a:r>
              <a:rPr lang="ru-RU" b="1" dirty="0">
                <a:solidFill>
                  <a:srgbClr val="002060"/>
                </a:solidFill>
              </a:rPr>
              <a:t>Цель смыслового чтения</a:t>
            </a:r>
            <a:r>
              <a:rPr lang="ru-RU" dirty="0"/>
              <a:t>: максимально точно и полно понять содержание текста, уловить все детали и практически осмыслить извлеченную информацию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6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405078" y="935664"/>
            <a:ext cx="2240812" cy="81870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виды чтения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149579"/>
            <a:ext cx="2240812" cy="81870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Просмотровое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2182201"/>
            <a:ext cx="2624445" cy="73639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Ознакомительное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75606" y="1138089"/>
            <a:ext cx="2240812" cy="81870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Изучающее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75314" y="2182201"/>
            <a:ext cx="2240812" cy="73639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Рефлексивное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19" y="3140968"/>
            <a:ext cx="4333511" cy="3493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700" dirty="0" smtClean="0">
                <a:latin typeface="+mj-lt"/>
                <a:cs typeface="Arial" panose="020B0604020202020204" pitchFamily="34" charset="0"/>
              </a:rPr>
              <a:t>сопоставлять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разные точки зрения и разные источники </a:t>
            </a:r>
            <a:r>
              <a:rPr lang="ru-RU" sz="1700" dirty="0" smtClean="0">
                <a:latin typeface="+mj-lt"/>
                <a:cs typeface="Arial" panose="020B0604020202020204" pitchFamily="34" charset="0"/>
              </a:rPr>
              <a:t>информации по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теме;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700" dirty="0" smtClean="0">
                <a:latin typeface="+mj-lt"/>
                <a:cs typeface="Arial" panose="020B0604020202020204" pitchFamily="34" charset="0"/>
              </a:rPr>
              <a:t>выполнять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смысловое свёртывание выделенных фактов и мыслей;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700" dirty="0" smtClean="0">
                <a:latin typeface="+mj-lt"/>
                <a:cs typeface="Arial" panose="020B0604020202020204" pitchFamily="34" charset="0"/>
              </a:rPr>
              <a:t>сопоставлять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иллюстративный материал с текстовой информацией;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700" dirty="0" smtClean="0">
                <a:latin typeface="+mj-lt"/>
                <a:cs typeface="Arial" panose="020B0604020202020204" pitchFamily="34" charset="0"/>
              </a:rPr>
              <a:t>переносить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информацию текста в виде кратких записей;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700" dirty="0" smtClean="0">
                <a:latin typeface="+mj-lt"/>
                <a:cs typeface="Arial" panose="020B0604020202020204" pitchFamily="34" charset="0"/>
              </a:rPr>
              <a:t>различать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темы и </a:t>
            </a:r>
            <a:r>
              <a:rPr lang="ru-RU" sz="1700" dirty="0" err="1">
                <a:latin typeface="+mj-lt"/>
                <a:cs typeface="Arial" panose="020B0604020202020204" pitchFamily="34" charset="0"/>
              </a:rPr>
              <a:t>подтемы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 научного текста;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700" dirty="0" smtClean="0">
                <a:latin typeface="+mj-lt"/>
                <a:cs typeface="Arial" panose="020B0604020202020204" pitchFamily="34" charset="0"/>
              </a:rPr>
              <a:t>ставить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перед собой цель чтения, направляя внимание на </a:t>
            </a:r>
            <a:r>
              <a:rPr lang="ru-RU" sz="1700" dirty="0" smtClean="0">
                <a:latin typeface="+mj-lt"/>
                <a:cs typeface="Arial" panose="020B0604020202020204" pitchFamily="34" charset="0"/>
              </a:rPr>
              <a:t>полезную в </a:t>
            </a:r>
            <a:r>
              <a:rPr lang="ru-RU" sz="1700" dirty="0">
                <a:latin typeface="+mj-lt"/>
                <a:cs typeface="Arial" panose="020B0604020202020204" pitchFamily="34" charset="0"/>
              </a:rPr>
              <a:t>данный момент информацию.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36270" y="3140968"/>
            <a:ext cx="4084202" cy="258532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>
                <a:latin typeface="+mj-lt"/>
                <a:cs typeface="Arial" panose="020B0604020202020204" pitchFamily="34" charset="0"/>
              </a:rPr>
              <a:t>предвосхищать содержание текста по заголовку и с опорой 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на предыдущий </a:t>
            </a:r>
            <a:r>
              <a:rPr lang="ru-RU" dirty="0">
                <a:latin typeface="+mj-lt"/>
                <a:cs typeface="Arial" panose="020B0604020202020204" pitchFamily="34" charset="0"/>
              </a:rPr>
              <a:t>опыт;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latin typeface="+mj-lt"/>
                <a:cs typeface="Arial" panose="020B0604020202020204" pitchFamily="34" charset="0"/>
              </a:rPr>
              <a:t>понимать </a:t>
            </a:r>
            <a:r>
              <a:rPr lang="ru-RU" dirty="0">
                <a:latin typeface="+mj-lt"/>
                <a:cs typeface="Arial" panose="020B0604020202020204" pitchFamily="34" charset="0"/>
              </a:rPr>
              <a:t>основную мысль текста, прогнозировать содержание 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по ходу </a:t>
            </a:r>
            <a:r>
              <a:rPr lang="ru-RU" dirty="0">
                <a:latin typeface="+mj-lt"/>
                <a:cs typeface="Arial" panose="020B0604020202020204" pitchFamily="34" charset="0"/>
              </a:rPr>
              <a:t>чтения;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latin typeface="+mj-lt"/>
                <a:cs typeface="Arial" panose="020B0604020202020204" pitchFamily="34" charset="0"/>
              </a:rPr>
              <a:t>анализировать </a:t>
            </a:r>
            <a:r>
              <a:rPr lang="ru-RU" dirty="0">
                <a:latin typeface="+mj-lt"/>
                <a:cs typeface="Arial" panose="020B0604020202020204" pitchFamily="34" charset="0"/>
              </a:rPr>
              <a:t>изменения своего эмоционального состояние 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в процессе </a:t>
            </a:r>
            <a:r>
              <a:rPr lang="ru-RU" dirty="0">
                <a:latin typeface="+mj-lt"/>
                <a:cs typeface="Arial" panose="020B0604020202020204" pitchFamily="34" charset="0"/>
              </a:rPr>
              <a:t>чтения и 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др.</a:t>
            </a:r>
            <a:endParaRPr lang="ru-RU" dirty="0"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924380" y="1400101"/>
            <a:ext cx="480698" cy="40669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3"/>
          </p:cNvCxnSpPr>
          <p:nvPr/>
        </p:nvCxnSpPr>
        <p:spPr>
          <a:xfrm>
            <a:off x="5645890" y="1345018"/>
            <a:ext cx="529716" cy="258433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148064" y="1754371"/>
            <a:ext cx="72008" cy="42783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619029" y="203804"/>
            <a:ext cx="4079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Смысловое чтение</a:t>
            </a:r>
            <a:endParaRPr lang="ru-RU" sz="36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3923928" y="1754371"/>
            <a:ext cx="72008" cy="42783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4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85841" y="548680"/>
            <a:ext cx="8205677" cy="9194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направления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умений работы с текстом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089" y="1966286"/>
            <a:ext cx="2939369" cy="341632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5 – 6 классы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 smtClean="0">
                <a:latin typeface="+mj-lt"/>
                <a:cs typeface="Arial" panose="020B0604020202020204" pitchFamily="34" charset="0"/>
              </a:rPr>
              <a:t>Выделение главного в тексте;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 smtClean="0">
                <a:latin typeface="+mj-lt"/>
                <a:cs typeface="Arial" panose="020B0604020202020204" pitchFamily="34" charset="0"/>
              </a:rPr>
              <a:t>Составление </a:t>
            </a:r>
            <a:r>
              <a:rPr lang="ru-RU" b="1" dirty="0">
                <a:latin typeface="+mj-lt"/>
                <a:cs typeface="Arial" panose="020B0604020202020204" pitchFamily="34" charset="0"/>
              </a:rPr>
              <a:t>примеров, аналогичных приведенным в тексте;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>
                <a:latin typeface="+mj-lt"/>
                <a:cs typeface="Arial" panose="020B0604020202020204" pitchFamily="34" charset="0"/>
              </a:rPr>
              <a:t>Умение найти в тексте ответ на поставленный вопрос;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>
                <a:latin typeface="+mj-lt"/>
                <a:cs typeface="Arial" panose="020B0604020202020204" pitchFamily="34" charset="0"/>
              </a:rPr>
              <a:t>Умение грамотно пересказать прочитанный текст</a:t>
            </a:r>
            <a:r>
              <a:rPr lang="ru-RU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2155446"/>
            <a:ext cx="2913681" cy="36933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7 – 8 классы</a:t>
            </a:r>
            <a:endParaRPr lang="ru-RU" sz="20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>
                <a:latin typeface="+mj-lt"/>
                <a:cs typeface="Arial" panose="020B0604020202020204" pitchFamily="34" charset="0"/>
              </a:rPr>
              <a:t>Умение составить план прочитанного;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>
                <a:latin typeface="+mj-lt"/>
                <a:cs typeface="Arial" panose="020B0604020202020204" pitchFamily="34" charset="0"/>
              </a:rPr>
              <a:t>Умение воспроизводить текст по предложенному плану;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>
                <a:latin typeface="+mj-lt"/>
                <a:cs typeface="Arial" panose="020B0604020202020204" pitchFamily="34" charset="0"/>
              </a:rPr>
              <a:t>Умение пользоваться образцами решения задач;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b="1" dirty="0">
                <a:latin typeface="+mj-lt"/>
                <a:cs typeface="Arial" panose="020B0604020202020204" pitchFamily="34" charset="0"/>
              </a:rPr>
              <a:t>Запоминание определений, формул, теорем</a:t>
            </a:r>
            <a:r>
              <a:rPr lang="ru-RU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56176" y="1966286"/>
            <a:ext cx="2926687" cy="3582519"/>
          </a:xfrm>
          <a:prstGeom prst="rect">
            <a:avLst/>
          </a:prstGeom>
          <a:ln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9 – 11 классы</a:t>
            </a:r>
            <a:endParaRPr lang="ru-RU" sz="20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ru-RU" b="1" dirty="0">
                <a:latin typeface="+mj-lt"/>
                <a:cs typeface="Arial" panose="020B0604020202020204" pitchFamily="34" charset="0"/>
              </a:rPr>
              <a:t>Работа с иллюстрациями (рисунками, чертежами, диаграммами);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+mj-lt"/>
                <a:cs typeface="Arial" panose="020B0604020202020204" pitchFamily="34" charset="0"/>
              </a:rPr>
              <a:t>Использование </a:t>
            </a:r>
            <a:r>
              <a:rPr lang="ru-RU" b="1" dirty="0">
                <a:latin typeface="+mj-lt"/>
                <a:cs typeface="Arial" panose="020B0604020202020204" pitchFamily="34" charset="0"/>
              </a:rPr>
              <a:t>новой теории в различных учебных и жизненных ситуациях;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+mj-lt"/>
                <a:cs typeface="Arial" panose="020B0604020202020204" pitchFamily="34" charset="0"/>
              </a:rPr>
              <a:t>Подтверждение </a:t>
            </a:r>
            <a:r>
              <a:rPr lang="ru-RU" b="1" dirty="0">
                <a:latin typeface="+mj-lt"/>
                <a:cs typeface="Arial" panose="020B0604020202020204" pitchFamily="34" charset="0"/>
              </a:rPr>
              <a:t>научных фактов;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+mj-lt"/>
                <a:cs typeface="Arial" panose="020B0604020202020204" pitchFamily="34" charset="0"/>
              </a:rPr>
              <a:t>Конспектирование </a:t>
            </a:r>
            <a:r>
              <a:rPr lang="ru-RU" b="1" dirty="0">
                <a:latin typeface="+mj-lt"/>
                <a:cs typeface="Arial" panose="020B0604020202020204" pitchFamily="34" charset="0"/>
              </a:rPr>
              <a:t>новой темы.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083316" y="1468081"/>
            <a:ext cx="1552580" cy="498205"/>
          </a:xfrm>
          <a:prstGeom prst="straightConnector1">
            <a:avLst/>
          </a:prstGeom>
          <a:ln w="57150">
            <a:solidFill>
              <a:srgbClr val="345DA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882469" y="1468081"/>
            <a:ext cx="0" cy="664775"/>
          </a:xfrm>
          <a:prstGeom prst="straightConnector1">
            <a:avLst/>
          </a:prstGeom>
          <a:ln w="57150">
            <a:solidFill>
              <a:srgbClr val="345DA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940152" y="1468081"/>
            <a:ext cx="1715289" cy="498205"/>
          </a:xfrm>
          <a:prstGeom prst="straightConnector1">
            <a:avLst/>
          </a:prstGeom>
          <a:ln w="57150">
            <a:solidFill>
              <a:srgbClr val="345DA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7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204148"/>
              </p:ext>
            </p:extLst>
          </p:nvPr>
        </p:nvGraphicFramePr>
        <p:xfrm>
          <a:off x="107504" y="332656"/>
          <a:ext cx="892899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2935976"/>
            <a:ext cx="3096344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/>
              <a:t>Предтекстовая</a:t>
            </a:r>
            <a:r>
              <a:rPr lang="ru-RU" b="1" dirty="0"/>
              <a:t> деятельность – это </a:t>
            </a:r>
            <a:r>
              <a:rPr lang="ru-RU" b="1" dirty="0" err="1"/>
              <a:t>предчтение</a:t>
            </a:r>
            <a:r>
              <a:rPr lang="ru-RU" b="1" dirty="0"/>
              <a:t> как активное включение в материал, погружение в тему. </a:t>
            </a:r>
            <a:r>
              <a:rPr lang="ru-RU" b="1" dirty="0" smtClean="0"/>
              <a:t>Приемы</a:t>
            </a:r>
            <a:r>
              <a:rPr lang="ru-RU" b="1" dirty="0"/>
              <a:t>: «Мозговой штурм», «Глоссарий», «Верю, не верю», </a:t>
            </a:r>
            <a:r>
              <a:rPr lang="ru-RU" b="1" dirty="0" smtClean="0"/>
              <a:t>«Логические цепочки»,</a:t>
            </a:r>
            <a:endParaRPr lang="ru-RU" b="1" dirty="0"/>
          </a:p>
          <a:p>
            <a:r>
              <a:rPr lang="ru-RU" b="1" dirty="0" smtClean="0"/>
              <a:t>«</a:t>
            </a:r>
            <a:r>
              <a:rPr lang="ru-RU" b="1" dirty="0"/>
              <a:t>Ориентиры предвосхищения», </a:t>
            </a:r>
            <a:r>
              <a:rPr lang="ru-RU" b="1" dirty="0" smtClean="0"/>
              <a:t>«Задай </a:t>
            </a:r>
            <a:r>
              <a:rPr lang="ru-RU" b="1" dirty="0"/>
              <a:t>вопрос», которые развивают умение прогнозировать, сравнивать, оценивать.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2964318"/>
            <a:ext cx="3096344" cy="375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700" b="1" dirty="0"/>
              <a:t>Стратегия текстовой деятельности включает приемы: попеременное чтение, чтение с вопросами, чтение с остановками и пометками, «</a:t>
            </a:r>
            <a:r>
              <a:rPr lang="ru-RU" sz="1700" b="1" dirty="0" err="1"/>
              <a:t>Инсерт</a:t>
            </a:r>
            <a:r>
              <a:rPr lang="ru-RU" sz="1700" b="1" dirty="0"/>
              <a:t>», «Сводная таблица», «Верные и неверные утверждения», «Толстые и тонкие вопросы», </a:t>
            </a:r>
            <a:r>
              <a:rPr lang="ru-RU" sz="1700" b="1" dirty="0" smtClean="0"/>
              <a:t>«Граф-схема», направленные </a:t>
            </a:r>
            <a:r>
              <a:rPr lang="ru-RU" sz="1700" b="1" dirty="0"/>
              <a:t>на развитие умения </a:t>
            </a:r>
            <a:r>
              <a:rPr lang="ru-RU" sz="1700" b="1" dirty="0" err="1" smtClean="0"/>
              <a:t>конструи-ровать</a:t>
            </a:r>
            <a:r>
              <a:rPr lang="ru-RU" sz="1700" b="1" dirty="0" smtClean="0"/>
              <a:t> </a:t>
            </a:r>
            <a:r>
              <a:rPr lang="ru-RU" sz="1700" b="1" dirty="0"/>
              <a:t>вопрос, искать нужную информацию, воспринимать информацию на слух.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2951019"/>
            <a:ext cx="2304256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Заключительный этап – </a:t>
            </a:r>
            <a:r>
              <a:rPr lang="ru-RU" b="1" dirty="0" err="1"/>
              <a:t>послетекстовая</a:t>
            </a:r>
            <a:r>
              <a:rPr lang="ru-RU" b="1" dirty="0"/>
              <a:t> работа. </a:t>
            </a:r>
            <a:endParaRPr lang="ru-RU" b="1" dirty="0" smtClean="0"/>
          </a:p>
          <a:p>
            <a:r>
              <a:rPr lang="ru-RU" b="1" dirty="0" smtClean="0"/>
              <a:t>Можно </a:t>
            </a:r>
            <a:r>
              <a:rPr lang="ru-RU" b="1" dirty="0"/>
              <a:t>задать вопросы, вступить в дискуссию с одноклассниками</a:t>
            </a:r>
            <a:r>
              <a:rPr lang="ru-RU" b="1" dirty="0" smtClean="0"/>
              <a:t>.</a:t>
            </a:r>
          </a:p>
          <a:p>
            <a:r>
              <a:rPr lang="ru-RU" b="1" dirty="0"/>
              <a:t>Приемы: </a:t>
            </a:r>
            <a:r>
              <a:rPr lang="ru-RU" b="1" dirty="0" smtClean="0"/>
              <a:t>«Обмен мнениями», «Кубик </a:t>
            </a:r>
            <a:r>
              <a:rPr lang="ru-RU" b="1" dirty="0" err="1" smtClean="0"/>
              <a:t>Блума</a:t>
            </a:r>
            <a:r>
              <a:rPr lang="ru-RU" b="1" dirty="0" smtClean="0"/>
              <a:t>», «Ключевые слова», кластер, </a:t>
            </a:r>
            <a:r>
              <a:rPr lang="ru-RU" b="1" dirty="0" err="1" smtClean="0"/>
              <a:t>синквейн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55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При подготовке </a:t>
            </a:r>
            <a:r>
              <a:rPr lang="ru-RU" sz="2400" b="1" dirty="0">
                <a:solidFill>
                  <a:srgbClr val="002060"/>
                </a:solidFill>
              </a:rPr>
              <a:t>к ВПР – 2021 для развития навыков смыслового чтения при работе с математическими текстами необходимо работать над совершенствованием следующих умений: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075240" cy="394989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читать </a:t>
            </a:r>
            <a:r>
              <a:rPr lang="ru-RU" dirty="0"/>
              <a:t>информацию, представленную в виде таблицы, диаграммы, графика / извлекать, интерпретировать информацию, представленную в таблицах и на диаграммах, отражающую свойства и характеристики реальных процессов и явлений;</a:t>
            </a:r>
          </a:p>
          <a:p>
            <a:pPr lvl="0"/>
            <a:r>
              <a:rPr lang="ru-RU" dirty="0"/>
              <a:t>решать задачи на основе рассмотрения реальных ситуаций, в которых не требуется точный вычислительный результат;</a:t>
            </a:r>
          </a:p>
          <a:p>
            <a:pPr lvl="0"/>
            <a:r>
              <a:rPr lang="ru-RU" dirty="0"/>
              <a:t>извлекать информацию о геометрических фигурах, представленную на чертежах в явном виде; </a:t>
            </a:r>
          </a:p>
          <a:p>
            <a:pPr lvl="0"/>
            <a:r>
              <a:rPr lang="ru-RU" dirty="0"/>
              <a:t>представлять данные в виде таблиц, диаграмм, графиков / иллюстрировать с помощью графика реальную зависимость или процесс по их характеристикам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6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2447</Words>
  <Application>Microsoft Office PowerPoint</Application>
  <PresentationFormat>Экран (4:3)</PresentationFormat>
  <Paragraphs>214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Приемы смыслового чтения  для понимания и написания текстов при подготовке к ВПР-2021 по математике (8 класс)</vt:lpstr>
      <vt:lpstr>Цель ВПР</vt:lpstr>
      <vt:lpstr>Оценка сформированности УУД</vt:lpstr>
      <vt:lpstr>Приемы работы на этапе подготовки к ВПР</vt:lpstr>
      <vt:lpstr>Роль смыслового чтения в ФГОС</vt:lpstr>
      <vt:lpstr>Презентация PowerPoint</vt:lpstr>
      <vt:lpstr>Презентация PowerPoint</vt:lpstr>
      <vt:lpstr>Презентация PowerPoint</vt:lpstr>
      <vt:lpstr>При подготовке к ВПР – 2021 для развития навыков смыслового чтения при работе с математическими текстами необходимо работать над совершенствованием следующих умений: </vt:lpstr>
      <vt:lpstr>Презентация PowerPoint</vt:lpstr>
      <vt:lpstr>Задание №6</vt:lpstr>
      <vt:lpstr>Прием «Ориентиры предвосхищения»</vt:lpstr>
      <vt:lpstr>Прием  «Составление вопросов к задаче» </vt:lpstr>
      <vt:lpstr>Прием «Тайм-аут»</vt:lpstr>
      <vt:lpstr>Презентация PowerPoint</vt:lpstr>
      <vt:lpstr>Презентация PowerPoint</vt:lpstr>
      <vt:lpstr>Задание №16</vt:lpstr>
      <vt:lpstr>Задание №16 «Годовое производство пшеницы»</vt:lpstr>
      <vt:lpstr>Приемы смыслового чтения, используемые при работе с текстом задания №16</vt:lpstr>
      <vt:lpstr>Приемы смыслового чтения, используемые при работе с текстом задания №16</vt:lpstr>
      <vt:lpstr>Приемы смыслового чтения, используемые при работе с текстом задания №16</vt:lpstr>
      <vt:lpstr>Задание №16</vt:lpstr>
      <vt:lpstr>Презентация PowerPoint</vt:lpstr>
      <vt:lpstr>Цель смыслового чтения: максимально точно и полно понять содержание текста, уловить все детали и практически осмыслить извлеченную информацию.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смыслового чтения для понимания и написания текстов при подготовке к ВПР -2021 по математике (8 класс)</dc:title>
  <dc:creator>Asus</dc:creator>
  <cp:lastModifiedBy>Asus</cp:lastModifiedBy>
  <cp:revision>25</cp:revision>
  <dcterms:created xsi:type="dcterms:W3CDTF">2021-01-17T07:35:03Z</dcterms:created>
  <dcterms:modified xsi:type="dcterms:W3CDTF">2021-03-03T13:26:21Z</dcterms:modified>
</cp:coreProperties>
</file>