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5" r:id="rId6"/>
    <p:sldId id="269" r:id="rId7"/>
    <p:sldId id="273" r:id="rId8"/>
    <p:sldId id="270" r:id="rId9"/>
    <p:sldId id="274" r:id="rId10"/>
    <p:sldId id="272" r:id="rId11"/>
    <p:sldId id="271" r:id="rId12"/>
    <p:sldId id="257" r:id="rId13"/>
    <p:sldId id="259" r:id="rId14"/>
    <p:sldId id="260" r:id="rId15"/>
    <p:sldId id="261" r:id="rId16"/>
    <p:sldId id="264" r:id="rId17"/>
    <p:sldId id="26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4443255" y="880581"/>
            <a:ext cx="159478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Линия"/>
          <p:cNvSpPr/>
          <p:nvPr/>
        </p:nvSpPr>
        <p:spPr>
          <a:xfrm flipH="1">
            <a:off x="4541269" y="880581"/>
            <a:ext cx="159478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Линия"/>
          <p:cNvSpPr/>
          <p:nvPr/>
        </p:nvSpPr>
        <p:spPr>
          <a:xfrm flipH="1">
            <a:off x="4507782" y="880581"/>
            <a:ext cx="159478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Линия"/>
          <p:cNvSpPr/>
          <p:nvPr/>
        </p:nvSpPr>
        <p:spPr>
          <a:xfrm>
            <a:off x="4332229" y="1279923"/>
            <a:ext cx="47954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2">
            <a:biLevel thresh="25000"/>
            <a:extLst/>
          </a:blip>
          <a:srcRect l="39743" r="39743" b="36077"/>
          <a:stretch>
            <a:fillRect/>
          </a:stretch>
        </p:blipFill>
        <p:spPr>
          <a:xfrm>
            <a:off x="8828715" y="1"/>
            <a:ext cx="239086" cy="3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32711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«Основные направления формирования </a:t>
            </a:r>
            <a:r>
              <a:rPr lang="ru-RU" b="1" dirty="0" err="1">
                <a:solidFill>
                  <a:srgbClr val="7030A0"/>
                </a:solidFill>
              </a:rPr>
              <a:t>функциональнои</a:t>
            </a:r>
            <a:r>
              <a:rPr lang="ru-RU" b="1" dirty="0">
                <a:solidFill>
                  <a:srgbClr val="7030A0"/>
                </a:solidFill>
              </a:rPr>
              <a:t>̆ грамотности на уроках естественно-математического цикла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301208"/>
            <a:ext cx="4680520" cy="1152128"/>
          </a:xfrm>
        </p:spPr>
        <p:txBody>
          <a:bodyPr>
            <a:noAutofit/>
          </a:bodyPr>
          <a:lstStyle/>
          <a:p>
            <a:pPr algn="r"/>
            <a:r>
              <a:rPr lang="ru-RU" sz="2200" b="1" dirty="0" smtClean="0">
                <a:solidFill>
                  <a:schemeClr val="tx1"/>
                </a:solidFill>
              </a:rPr>
              <a:t>Бывалина Л.Л., учитель математики и физики МБОУ СОШ </a:t>
            </a:r>
            <a:r>
              <a:rPr lang="ru-RU" sz="2200" b="1" dirty="0" err="1" smtClean="0">
                <a:solidFill>
                  <a:schemeClr val="tx1"/>
                </a:solidFill>
              </a:rPr>
              <a:t>с.Киселёвка</a:t>
            </a:r>
            <a:r>
              <a:rPr lang="ru-RU" sz="2200" b="1" dirty="0" smtClean="0">
                <a:solidFill>
                  <a:schemeClr val="tx1"/>
                </a:solidFill>
              </a:rPr>
              <a:t> Ульчского муниципального района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Заголовок 1"/>
          <p:cNvSpPr txBox="1">
            <a:spLocks noGrp="1"/>
          </p:cNvSpPr>
          <p:nvPr>
            <p:ph type="title"/>
          </p:nvPr>
        </p:nvSpPr>
        <p:spPr>
          <a:xfrm>
            <a:off x="591435" y="29870"/>
            <a:ext cx="8433046" cy="631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E8989"/>
                </a:solidFill>
                <a:latin typeface="SF Pro Display Heavy"/>
                <a:ea typeface="SF Pro Display Heavy"/>
                <a:cs typeface="SF Pro Display Heavy"/>
                <a:sym typeface="SF Pro Display Heavy"/>
              </a:defRPr>
            </a:lvl1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Пример </a:t>
            </a:r>
            <a:r>
              <a:rPr lang="ru-RU" sz="2800" b="1" dirty="0" smtClean="0">
                <a:solidFill>
                  <a:srgbClr val="7030A0"/>
                </a:solidFill>
              </a:rPr>
              <a:t>задачи из ОГЭ. Математика - 2021</a:t>
            </a:r>
            <a:endParaRPr sz="2800" b="1" dirty="0">
              <a:solidFill>
                <a:srgbClr val="7030A0"/>
              </a:solidFill>
            </a:endParaRPr>
          </a:p>
        </p:txBody>
      </p:sp>
      <p:grpSp>
        <p:nvGrpSpPr>
          <p:cNvPr id="753" name="Группа"/>
          <p:cNvGrpSpPr/>
          <p:nvPr/>
        </p:nvGrpSpPr>
        <p:grpSpPr>
          <a:xfrm>
            <a:off x="61039" y="6363871"/>
            <a:ext cx="5716050" cy="439621"/>
            <a:chOff x="-1" y="0"/>
            <a:chExt cx="5716049" cy="366349"/>
          </a:xfrm>
        </p:grpSpPr>
        <p:grpSp>
          <p:nvGrpSpPr>
            <p:cNvPr id="746" name="Группа"/>
            <p:cNvGrpSpPr/>
            <p:nvPr/>
          </p:nvGrpSpPr>
          <p:grpSpPr>
            <a:xfrm>
              <a:off x="-2" y="120380"/>
              <a:ext cx="5716050" cy="125589"/>
              <a:chOff x="0" y="0"/>
              <a:chExt cx="5716049" cy="125587"/>
            </a:xfrm>
          </p:grpSpPr>
          <p:sp>
            <p:nvSpPr>
              <p:cNvPr id="744" name="Линия"/>
              <p:cNvSpPr/>
              <p:nvPr/>
            </p:nvSpPr>
            <p:spPr>
              <a:xfrm>
                <a:off x="-1" y="69144"/>
                <a:ext cx="5630136" cy="1"/>
              </a:xfrm>
              <a:prstGeom prst="line">
                <a:avLst/>
              </a:prstGeom>
              <a:noFill/>
              <a:ln w="25400" cap="flat">
                <a:solidFill>
                  <a:srgbClr val="EB5A3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5" name="Кружок"/>
              <p:cNvSpPr/>
              <p:nvPr/>
            </p:nvSpPr>
            <p:spPr>
              <a:xfrm>
                <a:off x="5590461" y="-1"/>
                <a:ext cx="125589" cy="125589"/>
              </a:xfrm>
              <a:prstGeom prst="ellipse">
                <a:avLst/>
              </a:prstGeom>
              <a:solidFill>
                <a:srgbClr val="EB5A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49" name="Группа"/>
            <p:cNvGrpSpPr/>
            <p:nvPr/>
          </p:nvGrpSpPr>
          <p:grpSpPr>
            <a:xfrm>
              <a:off x="196175" y="0"/>
              <a:ext cx="3310073" cy="125589"/>
              <a:chOff x="0" y="0"/>
              <a:chExt cx="3310071" cy="125587"/>
            </a:xfrm>
          </p:grpSpPr>
          <p:sp>
            <p:nvSpPr>
              <p:cNvPr id="747" name="Линия"/>
              <p:cNvSpPr/>
              <p:nvPr/>
            </p:nvSpPr>
            <p:spPr>
              <a:xfrm>
                <a:off x="0" y="69143"/>
                <a:ext cx="3224157" cy="3"/>
              </a:xfrm>
              <a:prstGeom prst="line">
                <a:avLst/>
              </a:prstGeom>
              <a:noFill/>
              <a:ln w="25400" cap="flat">
                <a:solidFill>
                  <a:srgbClr val="FCB038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Кружок"/>
              <p:cNvSpPr/>
              <p:nvPr/>
            </p:nvSpPr>
            <p:spPr>
              <a:xfrm>
                <a:off x="3184483" y="-1"/>
                <a:ext cx="125589" cy="125589"/>
              </a:xfrm>
              <a:prstGeom prst="ellipse">
                <a:avLst/>
              </a:prstGeom>
              <a:solidFill>
                <a:srgbClr val="FCB0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52" name="Группа"/>
            <p:cNvGrpSpPr/>
            <p:nvPr/>
          </p:nvGrpSpPr>
          <p:grpSpPr>
            <a:xfrm>
              <a:off x="198153" y="240761"/>
              <a:ext cx="4260596" cy="125589"/>
              <a:chOff x="0" y="0"/>
              <a:chExt cx="4260594" cy="125587"/>
            </a:xfrm>
          </p:grpSpPr>
          <p:sp>
            <p:nvSpPr>
              <p:cNvPr id="750" name="Линия"/>
              <p:cNvSpPr/>
              <p:nvPr/>
            </p:nvSpPr>
            <p:spPr>
              <a:xfrm>
                <a:off x="-1" y="69144"/>
                <a:ext cx="4174680" cy="1"/>
              </a:xfrm>
              <a:prstGeom prst="line">
                <a:avLst/>
              </a:prstGeom>
              <a:noFill/>
              <a:ln w="25400" cap="flat">
                <a:solidFill>
                  <a:srgbClr val="4AC3BC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Кружок"/>
              <p:cNvSpPr/>
              <p:nvPr/>
            </p:nvSpPr>
            <p:spPr>
              <a:xfrm>
                <a:off x="4135006" y="-1"/>
                <a:ext cx="125589" cy="125589"/>
              </a:xfrm>
              <a:prstGeom prst="ellipse">
                <a:avLst/>
              </a:prstGeom>
              <a:solidFill>
                <a:srgbClr val="4AC3B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7296"/>
            <a:ext cx="5563843" cy="62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64" y="476672"/>
            <a:ext cx="4068261" cy="354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b="2005"/>
          <a:stretch/>
        </p:blipFill>
        <p:spPr bwMode="auto">
          <a:xfrm>
            <a:off x="5197791" y="3860130"/>
            <a:ext cx="3946209" cy="299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24" y="-9988"/>
            <a:ext cx="7740352" cy="1025092"/>
          </a:xfrm>
        </p:spPr>
        <p:txBody>
          <a:bodyPr>
            <a:noAutofit/>
          </a:bodyPr>
          <a:lstStyle/>
          <a:p>
            <a:r>
              <a:rPr lang="ru-RU" altLang="ru-RU" sz="2700" b="1" dirty="0" smtClean="0">
                <a:solidFill>
                  <a:srgbClr val="7030A0"/>
                </a:solidFill>
                <a:latin typeface="SF Compact Display Bold"/>
                <a:cs typeface="SF Compact Display Bold"/>
              </a:rPr>
              <a:t>Задания из ВПР. Математика 8 класс. 2020</a:t>
            </a:r>
            <a:endParaRPr lang="ru-RU" sz="2700" b="1" dirty="0">
              <a:solidFill>
                <a:srgbClr val="7030A0"/>
              </a:solidFill>
              <a:latin typeface="SF Compact Display Bold"/>
              <a:cs typeface="SF Compact Display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054" y="902704"/>
            <a:ext cx="3814166" cy="5473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Задание 10.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Виктор </a:t>
            </a:r>
            <a:r>
              <a:rPr lang="ru-RU" sz="1600" dirty="0">
                <a:solidFill>
                  <a:schemeClr val="tx1"/>
                </a:solidFill>
              </a:rPr>
              <a:t>работает в службе доставки интернет-магазина. Для </a:t>
            </a:r>
            <a:r>
              <a:rPr lang="ru-RU" sz="1600" dirty="0" smtClean="0">
                <a:solidFill>
                  <a:schemeClr val="tx1"/>
                </a:solidFill>
              </a:rPr>
              <a:t>упаковки коробок используется скотч</a:t>
            </a:r>
            <a:r>
              <a:rPr lang="ru-RU" sz="1600" dirty="0">
                <a:solidFill>
                  <a:schemeClr val="tx1"/>
                </a:solidFill>
              </a:rPr>
              <a:t>. Он упаковал 200 больших коробок </a:t>
            </a:r>
            <a:r>
              <a:rPr lang="ru-RU" sz="1600" dirty="0" smtClean="0">
                <a:solidFill>
                  <a:schemeClr val="tx1"/>
                </a:solidFill>
              </a:rPr>
              <a:t>и израсходовал </a:t>
            </a:r>
            <a:r>
              <a:rPr lang="ru-RU" sz="1600" dirty="0">
                <a:solidFill>
                  <a:schemeClr val="tx1"/>
                </a:solidFill>
              </a:rPr>
              <a:t>один рулон скотча полностью, а </a:t>
            </a:r>
            <a:r>
              <a:rPr lang="ru-RU" sz="1600" dirty="0" smtClean="0">
                <a:solidFill>
                  <a:schemeClr val="tx1"/>
                </a:solidFill>
              </a:rPr>
              <a:t>от второго </a:t>
            </a:r>
            <a:r>
              <a:rPr lang="ru-RU" sz="1600" dirty="0">
                <a:solidFill>
                  <a:schemeClr val="tx1"/>
                </a:solidFill>
              </a:rPr>
              <a:t>осталось ровно три четверти, при этом на каждую коробку расходовалось по 75 </a:t>
            </a:r>
            <a:r>
              <a:rPr lang="ru-RU" sz="1600" dirty="0" smtClean="0">
                <a:solidFill>
                  <a:schemeClr val="tx1"/>
                </a:solidFill>
              </a:rPr>
              <a:t>см скотча</a:t>
            </a:r>
            <a:r>
              <a:rPr lang="ru-RU" sz="1600" dirty="0">
                <a:solidFill>
                  <a:schemeClr val="tx1"/>
                </a:solidFill>
              </a:rPr>
              <a:t>. Ему нужно заклеить скотчем 480 одинаковых коробок, на каждую нужно по 60 </a:t>
            </a:r>
            <a:r>
              <a:rPr lang="ru-RU" sz="1600" dirty="0" smtClean="0">
                <a:solidFill>
                  <a:schemeClr val="tx1"/>
                </a:solidFill>
              </a:rPr>
              <a:t>см скотча</a:t>
            </a:r>
            <a:r>
              <a:rPr lang="ru-RU" sz="1600" dirty="0">
                <a:solidFill>
                  <a:schemeClr val="tx1"/>
                </a:solidFill>
              </a:rPr>
              <a:t>. Хватит ли двух целых таких рулонов скотча?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Запишите решение и ответ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45" y="736837"/>
            <a:ext cx="4719936" cy="348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20" y="4121179"/>
            <a:ext cx="5070230" cy="273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1"/>
            <a:ext cx="9036496" cy="2808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Естественно-научная грамотность </a:t>
            </a:r>
            <a:r>
              <a:rPr lang="ru-RU" dirty="0"/>
              <a:t>- это способность человека занимать </a:t>
            </a:r>
            <a:r>
              <a:rPr lang="ru-RU" dirty="0" smtClean="0"/>
              <a:t>активную гражданскую </a:t>
            </a:r>
            <a:r>
              <a:rPr lang="ru-RU" dirty="0"/>
              <a:t>позицию по общественно значимым вопросам, связанным с</a:t>
            </a:r>
            <a:br>
              <a:rPr lang="ru-RU" dirty="0"/>
            </a:br>
            <a:r>
              <a:rPr lang="ru-RU" b="1" dirty="0">
                <a:solidFill>
                  <a:srgbClr val="7030A0"/>
                </a:solidFill>
              </a:rPr>
              <a:t>естественными науками</a:t>
            </a:r>
            <a:r>
              <a:rPr lang="ru-RU" dirty="0"/>
              <a:t>, и его готовность интересоваться </a:t>
            </a:r>
            <a:r>
              <a:rPr lang="ru-RU" b="1" dirty="0" smtClean="0">
                <a:solidFill>
                  <a:srgbClr val="7030A0"/>
                </a:solidFill>
              </a:rPr>
              <a:t>естественно-научными идеями </a:t>
            </a:r>
            <a:r>
              <a:rPr lang="ru-RU" dirty="0"/>
              <a:t>(определение используемое в PISA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" y="2784599"/>
            <a:ext cx="8969385" cy="39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9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Формирование естественно-научной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1" y="1412776"/>
            <a:ext cx="9158781" cy="518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8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62" y="188640"/>
            <a:ext cx="8229600" cy="86409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Типы научного знания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46392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b="1" dirty="0">
                <a:solidFill>
                  <a:srgbClr val="002060"/>
                </a:solidFill>
              </a:rPr>
              <a:t>Содержательное знание</a:t>
            </a:r>
            <a:r>
              <a:rPr lang="ru-RU" dirty="0"/>
              <a:t>, знание научного содержания, относящегося к </a:t>
            </a:r>
            <a:r>
              <a:rPr lang="ru-RU" dirty="0" smtClean="0"/>
              <a:t>следующим областям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•</a:t>
            </a: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«Физические системы»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• </a:t>
            </a:r>
            <a:r>
              <a:rPr lang="ru-RU" b="1" dirty="0">
                <a:solidFill>
                  <a:srgbClr val="7030A0"/>
                </a:solidFill>
              </a:rPr>
              <a:t>«Живые системы»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• </a:t>
            </a:r>
            <a:r>
              <a:rPr lang="ru-RU" b="1" dirty="0">
                <a:solidFill>
                  <a:srgbClr val="7030A0"/>
                </a:solidFill>
              </a:rPr>
              <a:t>«Науки о Земле и Вселенной»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b="1" dirty="0">
                <a:solidFill>
                  <a:srgbClr val="002060"/>
                </a:solidFill>
              </a:rPr>
              <a:t>Процедурное знание</a:t>
            </a:r>
            <a:r>
              <a:rPr lang="ru-RU" dirty="0"/>
              <a:t>, знание </a:t>
            </a:r>
            <a:r>
              <a:rPr lang="ru-RU" b="1" dirty="0"/>
              <a:t>разнообразных методов, используемых </a:t>
            </a:r>
            <a:r>
              <a:rPr lang="ru-RU" b="1" dirty="0" smtClean="0"/>
              <a:t>для получения </a:t>
            </a:r>
            <a:r>
              <a:rPr lang="ru-RU" b="1" dirty="0"/>
              <a:t>научного знания</a:t>
            </a:r>
            <a:r>
              <a:rPr lang="ru-RU" dirty="0"/>
              <a:t>, а также </a:t>
            </a:r>
            <a:r>
              <a:rPr lang="ru-RU" b="1" dirty="0"/>
              <a:t>знание стандартных исследовательских процедур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Комплекс </a:t>
            </a:r>
            <a:r>
              <a:rPr lang="ru-RU" dirty="0"/>
              <a:t>знаний, умений, компетентностей, относящихся к </a:t>
            </a:r>
            <a:r>
              <a:rPr lang="ru-RU" dirty="0" smtClean="0"/>
              <a:t>типу </a:t>
            </a:r>
            <a:r>
              <a:rPr lang="ru-RU" b="1" dirty="0" smtClean="0"/>
              <a:t>процедурного </a:t>
            </a:r>
            <a:r>
              <a:rPr lang="ru-RU" b="1" dirty="0"/>
              <a:t>знания</a:t>
            </a:r>
            <a:r>
              <a:rPr lang="ru-RU" dirty="0"/>
              <a:t>, принято объединять под рубрикой </a:t>
            </a:r>
            <a:r>
              <a:rPr lang="ru-RU" b="1" dirty="0" smtClean="0">
                <a:solidFill>
                  <a:srgbClr val="7030A0"/>
                </a:solidFill>
              </a:rPr>
              <a:t>«Методы научного познания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r="3486" b="9708"/>
          <a:stretch/>
        </p:blipFill>
        <p:spPr bwMode="auto">
          <a:xfrm>
            <a:off x="5004048" y="1916832"/>
            <a:ext cx="41399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" y="5661248"/>
            <a:ext cx="9158475" cy="9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Кодификатор, который используется для разработки и оценки выполнения заданий по </a:t>
            </a:r>
            <a:r>
              <a:rPr lang="ru-RU" sz="1800" b="1" dirty="0" smtClean="0">
                <a:solidFill>
                  <a:srgbClr val="7030A0"/>
                </a:solidFill>
              </a:rPr>
              <a:t>ЕНГ (</a:t>
            </a:r>
            <a:r>
              <a:rPr lang="ru-RU" sz="1800" b="1" dirty="0">
                <a:solidFill>
                  <a:srgbClr val="7030A0"/>
                </a:solidFill>
              </a:rPr>
              <a:t>из материалов ВСЕРОССИЙСКОГО ФОРУМА ЭКСПЕРТОВ ПО ФУНКЦИОНАЛЬНОЙ ГРАМОТНОСТИ, 17-18 декабря 2019</a:t>
            </a:r>
            <a:r>
              <a:rPr lang="ru-RU" sz="1800" b="1" dirty="0" smtClean="0">
                <a:solidFill>
                  <a:srgbClr val="7030A0"/>
                </a:solidFill>
              </a:rPr>
              <a:t>)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0124" r="2907"/>
          <a:stretch/>
        </p:blipFill>
        <p:spPr bwMode="auto">
          <a:xfrm>
            <a:off x="28336" y="1768965"/>
            <a:ext cx="9115663" cy="431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Кодификатор, который используется для разработки и оценки выполнения заданий по </a:t>
            </a:r>
            <a:r>
              <a:rPr lang="ru-RU" sz="1800" b="1" dirty="0" smtClean="0">
                <a:solidFill>
                  <a:srgbClr val="7030A0"/>
                </a:solidFill>
              </a:rPr>
              <a:t>ЕНГ (</a:t>
            </a:r>
            <a:r>
              <a:rPr lang="ru-RU" sz="1800" b="1" dirty="0">
                <a:solidFill>
                  <a:srgbClr val="7030A0"/>
                </a:solidFill>
              </a:rPr>
              <a:t>из материалов ВСЕРОССИЙСКОГО ФОРУМА ЭКСПЕРТОВ ПО ФУНКЦИОНАЛЬНОЙ ГРАМОТНОСТИ, 17-18 декабря 2019</a:t>
            </a:r>
            <a:r>
              <a:rPr lang="ru-RU" sz="1800" b="1" dirty="0" smtClean="0">
                <a:solidFill>
                  <a:srgbClr val="7030A0"/>
                </a:solidFill>
              </a:rPr>
              <a:t>)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0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Кодификатор, который используется для разработки и оценки выполнения заданий по </a:t>
            </a:r>
            <a:r>
              <a:rPr lang="ru-RU" sz="1800" b="1" dirty="0" smtClean="0">
                <a:solidFill>
                  <a:srgbClr val="7030A0"/>
                </a:solidFill>
              </a:rPr>
              <a:t>ЕНГ (</a:t>
            </a:r>
            <a:r>
              <a:rPr lang="ru-RU" sz="1800" b="1" dirty="0">
                <a:solidFill>
                  <a:srgbClr val="7030A0"/>
                </a:solidFill>
              </a:rPr>
              <a:t>из материалов ВСЕРОССИЙСКОГО ФОРУМА ЭКСПЕРТОВ ПО ФУНКЦИОНАЛЬНОЙ ГРАМОТНОСТИ, 17-18 декабря 2019</a:t>
            </a:r>
            <a:r>
              <a:rPr lang="ru-RU" sz="1800" b="1" dirty="0" smtClean="0">
                <a:solidFill>
                  <a:srgbClr val="7030A0"/>
                </a:solidFill>
              </a:rPr>
              <a:t>)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380"/>
            <a:ext cx="9144000" cy="432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5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92211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Как развить навыки 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функциональной грамотности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dirty="0" smtClean="0"/>
              <a:t>Учить </a:t>
            </a:r>
            <a:r>
              <a:rPr lang="ru-RU" sz="2000" b="1" dirty="0" smtClean="0">
                <a:solidFill>
                  <a:srgbClr val="0000CC"/>
                </a:solidFill>
              </a:rPr>
              <a:t>мыслить </a:t>
            </a:r>
            <a:r>
              <a:rPr lang="ru-RU" sz="2000" b="1" dirty="0">
                <a:solidFill>
                  <a:srgbClr val="0000CC"/>
                </a:solidFill>
              </a:rPr>
              <a:t>критично</a:t>
            </a:r>
            <a:r>
              <a:rPr lang="ru-RU" sz="2000" dirty="0"/>
              <a:t>: ставить под сомнение факты, которые не проверены официальными данными или источниками, обращать внимание на конкретность цифр и суждений.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2</a:t>
            </a:r>
            <a:r>
              <a:rPr lang="ru-RU" sz="2000" dirty="0"/>
              <a:t>. Развивать </a:t>
            </a:r>
            <a:r>
              <a:rPr lang="ru-RU" sz="2000" b="1" dirty="0">
                <a:solidFill>
                  <a:srgbClr val="0000CC"/>
                </a:solidFill>
              </a:rPr>
              <a:t>коммуникативные навыки</a:t>
            </a:r>
            <a:r>
              <a:rPr lang="ru-RU" sz="2000" dirty="0"/>
              <a:t>: формулировать главную </a:t>
            </a:r>
            <a:r>
              <a:rPr lang="ru-RU" sz="2000" dirty="0" smtClean="0"/>
              <a:t>мысль, </a:t>
            </a:r>
            <a:r>
              <a:rPr lang="ru-RU" sz="2000" dirty="0"/>
              <a:t>создавать текст с учетом разных позиций — своей, слушателя (читателя), автора. </a:t>
            </a:r>
            <a:r>
              <a:rPr lang="ru-RU" sz="2000" dirty="0" smtClean="0"/>
              <a:t>Выступать перед </a:t>
            </a:r>
            <a:r>
              <a:rPr lang="ru-RU" sz="2000" dirty="0"/>
              <a:t>публикой, делиться своими идеями и выносить их на обсуждение.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3</a:t>
            </a:r>
            <a:r>
              <a:rPr lang="ru-RU" sz="2000" dirty="0"/>
              <a:t>. Участвовать в дискуссиях: обсуждать тему, рассматривать ее с разных сторон и точек зрения, </a:t>
            </a:r>
            <a:r>
              <a:rPr lang="ru-RU" sz="2000" dirty="0" smtClean="0"/>
              <a:t>учиться </a:t>
            </a:r>
            <a:r>
              <a:rPr lang="ru-RU" sz="2000" dirty="0"/>
              <a:t>понятно для собеседников </a:t>
            </a:r>
            <a:r>
              <a:rPr lang="ru-RU" sz="2000" b="1" dirty="0">
                <a:solidFill>
                  <a:srgbClr val="0000CC"/>
                </a:solidFill>
              </a:rPr>
              <a:t>выражать свои мысли вслух</a:t>
            </a:r>
            <a:r>
              <a:rPr lang="ru-RU" sz="2000" dirty="0"/>
              <a:t>, изучить стратегии убеждения собеседников и ведения переговоров.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4</a:t>
            </a:r>
            <a:r>
              <a:rPr lang="ru-RU" sz="2000" dirty="0"/>
              <a:t>. Расширять </a:t>
            </a:r>
            <a:r>
              <a:rPr lang="ru-RU" sz="2000" b="1" dirty="0">
                <a:solidFill>
                  <a:srgbClr val="0000CC"/>
                </a:solidFill>
              </a:rPr>
              <a:t>кругозор</a:t>
            </a:r>
            <a:r>
              <a:rPr lang="ru-RU" sz="2000" dirty="0"/>
              <a:t>: разбираться в искусстве, экологии, здоровом образе жизни, влиянии науки и техники на развитие общества. Как можно больше читать книг, журналов, изучать экспертные точки зрения. </a:t>
            </a:r>
            <a:r>
              <a:rPr lang="ru-RU" sz="2000" dirty="0" smtClean="0"/>
              <a:t>Проверять </a:t>
            </a:r>
            <a:r>
              <a:rPr lang="ru-RU" sz="2000" dirty="0"/>
              <a:t>свои знания в викторинах, интеллектуальных </a:t>
            </a:r>
            <a:r>
              <a:rPr lang="ru-RU" sz="2000" dirty="0" smtClean="0"/>
              <a:t>играх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5</a:t>
            </a:r>
            <a:r>
              <a:rPr lang="ru-RU" sz="2000" dirty="0"/>
              <a:t>. Организовывать </a:t>
            </a:r>
            <a:r>
              <a:rPr lang="ru-RU" sz="2000" b="1" dirty="0">
                <a:solidFill>
                  <a:srgbClr val="0000CC"/>
                </a:solidFill>
              </a:rPr>
              <a:t>процесс познания</a:t>
            </a:r>
            <a:r>
              <a:rPr lang="ru-RU" sz="2000" dirty="0"/>
              <a:t>: ставить цели и задачи, разрабатывать поэтапный план, искать нестандартные решения, анализировать данные, делать выводы.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712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Значение функциональной грамотности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19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Функциональная грамотность помогает людям использовать запас имеющейся информации, применять ее на практике и решать сложные жизненные задачи.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основывается на реальной грамотности людей и широте их знаний о мире, помогает мыслить независимо и делать собственные выводы обо всем, что происходит вокруг.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960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Чтобы развить </a:t>
            </a:r>
            <a:r>
              <a:rPr lang="ru-RU" sz="2000" dirty="0"/>
              <a:t>эти навыки у детей, учитель сам должен владеть ими на довольно высоком </a:t>
            </a:r>
            <a:r>
              <a:rPr lang="ru-RU" sz="2000" dirty="0" smtClean="0"/>
              <a:t>уровне.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269" y="551723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Владение  </a:t>
            </a:r>
            <a:r>
              <a:rPr lang="ru-RU" sz="2000" dirty="0">
                <a:solidFill>
                  <a:prstClr val="black"/>
                </a:solidFill>
              </a:rPr>
              <a:t>функциональной грамотностью сегодня — это не просто норма, но и обязанность педагога. </a:t>
            </a:r>
            <a:endParaRPr lang="ru-RU" sz="2000" dirty="0"/>
          </a:p>
        </p:txBody>
      </p:sp>
      <p:pic>
        <p:nvPicPr>
          <p:cNvPr id="1026" name="Picture 2" descr="https://image.mel.fm/i/I/IIBib5R5q1/5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93" y="4014737"/>
            <a:ext cx="4106019" cy="2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6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азвание 1"/>
          <p:cNvSpPr txBox="1">
            <a:spLocks noGrp="1"/>
          </p:cNvSpPr>
          <p:nvPr>
            <p:ph type="title"/>
          </p:nvPr>
        </p:nvSpPr>
        <p:spPr>
          <a:xfrm>
            <a:off x="755576" y="260648"/>
            <a:ext cx="8229600" cy="14048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2E8989"/>
                </a:solidFill>
              </a:defRPr>
            </a:lvl1pPr>
          </a:lstStyle>
          <a:p>
            <a:r>
              <a:rPr b="1" dirty="0" err="1" smtClean="0">
                <a:solidFill>
                  <a:srgbClr val="7030A0"/>
                </a:solidFill>
              </a:rPr>
              <a:t>Определение</a:t>
            </a:r>
            <a:r>
              <a:rPr b="1" dirty="0" smtClean="0">
                <a:solidFill>
                  <a:srgbClr val="7030A0"/>
                </a:solidFill>
              </a:rPr>
              <a:t> </a:t>
            </a:r>
            <a:r>
              <a:rPr b="1" dirty="0">
                <a:solidFill>
                  <a:srgbClr val="7030A0"/>
                </a:solidFill>
              </a:rPr>
              <a:t>функциональной грамотности</a:t>
            </a:r>
          </a:p>
        </p:txBody>
      </p:sp>
      <p:sp>
        <p:nvSpPr>
          <p:cNvPr id="132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539553" y="1952283"/>
            <a:ext cx="8064896" cy="34987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400"/>
              </a:spcBef>
              <a:buSzTx/>
              <a:buNone/>
              <a:defRPr sz="2000"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sz="2400" dirty="0">
                <a:solidFill>
                  <a:schemeClr val="tx1"/>
                </a:solidFill>
              </a:rPr>
              <a:t>А. А. Леонтьев: </a:t>
            </a:r>
            <a:r>
              <a:rPr sz="24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«</a:t>
            </a:r>
            <a:r>
              <a:rPr sz="2400" b="1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Функционально грамотный </a:t>
            </a:r>
            <a:r>
              <a:rPr sz="2400" b="1" dirty="0" err="1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человек</a:t>
            </a:r>
            <a:r>
              <a:rPr sz="2400" b="1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—</a:t>
            </a:r>
            <a:r>
              <a:rPr lang="ru-RU" sz="24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это</a:t>
            </a:r>
            <a:r>
              <a:rPr sz="24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sz="24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отношений» </a:t>
            </a:r>
          </a:p>
          <a:p>
            <a:pPr marL="0" indent="0">
              <a:buSzTx/>
              <a:buNone/>
              <a:defRPr sz="1800" i="1"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endParaRPr sz="2400" dirty="0">
              <a:solidFill>
                <a:schemeClr val="tx1"/>
              </a:solidFill>
              <a:latin typeface="SF Pro Display Regular"/>
              <a:ea typeface="SF Pro Display Regular"/>
              <a:cs typeface="SF Pro Display Regular"/>
              <a:sym typeface="SF Pro Display Regular"/>
            </a:endParaRPr>
          </a:p>
          <a:p>
            <a:pPr marL="0" indent="0">
              <a:spcBef>
                <a:spcPts val="400"/>
              </a:spcBef>
              <a:buSzTx/>
              <a:buNone/>
              <a:defRPr sz="1800" i="1"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rPr sz="2400" dirty="0">
                <a:solidFill>
                  <a:schemeClr val="tx1"/>
                </a:solidFill>
              </a:rPr>
              <a:t>[Образовательная система «Школа 2100». Педагогика здравого смысла / под ред. А. А. Леонтьева. М.: Баласс, 2003. С. 35.].</a:t>
            </a:r>
          </a:p>
        </p:txBody>
      </p:sp>
    </p:spTree>
    <p:extLst>
      <p:ext uri="{BB962C8B-B14F-4D97-AF65-F5344CB8AC3E}">
        <p14:creationId xmlns:p14="http://schemas.microsoft.com/office/powerpoint/2010/main" val="35178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Название 1"/>
          <p:cNvSpPr txBox="1">
            <a:spLocks noGrp="1"/>
          </p:cNvSpPr>
          <p:nvPr>
            <p:ph type="title"/>
          </p:nvPr>
        </p:nvSpPr>
        <p:spPr>
          <a:xfrm>
            <a:off x="605503" y="231496"/>
            <a:ext cx="8229600" cy="1404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E8989"/>
                </a:solidFill>
              </a:defRPr>
            </a:lvl1pPr>
          </a:lstStyle>
          <a:p>
            <a:r>
              <a:rPr sz="3600" b="1" dirty="0">
                <a:solidFill>
                  <a:srgbClr val="7030A0"/>
                </a:solidFill>
              </a:rPr>
              <a:t> Основные направления формирования функциональной грамотности</a:t>
            </a:r>
          </a:p>
        </p:txBody>
      </p:sp>
      <p:sp>
        <p:nvSpPr>
          <p:cNvPr id="161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605503" y="1988839"/>
            <a:ext cx="7475792" cy="35396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2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b="1" dirty="0">
                <a:solidFill>
                  <a:schemeClr val="tx1"/>
                </a:solidFill>
              </a:rPr>
              <a:t>• </a:t>
            </a:r>
            <a:r>
              <a:rPr b="1" dirty="0" err="1">
                <a:solidFill>
                  <a:schemeClr val="tx1"/>
                </a:solidFill>
              </a:rPr>
              <a:t>Математическая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грамотность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2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b="1" dirty="0">
                <a:solidFill>
                  <a:schemeClr val="tx1"/>
                </a:solidFill>
              </a:rPr>
              <a:t>• </a:t>
            </a:r>
            <a:r>
              <a:rPr b="1" dirty="0" err="1">
                <a:solidFill>
                  <a:schemeClr val="tx1"/>
                </a:solidFill>
              </a:rPr>
              <a:t>Читательская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грамотность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2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b="1" dirty="0">
                <a:solidFill>
                  <a:schemeClr val="tx1"/>
                </a:solidFill>
              </a:rPr>
              <a:t>• </a:t>
            </a:r>
            <a:r>
              <a:rPr b="1" dirty="0" err="1">
                <a:solidFill>
                  <a:schemeClr val="tx1"/>
                </a:solidFill>
              </a:rPr>
              <a:t>Естественнонаучная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грамотность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2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b="1" dirty="0">
                <a:solidFill>
                  <a:schemeClr val="tx1"/>
                </a:solidFill>
              </a:rPr>
              <a:t>• </a:t>
            </a:r>
            <a:r>
              <a:rPr b="1" dirty="0" err="1">
                <a:solidFill>
                  <a:schemeClr val="tx1"/>
                </a:solidFill>
              </a:rPr>
              <a:t>Глобальные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компетенции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2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b="1" dirty="0">
                <a:solidFill>
                  <a:schemeClr val="tx1"/>
                </a:solidFill>
              </a:rPr>
              <a:t>• </a:t>
            </a:r>
            <a:r>
              <a:rPr b="1" dirty="0" err="1">
                <a:solidFill>
                  <a:schemeClr val="tx1"/>
                </a:solidFill>
              </a:rPr>
              <a:t>Финансовая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грамотность</a:t>
            </a:r>
            <a:endParaRPr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2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b="1" dirty="0">
                <a:solidFill>
                  <a:schemeClr val="tx1"/>
                </a:solidFill>
              </a:rPr>
              <a:t>• </a:t>
            </a:r>
            <a:r>
              <a:rPr b="1" dirty="0" err="1">
                <a:solidFill>
                  <a:schemeClr val="tx1"/>
                </a:solidFill>
              </a:rPr>
              <a:t>Креативное</a:t>
            </a:r>
            <a:r>
              <a:rPr b="1" dirty="0">
                <a:solidFill>
                  <a:schemeClr val="tx1"/>
                </a:solidFill>
              </a:rPr>
              <a:t> и </a:t>
            </a:r>
            <a:r>
              <a:rPr b="1" dirty="0" err="1">
                <a:solidFill>
                  <a:schemeClr val="tx1"/>
                </a:solidFill>
              </a:rPr>
              <a:t>критическое</a:t>
            </a:r>
            <a:r>
              <a:rPr b="1" dirty="0">
                <a:solidFill>
                  <a:schemeClr val="tx1"/>
                </a:solidFill>
              </a:rPr>
              <a:t> </a:t>
            </a:r>
            <a:br>
              <a:rPr b="1" dirty="0">
                <a:solidFill>
                  <a:schemeClr val="tx1"/>
                </a:solidFill>
              </a:rPr>
            </a:br>
            <a:r>
              <a:rPr b="1" dirty="0">
                <a:solidFill>
                  <a:schemeClr val="tx1"/>
                </a:solidFill>
              </a:rPr>
              <a:t>   </a:t>
            </a:r>
            <a:r>
              <a:rPr b="1" dirty="0" err="1">
                <a:solidFill>
                  <a:schemeClr val="tx1"/>
                </a:solidFill>
              </a:rPr>
              <a:t>мышление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63" name="книга-01.png" descr="книга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031" y="3866493"/>
            <a:ext cx="4405820" cy="25134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05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Название 1"/>
          <p:cNvSpPr txBox="1">
            <a:spLocks noGrp="1"/>
          </p:cNvSpPr>
          <p:nvPr>
            <p:ph type="title"/>
          </p:nvPr>
        </p:nvSpPr>
        <p:spPr>
          <a:xfrm>
            <a:off x="635000" y="288846"/>
            <a:ext cx="8229600" cy="82993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26767"/>
                </a:solidFill>
              </a:defRPr>
            </a:lvl1pPr>
          </a:lstStyle>
          <a:p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Из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указа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Президента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России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от</a:t>
            </a:r>
            <a:r>
              <a:rPr b="1" dirty="0">
                <a:solidFill>
                  <a:srgbClr val="7030A0"/>
                </a:solidFill>
              </a:rPr>
              <a:t> 7 </a:t>
            </a:r>
            <a:r>
              <a:rPr b="1" dirty="0" err="1">
                <a:solidFill>
                  <a:srgbClr val="7030A0"/>
                </a:solidFill>
              </a:rPr>
              <a:t>мая</a:t>
            </a:r>
            <a:r>
              <a:rPr b="1" dirty="0">
                <a:solidFill>
                  <a:srgbClr val="7030A0"/>
                </a:solidFill>
              </a:rPr>
              <a:t> 2018 </a:t>
            </a:r>
            <a:r>
              <a:rPr b="1" dirty="0" err="1">
                <a:solidFill>
                  <a:srgbClr val="7030A0"/>
                </a:solidFill>
              </a:rPr>
              <a:t>года</a:t>
            </a:r>
            <a:r>
              <a:rPr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76" name="Содержимое 2"/>
          <p:cNvSpPr txBox="1">
            <a:spLocks noGrp="1"/>
          </p:cNvSpPr>
          <p:nvPr>
            <p:ph type="body" sz="quarter" idx="1"/>
          </p:nvPr>
        </p:nvSpPr>
        <p:spPr>
          <a:xfrm>
            <a:off x="634998" y="1068362"/>
            <a:ext cx="8055028" cy="11802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353535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rPr dirty="0" err="1">
                <a:solidFill>
                  <a:schemeClr val="tx1"/>
                </a:solidFill>
              </a:rPr>
              <a:t>Правительству</a:t>
            </a:r>
            <a:r>
              <a:rPr dirty="0">
                <a:solidFill>
                  <a:schemeClr val="tx1"/>
                </a:solidFill>
              </a:rPr>
              <a:t> РФ </a:t>
            </a:r>
            <a:r>
              <a:rPr dirty="0" err="1">
                <a:solidFill>
                  <a:schemeClr val="tx1"/>
                </a:solidFill>
              </a:rPr>
              <a:t>поручено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обеспечить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глобальную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конкурентоспособность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российского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образования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вхождение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Российскои</a:t>
            </a:r>
            <a:r>
              <a:rPr dirty="0">
                <a:solidFill>
                  <a:schemeClr val="tx1"/>
                </a:solidFill>
              </a:rPr>
              <a:t>̆ </a:t>
            </a:r>
            <a:r>
              <a:rPr dirty="0" err="1">
                <a:solidFill>
                  <a:schemeClr val="tx1"/>
                </a:solidFill>
              </a:rPr>
              <a:t>Федерации</a:t>
            </a:r>
            <a:r>
              <a:rPr dirty="0">
                <a:solidFill>
                  <a:schemeClr val="tx1"/>
                </a:solidFill>
              </a:rPr>
              <a:t> в </a:t>
            </a:r>
            <a:r>
              <a:rPr dirty="0" err="1" smtClean="0">
                <a:solidFill>
                  <a:schemeClr val="tx1"/>
                </a:solidFill>
              </a:rPr>
              <a:t>число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dirty="0" smtClean="0">
                <a:solidFill>
                  <a:schemeClr val="tx1"/>
                </a:solidFill>
                <a:latin typeface="SF Pro Display Bold"/>
                <a:ea typeface="SF Pro Display Bold"/>
                <a:cs typeface="SF Pro Display Bold"/>
                <a:sym typeface="SF Pro Display Bold"/>
              </a:rPr>
              <a:t>10</a:t>
            </a:r>
            <a:r>
              <a:rPr dirty="0" smtClean="0">
                <a:solidFill>
                  <a:schemeClr val="tx1"/>
                </a:solidFill>
                <a:latin typeface="SF Pro Display Heavy"/>
                <a:ea typeface="SF Pro Display Heavy"/>
                <a:cs typeface="SF Pro Display Heavy"/>
                <a:sym typeface="SF Pro Display Heavy"/>
              </a:rPr>
              <a:t> </a:t>
            </a:r>
            <a:r>
              <a:rPr dirty="0" err="1">
                <a:solidFill>
                  <a:schemeClr val="tx1"/>
                </a:solidFill>
              </a:rPr>
              <a:t>ведущих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стран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мира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  <a:latin typeface="SF Pro Display Bold"/>
                <a:ea typeface="SF Pro Display Bold"/>
                <a:cs typeface="SF Pro Display Bold"/>
                <a:sym typeface="SF Pro Display Bold"/>
              </a:rPr>
              <a:t>качеству</a:t>
            </a:r>
            <a:r>
              <a:rPr dirty="0">
                <a:solidFill>
                  <a:schemeClr val="tx1"/>
                </a:solidFill>
                <a:latin typeface="SF Pro Display Bold"/>
                <a:ea typeface="SF Pro Display Bold"/>
                <a:cs typeface="SF Pro Display Bold"/>
                <a:sym typeface="SF Pro Display Bold"/>
              </a:rPr>
              <a:t> </a:t>
            </a:r>
            <a:r>
              <a:rPr dirty="0" err="1">
                <a:solidFill>
                  <a:schemeClr val="tx1"/>
                </a:solidFill>
                <a:latin typeface="SF Pro Display Bold"/>
                <a:ea typeface="SF Pro Display Bold"/>
                <a:cs typeface="SF Pro Display Bold"/>
                <a:sym typeface="SF Pro Display Bold"/>
              </a:rPr>
              <a:t>общего</a:t>
            </a:r>
            <a:r>
              <a:rPr dirty="0">
                <a:solidFill>
                  <a:schemeClr val="tx1"/>
                </a:solidFill>
                <a:latin typeface="SF Pro Display Bold"/>
                <a:ea typeface="SF Pro Display Bold"/>
                <a:cs typeface="SF Pro Display Bold"/>
                <a:sym typeface="SF Pro Display Bold"/>
              </a:rPr>
              <a:t> </a:t>
            </a:r>
            <a:r>
              <a:rPr dirty="0" err="1">
                <a:solidFill>
                  <a:schemeClr val="tx1"/>
                </a:solidFill>
                <a:latin typeface="SF Pro Display Bold"/>
                <a:ea typeface="SF Pro Display Bold"/>
                <a:cs typeface="SF Pro Display Bold"/>
                <a:sym typeface="SF Pro Display Bold"/>
              </a:rPr>
              <a:t>образования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8" name="Название 1"/>
          <p:cNvSpPr txBox="1"/>
          <p:nvPr/>
        </p:nvSpPr>
        <p:spPr>
          <a:xfrm>
            <a:off x="635000" y="2422448"/>
            <a:ext cx="8229600" cy="98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448055">
              <a:defRPr sz="2300">
                <a:solidFill>
                  <a:srgbClr val="226767"/>
                </a:solidFill>
                <a:latin typeface="SF Pro Display Heavy"/>
                <a:ea typeface="SF Pro Display Heavy"/>
                <a:cs typeface="SF Pro Display Heavy"/>
                <a:sym typeface="SF Pro Display Heavy"/>
              </a:defRPr>
            </a:lvl1pPr>
          </a:lstStyle>
          <a:p>
            <a:r>
              <a:rPr b="1" dirty="0" err="1">
                <a:solidFill>
                  <a:srgbClr val="002060"/>
                </a:solidFill>
              </a:rPr>
              <a:t>Из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Государственнои</a:t>
            </a:r>
            <a:r>
              <a:rPr b="1" dirty="0">
                <a:solidFill>
                  <a:srgbClr val="002060"/>
                </a:solidFill>
              </a:rPr>
              <a:t>̆ </a:t>
            </a:r>
            <a:r>
              <a:rPr b="1" dirty="0" err="1">
                <a:solidFill>
                  <a:srgbClr val="002060"/>
                </a:solidFill>
              </a:rPr>
              <a:t>программы</a:t>
            </a:r>
            <a:r>
              <a:rPr b="1" dirty="0">
                <a:solidFill>
                  <a:srgbClr val="002060"/>
                </a:solidFill>
              </a:rPr>
              <a:t> РФ «</a:t>
            </a:r>
            <a:r>
              <a:rPr b="1" dirty="0" err="1">
                <a:solidFill>
                  <a:srgbClr val="002060"/>
                </a:solidFill>
              </a:rPr>
              <a:t>Развитие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образования</a:t>
            </a:r>
            <a:r>
              <a:rPr b="1" dirty="0">
                <a:solidFill>
                  <a:srgbClr val="002060"/>
                </a:solidFill>
              </a:rPr>
              <a:t>» (2018-2025 </a:t>
            </a:r>
            <a:r>
              <a:rPr b="1" dirty="0" err="1">
                <a:solidFill>
                  <a:srgbClr val="002060"/>
                </a:solidFill>
              </a:rPr>
              <a:t>годы</a:t>
            </a:r>
            <a:r>
              <a:rPr b="1" dirty="0">
                <a:solidFill>
                  <a:srgbClr val="002060"/>
                </a:solidFill>
              </a:rPr>
              <a:t>) </a:t>
            </a:r>
            <a:r>
              <a:rPr b="1" dirty="0" err="1">
                <a:solidFill>
                  <a:srgbClr val="002060"/>
                </a:solidFill>
              </a:rPr>
              <a:t>от</a:t>
            </a:r>
            <a:r>
              <a:rPr b="1" dirty="0">
                <a:solidFill>
                  <a:srgbClr val="002060"/>
                </a:solidFill>
              </a:rPr>
              <a:t> 26 </a:t>
            </a:r>
            <a:r>
              <a:rPr b="1" dirty="0" err="1">
                <a:solidFill>
                  <a:srgbClr val="002060"/>
                </a:solidFill>
              </a:rPr>
              <a:t>декабря</a:t>
            </a:r>
            <a:r>
              <a:rPr b="1" dirty="0">
                <a:solidFill>
                  <a:srgbClr val="002060"/>
                </a:solidFill>
              </a:rPr>
              <a:t> 2017 г.</a:t>
            </a:r>
          </a:p>
        </p:txBody>
      </p:sp>
      <p:sp>
        <p:nvSpPr>
          <p:cNvPr id="179" name="Содержимое 2"/>
          <p:cNvSpPr txBox="1"/>
          <p:nvPr/>
        </p:nvSpPr>
        <p:spPr>
          <a:xfrm>
            <a:off x="647698" y="3453244"/>
            <a:ext cx="7759660" cy="213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dirty="0" err="1">
                <a:solidFill>
                  <a:schemeClr val="tx1"/>
                </a:solidFill>
              </a:rPr>
              <a:t>Цель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программы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– </a:t>
            </a:r>
            <a:r>
              <a:rPr dirty="0" err="1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качество</a:t>
            </a:r>
            <a:r>
              <a:rPr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dirty="0" err="1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образования</a:t>
            </a:r>
            <a:r>
              <a:rPr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, </a:t>
            </a:r>
            <a:r>
              <a:rPr dirty="0" err="1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которое</a:t>
            </a:r>
            <a:r>
              <a:rPr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dirty="0" err="1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характеризуется</a:t>
            </a:r>
            <a:r>
              <a:rPr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: </a:t>
            </a:r>
          </a:p>
          <a:p>
            <a:pPr marL="192505" indent="-192505">
              <a:spcBef>
                <a:spcPts val="400"/>
              </a:spcBef>
              <a:buSzPct val="100000"/>
              <a:buChar char="•"/>
              <a:defRPr>
                <a:solidFill>
                  <a:srgbClr val="353535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rPr dirty="0" err="1">
                <a:solidFill>
                  <a:schemeClr val="tx1"/>
                </a:solidFill>
              </a:rPr>
              <a:t>сохранением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лидирующих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позиции</a:t>
            </a:r>
            <a:r>
              <a:rPr dirty="0">
                <a:solidFill>
                  <a:schemeClr val="tx1"/>
                </a:solidFill>
              </a:rPr>
              <a:t>̆ РФ в </a:t>
            </a:r>
            <a:r>
              <a:rPr dirty="0" err="1">
                <a:solidFill>
                  <a:schemeClr val="tx1"/>
                </a:solidFill>
              </a:rPr>
              <a:t>международном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исследовании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качества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чтения</a:t>
            </a:r>
            <a:r>
              <a:rPr dirty="0">
                <a:solidFill>
                  <a:schemeClr val="tx1"/>
                </a:solidFill>
              </a:rPr>
              <a:t> и </a:t>
            </a:r>
            <a:r>
              <a:rPr dirty="0" err="1">
                <a:solidFill>
                  <a:schemeClr val="tx1"/>
                </a:solidFill>
              </a:rPr>
              <a:t>понимания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текстов</a:t>
            </a:r>
            <a:r>
              <a:rPr dirty="0">
                <a:solidFill>
                  <a:schemeClr val="tx1"/>
                </a:solidFill>
              </a:rPr>
              <a:t> (PIRLS), а </a:t>
            </a:r>
            <a:r>
              <a:rPr dirty="0" err="1">
                <a:solidFill>
                  <a:schemeClr val="tx1"/>
                </a:solidFill>
              </a:rPr>
              <a:t>также</a:t>
            </a:r>
            <a:r>
              <a:rPr dirty="0">
                <a:solidFill>
                  <a:schemeClr val="tx1"/>
                </a:solidFill>
              </a:rPr>
              <a:t> в </a:t>
            </a:r>
            <a:r>
              <a:rPr dirty="0" err="1">
                <a:solidFill>
                  <a:schemeClr val="tx1"/>
                </a:solidFill>
              </a:rPr>
              <a:t>международном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исследовании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качества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математического</a:t>
            </a:r>
            <a:r>
              <a:rPr dirty="0">
                <a:solidFill>
                  <a:schemeClr val="tx1"/>
                </a:solidFill>
              </a:rPr>
              <a:t> и </a:t>
            </a:r>
            <a:r>
              <a:rPr dirty="0" err="1">
                <a:solidFill>
                  <a:schemeClr val="tx1"/>
                </a:solidFill>
              </a:rPr>
              <a:t>естественнонаучного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образования</a:t>
            </a:r>
            <a:r>
              <a:rPr dirty="0">
                <a:solidFill>
                  <a:schemeClr val="tx1"/>
                </a:solidFill>
              </a:rPr>
              <a:t> (TIMSS); </a:t>
            </a:r>
          </a:p>
          <a:p>
            <a:pPr marL="192505" indent="-192505">
              <a:spcBef>
                <a:spcPts val="400"/>
              </a:spcBef>
              <a:buSzPct val="100000"/>
              <a:buChar char="•"/>
              <a:defRPr>
                <a:solidFill>
                  <a:srgbClr val="353535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defRPr>
            </a:pPr>
            <a:r>
              <a:rPr dirty="0" err="1">
                <a:solidFill>
                  <a:schemeClr val="tx1"/>
                </a:solidFill>
              </a:rPr>
              <a:t>повышением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позиции</a:t>
            </a:r>
            <a:r>
              <a:rPr dirty="0">
                <a:solidFill>
                  <a:schemeClr val="tx1"/>
                </a:solidFill>
              </a:rPr>
              <a:t>̆ РФ в </a:t>
            </a:r>
            <a:r>
              <a:rPr dirty="0" err="1">
                <a:solidFill>
                  <a:schemeClr val="tx1"/>
                </a:solidFill>
              </a:rPr>
              <a:t>международнои</a:t>
            </a:r>
            <a:r>
              <a:rPr dirty="0">
                <a:solidFill>
                  <a:schemeClr val="tx1"/>
                </a:solidFill>
              </a:rPr>
              <a:t>̆ </a:t>
            </a:r>
            <a:r>
              <a:rPr dirty="0" err="1">
                <a:solidFill>
                  <a:schemeClr val="tx1"/>
                </a:solidFill>
              </a:rPr>
              <a:t>программе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оценке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образовательных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достижении</a:t>
            </a:r>
            <a:r>
              <a:rPr dirty="0">
                <a:solidFill>
                  <a:schemeClr val="tx1"/>
                </a:solidFill>
              </a:rPr>
              <a:t>̆ </a:t>
            </a:r>
            <a:r>
              <a:rPr dirty="0" err="1">
                <a:solidFill>
                  <a:schemeClr val="tx1"/>
                </a:solidFill>
              </a:rPr>
              <a:t>учащихся</a:t>
            </a:r>
            <a:r>
              <a:rPr dirty="0">
                <a:solidFill>
                  <a:schemeClr val="tx1"/>
                </a:solidFill>
              </a:rPr>
              <a:t> (PISA)</a:t>
            </a:r>
          </a:p>
        </p:txBody>
      </p:sp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650" y="5787569"/>
            <a:ext cx="2095822" cy="796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75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179" y="510040"/>
            <a:ext cx="8645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Единая система оценки качества образования</a:t>
            </a:r>
            <a:endParaRPr kumimoji="0" lang="ru-RU" sz="3200" b="1" i="0" u="none" strike="noStrike" kern="1200" cap="none" spc="-4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41">
            <a:extLst>
              <a:ext uri="{FF2B5EF4-FFF2-40B4-BE49-F238E27FC236}">
                <a16:creationId xmlns="" xmlns:a16="http://schemas.microsoft.com/office/drawing/2014/main" id="{6A11E227-FD05-4E16-8900-13031C87BF42}"/>
              </a:ext>
            </a:extLst>
          </p:cNvPr>
          <p:cNvSpPr txBox="1"/>
          <p:nvPr/>
        </p:nvSpPr>
        <p:spPr>
          <a:xfrm>
            <a:off x="6474822" y="5307262"/>
            <a:ext cx="218481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Международные исследования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2717663"/>
            <a:ext cx="2071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Национальные исследования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качества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179" y="2394497"/>
            <a:ext cx="2551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Государственная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итоговая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аттестация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409" y="5495888"/>
            <a:ext cx="2672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Всероссийские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5380" y="1397773"/>
            <a:ext cx="498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Общероссийская оценка по модели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PISA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2557" y="6379612"/>
            <a:ext cx="5192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МИНПРОСВЕЩЕНИЯ N 219, РОСОБРНАДЗОРА приказ N 590, от 06.05.2019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952690" y="2030439"/>
            <a:ext cx="91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23728" y="2030438"/>
            <a:ext cx="4680520" cy="3788615"/>
            <a:chOff x="3281123" y="1599044"/>
            <a:chExt cx="5658094" cy="453766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333469" y="1599044"/>
              <a:ext cx="5450890" cy="4537666"/>
              <a:chOff x="3381956" y="1489057"/>
              <a:chExt cx="5450890" cy="4537666"/>
            </a:xfrm>
          </p:grpSpPr>
          <p:sp>
            <p:nvSpPr>
              <p:cNvPr id="87" name="Полилиния: фигура 81">
                <a:extLst>
                  <a:ext uri="{FF2B5EF4-FFF2-40B4-BE49-F238E27FC236}">
                    <a16:creationId xmlns="" xmlns:a16="http://schemas.microsoft.com/office/drawing/2014/main" id="{7E4E9A42-580C-41D5-8D94-84683A11A8C9}"/>
                  </a:ext>
                </a:extLst>
              </p:cNvPr>
              <p:cNvSpPr/>
              <p:nvPr/>
            </p:nvSpPr>
            <p:spPr>
              <a:xfrm>
                <a:off x="3381956" y="1490234"/>
                <a:ext cx="5450890" cy="4536489"/>
              </a:xfrm>
              <a:custGeom>
                <a:avLst/>
                <a:gdLst>
                  <a:gd name="connsiteX0" fmla="*/ 1239899 w 2487142"/>
                  <a:gd name="connsiteY0" fmla="*/ 337 h 2322329"/>
                  <a:gd name="connsiteX1" fmla="*/ 1507315 w 2487142"/>
                  <a:gd name="connsiteY1" fmla="*/ 197071 h 2322329"/>
                  <a:gd name="connsiteX2" fmla="*/ 1318646 w 2487142"/>
                  <a:gd name="connsiteY2" fmla="*/ 517080 h 2322329"/>
                  <a:gd name="connsiteX3" fmla="*/ 1318646 w 2487142"/>
                  <a:gd name="connsiteY3" fmla="*/ 895666 h 2322329"/>
                  <a:gd name="connsiteX4" fmla="*/ 1609891 w 2487142"/>
                  <a:gd name="connsiteY4" fmla="*/ 1097930 h 2322329"/>
                  <a:gd name="connsiteX5" fmla="*/ 1962538 w 2487142"/>
                  <a:gd name="connsiteY5" fmla="*/ 950500 h 2322329"/>
                  <a:gd name="connsiteX6" fmla="*/ 2121236 w 2487142"/>
                  <a:gd name="connsiteY6" fmla="*/ 672671 h 2322329"/>
                  <a:gd name="connsiteX7" fmla="*/ 2467867 w 2487142"/>
                  <a:gd name="connsiteY7" fmla="*/ 812594 h 2322329"/>
                  <a:gd name="connsiteX8" fmla="*/ 2325364 w 2487142"/>
                  <a:gd name="connsiteY8" fmla="*/ 1157361 h 2322329"/>
                  <a:gd name="connsiteX9" fmla="*/ 2016716 w 2487142"/>
                  <a:gd name="connsiteY9" fmla="*/ 1071990 h 2322329"/>
                  <a:gd name="connsiteX10" fmla="*/ 1655532 w 2487142"/>
                  <a:gd name="connsiteY10" fmla="*/ 1220404 h 2322329"/>
                  <a:gd name="connsiteX11" fmla="*/ 1663412 w 2487142"/>
                  <a:gd name="connsiteY11" fmla="*/ 1300193 h 2322329"/>
                  <a:gd name="connsiteX12" fmla="*/ 1580340 w 2487142"/>
                  <a:gd name="connsiteY12" fmla="*/ 1547111 h 2322329"/>
                  <a:gd name="connsiteX13" fmla="*/ 1864033 w 2487142"/>
                  <a:gd name="connsiteY13" fmla="*/ 1833760 h 2322329"/>
                  <a:gd name="connsiteX14" fmla="*/ 2185031 w 2487142"/>
                  <a:gd name="connsiteY14" fmla="*/ 1875105 h 2322329"/>
                  <a:gd name="connsiteX15" fmla="*/ 2182647 w 2487142"/>
                  <a:gd name="connsiteY15" fmla="*/ 2246580 h 2322329"/>
                  <a:gd name="connsiteX16" fmla="*/ 1811169 w 2487142"/>
                  <a:gd name="connsiteY16" fmla="*/ 2244196 h 2322329"/>
                  <a:gd name="connsiteX17" fmla="*/ 1771768 w 2487142"/>
                  <a:gd name="connsiteY17" fmla="*/ 1922414 h 2322329"/>
                  <a:gd name="connsiteX18" fmla="*/ 1486761 w 2487142"/>
                  <a:gd name="connsiteY18" fmla="*/ 1637407 h 2322329"/>
                  <a:gd name="connsiteX19" fmla="*/ 1019192 w 2487142"/>
                  <a:gd name="connsiteY19" fmla="*/ 1637407 h 2322329"/>
                  <a:gd name="connsiteX20" fmla="*/ 734185 w 2487142"/>
                  <a:gd name="connsiteY20" fmla="*/ 1922414 h 2322329"/>
                  <a:gd name="connsiteX21" fmla="*/ 734185 w 2487142"/>
                  <a:gd name="connsiteY21" fmla="*/ 2190406 h 2322329"/>
                  <a:gd name="connsiteX22" fmla="*/ 374256 w 2487142"/>
                  <a:gd name="connsiteY22" fmla="*/ 2282343 h 2322329"/>
                  <a:gd name="connsiteX23" fmla="*/ 282318 w 2487142"/>
                  <a:gd name="connsiteY23" fmla="*/ 1922414 h 2322329"/>
                  <a:gd name="connsiteX24" fmla="*/ 642247 w 2487142"/>
                  <a:gd name="connsiteY24" fmla="*/ 1830476 h 2322329"/>
                  <a:gd name="connsiteX25" fmla="*/ 924299 w 2487142"/>
                  <a:gd name="connsiteY25" fmla="*/ 1544813 h 2322329"/>
                  <a:gd name="connsiteX26" fmla="*/ 850749 w 2487142"/>
                  <a:gd name="connsiteY26" fmla="*/ 1216464 h 2322329"/>
                  <a:gd name="connsiteX27" fmla="*/ 487923 w 2487142"/>
                  <a:gd name="connsiteY27" fmla="*/ 1068707 h 2322329"/>
                  <a:gd name="connsiteX28" fmla="*/ 223951 w 2487142"/>
                  <a:gd name="connsiteY28" fmla="*/ 1166473 h 2322329"/>
                  <a:gd name="connsiteX29" fmla="*/ 4696 w 2487142"/>
                  <a:gd name="connsiteY29" fmla="*/ 846683 h 2322329"/>
                  <a:gd name="connsiteX30" fmla="*/ 324488 w 2487142"/>
                  <a:gd name="connsiteY30" fmla="*/ 627425 h 2322329"/>
                  <a:gd name="connsiteX31" fmla="*/ 543743 w 2487142"/>
                  <a:gd name="connsiteY31" fmla="*/ 947217 h 2322329"/>
                  <a:gd name="connsiteX32" fmla="*/ 897703 w 2487142"/>
                  <a:gd name="connsiteY32" fmla="*/ 1095303 h 2322329"/>
                  <a:gd name="connsiteX33" fmla="*/ 1187306 w 2487142"/>
                  <a:gd name="connsiteY33" fmla="*/ 895338 h 2322329"/>
                  <a:gd name="connsiteX34" fmla="*/ 1187306 w 2487142"/>
                  <a:gd name="connsiteY34" fmla="*/ 517080 h 2322329"/>
                  <a:gd name="connsiteX35" fmla="*/ 998637 w 2487142"/>
                  <a:gd name="connsiteY35" fmla="*/ 328411 h 2322329"/>
                  <a:gd name="connsiteX36" fmla="*/ 1187306 w 2487142"/>
                  <a:gd name="connsiteY36" fmla="*/ 8405 h 2322329"/>
                  <a:gd name="connsiteX37" fmla="*/ 1239899 w 2487142"/>
                  <a:gd name="connsiteY37" fmla="*/ 337 h 232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87142" h="2322329">
                    <a:moveTo>
                      <a:pt x="1239899" y="337"/>
                    </a:moveTo>
                    <a:cubicBezTo>
                      <a:pt x="1361920" y="-5871"/>
                      <a:pt x="1475580" y="74165"/>
                      <a:pt x="1507315" y="197071"/>
                    </a:cubicBezTo>
                    <a:cubicBezTo>
                      <a:pt x="1543581" y="337539"/>
                      <a:pt x="1459114" y="480810"/>
                      <a:pt x="1318646" y="517080"/>
                    </a:cubicBezTo>
                    <a:lnTo>
                      <a:pt x="1318646" y="895666"/>
                    </a:lnTo>
                    <a:cubicBezTo>
                      <a:pt x="1441383" y="915420"/>
                      <a:pt x="1548517" y="989820"/>
                      <a:pt x="1609891" y="1097930"/>
                    </a:cubicBezTo>
                    <a:lnTo>
                      <a:pt x="1962538" y="950500"/>
                    </a:lnTo>
                    <a:cubicBezTo>
                      <a:pt x="1947014" y="832754"/>
                      <a:pt x="2011928" y="719113"/>
                      <a:pt x="2121236" y="672671"/>
                    </a:cubicBezTo>
                    <a:cubicBezTo>
                      <a:pt x="2255593" y="615591"/>
                      <a:pt x="2410787" y="678237"/>
                      <a:pt x="2467867" y="812594"/>
                    </a:cubicBezTo>
                    <a:cubicBezTo>
                      <a:pt x="2521874" y="947145"/>
                      <a:pt x="2458608" y="1100206"/>
                      <a:pt x="2325364" y="1157361"/>
                    </a:cubicBezTo>
                    <a:cubicBezTo>
                      <a:pt x="2215025" y="1202158"/>
                      <a:pt x="2088352" y="1167120"/>
                      <a:pt x="2016716" y="1071990"/>
                    </a:cubicBezTo>
                    <a:lnTo>
                      <a:pt x="1655532" y="1220404"/>
                    </a:lnTo>
                    <a:cubicBezTo>
                      <a:pt x="1660818" y="1246669"/>
                      <a:pt x="1663458" y="1273400"/>
                      <a:pt x="1663412" y="1300193"/>
                    </a:cubicBezTo>
                    <a:cubicBezTo>
                      <a:pt x="1663439" y="1389363"/>
                      <a:pt x="1634262" y="1476089"/>
                      <a:pt x="1580340" y="1547111"/>
                    </a:cubicBezTo>
                    <a:lnTo>
                      <a:pt x="1864033" y="1833760"/>
                    </a:lnTo>
                    <a:cubicBezTo>
                      <a:pt x="1967825" y="1772158"/>
                      <a:pt x="2100238" y="1789213"/>
                      <a:pt x="2185031" y="1875105"/>
                    </a:cubicBezTo>
                    <a:cubicBezTo>
                      <a:pt x="2286954" y="1978345"/>
                      <a:pt x="2285886" y="2144660"/>
                      <a:pt x="2182647" y="2246580"/>
                    </a:cubicBezTo>
                    <a:cubicBezTo>
                      <a:pt x="2079407" y="2348503"/>
                      <a:pt x="1913092" y="2347435"/>
                      <a:pt x="1811169" y="2244196"/>
                    </a:cubicBezTo>
                    <a:cubicBezTo>
                      <a:pt x="1727591" y="2157798"/>
                      <a:pt x="1711506" y="2026425"/>
                      <a:pt x="1771768" y="1922414"/>
                    </a:cubicBezTo>
                    <a:lnTo>
                      <a:pt x="1486761" y="1637407"/>
                    </a:lnTo>
                    <a:cubicBezTo>
                      <a:pt x="1346198" y="1735052"/>
                      <a:pt x="1159755" y="1735052"/>
                      <a:pt x="1019192" y="1637407"/>
                    </a:cubicBezTo>
                    <a:lnTo>
                      <a:pt x="734185" y="1922414"/>
                    </a:lnTo>
                    <a:cubicBezTo>
                      <a:pt x="783181" y="2005027"/>
                      <a:pt x="783181" y="2107793"/>
                      <a:pt x="734185" y="2190406"/>
                    </a:cubicBezTo>
                    <a:cubicBezTo>
                      <a:pt x="660182" y="2315185"/>
                      <a:pt x="499038" y="2356347"/>
                      <a:pt x="374256" y="2282343"/>
                    </a:cubicBezTo>
                    <a:cubicBezTo>
                      <a:pt x="249476" y="2208337"/>
                      <a:pt x="208315" y="2047193"/>
                      <a:pt x="282318" y="1922414"/>
                    </a:cubicBezTo>
                    <a:cubicBezTo>
                      <a:pt x="356324" y="1797635"/>
                      <a:pt x="517468" y="1756473"/>
                      <a:pt x="642247" y="1830476"/>
                    </a:cubicBezTo>
                    <a:lnTo>
                      <a:pt x="924299" y="1544813"/>
                    </a:lnTo>
                    <a:cubicBezTo>
                      <a:pt x="853747" y="1451013"/>
                      <a:pt x="826953" y="1331396"/>
                      <a:pt x="850749" y="1216464"/>
                    </a:cubicBezTo>
                    <a:lnTo>
                      <a:pt x="487923" y="1068707"/>
                    </a:lnTo>
                    <a:cubicBezTo>
                      <a:pt x="424654" y="1147425"/>
                      <a:pt x="323233" y="1184992"/>
                      <a:pt x="223951" y="1166473"/>
                    </a:cubicBezTo>
                    <a:cubicBezTo>
                      <a:pt x="75097" y="1138711"/>
                      <a:pt x="-23067" y="995537"/>
                      <a:pt x="4696" y="846683"/>
                    </a:cubicBezTo>
                    <a:cubicBezTo>
                      <a:pt x="32458" y="697829"/>
                      <a:pt x="175631" y="599663"/>
                      <a:pt x="324488" y="627425"/>
                    </a:cubicBezTo>
                    <a:cubicBezTo>
                      <a:pt x="473341" y="655187"/>
                      <a:pt x="571505" y="798363"/>
                      <a:pt x="543743" y="947217"/>
                    </a:cubicBezTo>
                    <a:lnTo>
                      <a:pt x="897703" y="1095303"/>
                    </a:lnTo>
                    <a:cubicBezTo>
                      <a:pt x="959242" y="988477"/>
                      <a:pt x="1065607" y="915035"/>
                      <a:pt x="1187306" y="895338"/>
                    </a:cubicBezTo>
                    <a:lnTo>
                      <a:pt x="1187306" y="517080"/>
                    </a:lnTo>
                    <a:cubicBezTo>
                      <a:pt x="1094781" y="493189"/>
                      <a:pt x="1022528" y="420936"/>
                      <a:pt x="998637" y="328411"/>
                    </a:cubicBezTo>
                    <a:cubicBezTo>
                      <a:pt x="962371" y="187946"/>
                      <a:pt x="1046839" y="44671"/>
                      <a:pt x="1187306" y="8405"/>
                    </a:cubicBezTo>
                    <a:cubicBezTo>
                      <a:pt x="1204865" y="3871"/>
                      <a:pt x="1222467" y="1224"/>
                      <a:pt x="1239899" y="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88000">
                    <a:srgbClr val="2D2B8D"/>
                  </a:gs>
                </a:gsLst>
                <a:lin ang="2400000" scaled="0"/>
              </a:gradFill>
              <a:ln w="32742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68289" y="1489057"/>
                <a:ext cx="1971675" cy="1752600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3281123" y="3133161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ГИА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769507" y="547019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ВПР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91082" y="3196059"/>
              <a:ext cx="1348135" cy="552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НИКО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191477" y="5429745"/>
              <a:ext cx="1102954" cy="552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652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Название 1"/>
          <p:cNvSpPr txBox="1">
            <a:spLocks noGrp="1"/>
          </p:cNvSpPr>
          <p:nvPr>
            <p:ph type="title"/>
          </p:nvPr>
        </p:nvSpPr>
        <p:spPr>
          <a:xfrm>
            <a:off x="457200" y="227888"/>
            <a:ext cx="8229600" cy="14048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2E8989"/>
                </a:solidFill>
              </a:defRPr>
            </a:lvl1pPr>
          </a:lstStyle>
          <a:p>
            <a:r>
              <a:rPr b="1" dirty="0" err="1">
                <a:solidFill>
                  <a:srgbClr val="7030A0"/>
                </a:solidFill>
              </a:rPr>
              <a:t>Математическая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грамотность</a:t>
            </a:r>
            <a:r>
              <a:rPr b="1" dirty="0">
                <a:solidFill>
                  <a:srgbClr val="7030A0"/>
                </a:solidFill>
              </a:rPr>
              <a:t> (</a:t>
            </a:r>
            <a:r>
              <a:rPr b="1" dirty="0" err="1">
                <a:solidFill>
                  <a:srgbClr val="7030A0"/>
                </a:solidFill>
              </a:rPr>
              <a:t>исследование</a:t>
            </a:r>
            <a:r>
              <a:rPr b="1" dirty="0">
                <a:solidFill>
                  <a:srgbClr val="7030A0"/>
                </a:solidFill>
              </a:rPr>
              <a:t> PISA)</a:t>
            </a:r>
          </a:p>
        </p:txBody>
      </p:sp>
      <p:sp>
        <p:nvSpPr>
          <p:cNvPr id="19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593388" y="1769400"/>
            <a:ext cx="8011060" cy="47559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None/>
              <a:defRPr sz="20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sz="2400" b="1" dirty="0">
                <a:solidFill>
                  <a:schemeClr val="tx1"/>
                </a:solidFill>
              </a:rPr>
              <a:t>Математическая грамотность</a:t>
            </a:r>
            <a:r>
              <a:rPr sz="2400" b="1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sz="24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— это способность </a:t>
            </a:r>
            <a:r>
              <a:rPr sz="24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индивиду</a:t>
            </a:r>
            <a:r>
              <a:rPr lang="ru-RU" sz="24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у</a:t>
            </a:r>
            <a:r>
              <a:rPr sz="24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ма </a:t>
            </a:r>
            <a:r>
              <a:rPr sz="2400" b="1" dirty="0">
                <a:solidFill>
                  <a:srgbClr val="0000CC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формулировать, применять и интерпретировать математику</a:t>
            </a:r>
            <a:r>
              <a:rPr sz="24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в разнообразных контекстах. </a:t>
            </a:r>
            <a:endParaRPr lang="ru-RU" sz="2400" dirty="0" smtClean="0">
              <a:solidFill>
                <a:schemeClr val="tx1"/>
              </a:solidFill>
              <a:latin typeface="SF Pro Display Regular"/>
              <a:ea typeface="SF Pro Display Regular"/>
              <a:cs typeface="SF Pro Display Regular"/>
              <a:sym typeface="SF Pro Display Regular"/>
            </a:endParaRPr>
          </a:p>
          <a:p>
            <a:pPr marL="0" indent="0">
              <a:spcBef>
                <a:spcPts val="400"/>
              </a:spcBef>
              <a:buSzTx/>
              <a:buNone/>
              <a:defRPr sz="20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ru-RU" sz="2000" b="1" dirty="0"/>
              <a:t>Математическая грамотность</a:t>
            </a:r>
            <a:r>
              <a:rPr sz="20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sz="20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включает математические </a:t>
            </a:r>
            <a:r>
              <a:rPr sz="2000" b="1" dirty="0">
                <a:solidFill>
                  <a:srgbClr val="0000CC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рассуждения</a:t>
            </a:r>
            <a:r>
              <a:rPr sz="20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, использование </a:t>
            </a:r>
            <a:r>
              <a:rPr sz="2000" b="1" dirty="0">
                <a:solidFill>
                  <a:srgbClr val="0000CC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математических понятий</a:t>
            </a:r>
            <a:r>
              <a:rPr sz="20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, процедур, </a:t>
            </a:r>
            <a:r>
              <a:rPr sz="2000" b="1" dirty="0">
                <a:solidFill>
                  <a:srgbClr val="0000CC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фактов и инструментов</a:t>
            </a:r>
            <a:r>
              <a:rPr sz="20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, чтобы описать, объяснить и предсказать явления. </a:t>
            </a:r>
            <a:endParaRPr lang="ru-RU" sz="2000" dirty="0" smtClean="0">
              <a:solidFill>
                <a:schemeClr val="tx1"/>
              </a:solidFill>
              <a:latin typeface="SF Pro Display Regular"/>
              <a:ea typeface="SF Pro Display Regular"/>
              <a:cs typeface="SF Pro Display Regular"/>
              <a:sym typeface="SF Pro Display Regular"/>
            </a:endParaRPr>
          </a:p>
          <a:p>
            <a:pPr marL="0" indent="0">
              <a:spcBef>
                <a:spcPts val="400"/>
              </a:spcBef>
              <a:buSzTx/>
              <a:buNone/>
              <a:defRPr sz="2000">
                <a:solidFill>
                  <a:srgbClr val="353535"/>
                </a:solidFill>
                <a:latin typeface="SF Pro Display Bold"/>
                <a:ea typeface="SF Pro Display Bold"/>
                <a:cs typeface="SF Pro Display Bold"/>
                <a:sym typeface="SF Pro Display Bold"/>
              </a:defRPr>
            </a:pPr>
            <a:r>
              <a:rPr lang="ru-RU" sz="2000" b="1" dirty="0"/>
              <a:t>Математическая грамотность</a:t>
            </a:r>
            <a:r>
              <a:rPr sz="2000" dirty="0" smtClean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 </a:t>
            </a:r>
            <a:r>
              <a:rPr sz="20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помогает людям </a:t>
            </a:r>
            <a:r>
              <a:rPr sz="2000" b="1" dirty="0">
                <a:solidFill>
                  <a:srgbClr val="0000CC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понять роль математики в современном мире</a:t>
            </a:r>
            <a:r>
              <a:rPr sz="2000" dirty="0">
                <a:solidFill>
                  <a:schemeClr val="tx1"/>
                </a:solidFill>
                <a:latin typeface="SF Pro Display Regular"/>
                <a:ea typeface="SF Pro Display Regular"/>
                <a:cs typeface="SF Pro Display Regular"/>
                <a:sym typeface="SF Pro Display Regular"/>
              </a:rPr>
              <a:t>, высказывать хорошо обоснованные суждения и принимать решения, необходимые конструктивному, активному, размышляющему гражданину.</a:t>
            </a:r>
          </a:p>
        </p:txBody>
      </p:sp>
    </p:spTree>
    <p:extLst>
      <p:ext uri="{BB962C8B-B14F-4D97-AF65-F5344CB8AC3E}">
        <p14:creationId xmlns:p14="http://schemas.microsoft.com/office/powerpoint/2010/main" val="33666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Название 1"/>
          <p:cNvSpPr txBox="1">
            <a:spLocks noGrp="1"/>
          </p:cNvSpPr>
          <p:nvPr>
            <p:ph type="title"/>
          </p:nvPr>
        </p:nvSpPr>
        <p:spPr>
          <a:xfrm>
            <a:off x="665076" y="404664"/>
            <a:ext cx="8229600" cy="1404824"/>
          </a:xfrm>
          <a:prstGeom prst="rect">
            <a:avLst/>
          </a:prstGeom>
        </p:spPr>
        <p:txBody>
          <a:bodyPr/>
          <a:lstStyle/>
          <a:p>
            <a:pPr>
              <a:defRPr sz="3100">
                <a:solidFill>
                  <a:srgbClr val="2E8989"/>
                </a:solidFill>
              </a:defRPr>
            </a:pPr>
            <a:r>
              <a:rPr b="1" dirty="0" err="1">
                <a:solidFill>
                  <a:srgbClr val="7030A0"/>
                </a:solidFill>
              </a:rPr>
              <a:t>Модель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математической</a:t>
            </a:r>
            <a:r>
              <a:rPr b="1" dirty="0">
                <a:solidFill>
                  <a:srgbClr val="7030A0"/>
                </a:solidFill>
              </a:rPr>
              <a:t>  </a:t>
            </a:r>
            <a:r>
              <a:rPr b="1" dirty="0" err="1">
                <a:solidFill>
                  <a:srgbClr val="7030A0"/>
                </a:solidFill>
              </a:rPr>
              <a:t>грамотности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исследования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PISA</a:t>
            </a:r>
          </a:p>
        </p:txBody>
      </p:sp>
      <p:grpSp>
        <p:nvGrpSpPr>
          <p:cNvPr id="201" name="Группа"/>
          <p:cNvGrpSpPr/>
          <p:nvPr/>
        </p:nvGrpSpPr>
        <p:grpSpPr>
          <a:xfrm>
            <a:off x="117710" y="1406370"/>
            <a:ext cx="2136392" cy="3467594"/>
            <a:chOff x="0" y="0"/>
            <a:chExt cx="2136391" cy="2889660"/>
          </a:xfrm>
        </p:grpSpPr>
        <p:sp>
          <p:nvSpPr>
            <p:cNvPr id="198" name="Сквиркл"/>
            <p:cNvSpPr/>
            <p:nvPr/>
          </p:nvSpPr>
          <p:spPr>
            <a:xfrm>
              <a:off x="0" y="463448"/>
              <a:ext cx="2136391" cy="2426212"/>
            </a:xfrm>
            <a:prstGeom prst="roundRect">
              <a:avLst>
                <a:gd name="adj" fmla="val 10252"/>
              </a:avLst>
            </a:prstGeom>
            <a:noFill/>
            <a:ln w="25400" cap="flat">
              <a:solidFill>
                <a:srgbClr val="EB5A3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b="1"/>
            </a:p>
          </p:txBody>
        </p:sp>
        <p:sp>
          <p:nvSpPr>
            <p:cNvPr id="199" name="Название 1"/>
            <p:cNvSpPr txBox="1"/>
            <p:nvPr/>
          </p:nvSpPr>
          <p:spPr>
            <a:xfrm>
              <a:off x="158377" y="0"/>
              <a:ext cx="1724604" cy="49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algn="ctr">
                <a:defRPr sz="2100">
                  <a:solidFill>
                    <a:srgbClr val="EB5A3E"/>
                  </a:solidFill>
                  <a:latin typeface="SF Pro Display Heavy"/>
                  <a:ea typeface="SF Pro Display Heavy"/>
                  <a:cs typeface="SF Pro Display Heavy"/>
                  <a:sym typeface="SF Pro Display Heavy"/>
                </a:defRPr>
              </a:lvl1pPr>
            </a:lstStyle>
            <a:p>
              <a:r>
                <a:rPr b="1" dirty="0" err="1">
                  <a:solidFill>
                    <a:srgbClr val="FF0000"/>
                  </a:solidFill>
                </a:rPr>
                <a:t>Контекст</a:t>
              </a:r>
              <a:endParaRPr b="1" dirty="0">
                <a:solidFill>
                  <a:srgbClr val="FF0000"/>
                </a:solidFill>
              </a:endParaRPr>
            </a:p>
          </p:txBody>
        </p:sp>
        <p:sp>
          <p:nvSpPr>
            <p:cNvPr id="200" name="Название 1"/>
            <p:cNvSpPr txBox="1"/>
            <p:nvPr/>
          </p:nvSpPr>
          <p:spPr>
            <a:xfrm>
              <a:off x="126899" y="540788"/>
              <a:ext cx="1913798" cy="2348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1300"/>
              </a:pPr>
              <a:r>
                <a:rPr sz="1600" b="1" dirty="0" err="1"/>
                <a:t>Особенности</a:t>
              </a:r>
              <a:r>
                <a:rPr sz="1600" b="1" dirty="0"/>
                <a:t> и </a:t>
              </a:r>
              <a:r>
                <a:rPr sz="1600" b="1" dirty="0" err="1"/>
                <a:t>элементы</a:t>
              </a:r>
              <a:r>
                <a:rPr sz="1600" b="1" dirty="0"/>
                <a:t> </a:t>
              </a:r>
              <a:r>
                <a:rPr sz="1600" b="1" dirty="0" err="1"/>
                <a:t>окружающей</a:t>
              </a:r>
              <a:r>
                <a:rPr sz="1600" b="1" dirty="0"/>
                <a:t> </a:t>
              </a:r>
              <a:r>
                <a:rPr sz="1600" b="1" dirty="0" err="1"/>
                <a:t>обстановки</a:t>
              </a:r>
              <a:r>
                <a:rPr sz="1600" b="1" dirty="0"/>
                <a:t>, </a:t>
              </a:r>
              <a:r>
                <a:rPr sz="1600" b="1" dirty="0" err="1"/>
                <a:t>представленные</a:t>
              </a:r>
              <a:r>
                <a:rPr sz="1600" b="1" dirty="0"/>
                <a:t> в </a:t>
              </a:r>
              <a:r>
                <a:rPr sz="1600" b="1" dirty="0" err="1"/>
                <a:t>задании</a:t>
              </a:r>
              <a:r>
                <a:rPr sz="1600" b="1" dirty="0"/>
                <a:t> в </a:t>
              </a:r>
              <a:r>
                <a:rPr sz="1600" b="1" dirty="0" err="1"/>
                <a:t>рамках</a:t>
              </a:r>
              <a:r>
                <a:rPr sz="1600" b="1" dirty="0"/>
                <a:t> </a:t>
              </a:r>
              <a:r>
                <a:rPr sz="1600" b="1" dirty="0" err="1"/>
                <a:t>описанной</a:t>
              </a:r>
              <a:r>
                <a:rPr sz="1600" b="1" dirty="0"/>
                <a:t> </a:t>
              </a:r>
              <a:r>
                <a:rPr sz="1600" b="1" dirty="0" err="1"/>
                <a:t>ситуации</a:t>
              </a:r>
              <a:r>
                <a:rPr sz="1600" b="1" dirty="0"/>
                <a:t>. </a:t>
              </a:r>
            </a:p>
            <a:p>
              <a:pPr algn="ctr">
                <a:lnSpc>
                  <a:spcPct val="80000"/>
                </a:lnSpc>
                <a:defRPr sz="1300"/>
              </a:pPr>
              <a:r>
                <a:rPr sz="1600" b="1" dirty="0"/>
                <a:t> (</a:t>
              </a:r>
              <a:r>
                <a:rPr sz="1600" b="1" dirty="0" err="1"/>
                <a:t>личный</a:t>
              </a:r>
              <a:r>
                <a:rPr sz="1600" b="1" dirty="0"/>
                <a:t>, </a:t>
              </a:r>
              <a:r>
                <a:rPr sz="1600" b="1" dirty="0" err="1"/>
                <a:t>общественный</a:t>
              </a:r>
              <a:r>
                <a:rPr sz="1600" b="1" dirty="0"/>
                <a:t>, </a:t>
              </a:r>
              <a:r>
                <a:rPr sz="1600" b="1" dirty="0" err="1"/>
                <a:t>профессиональный</a:t>
              </a:r>
              <a:r>
                <a:rPr sz="1600" b="1" dirty="0"/>
                <a:t> и </a:t>
              </a:r>
              <a:r>
                <a:rPr sz="1600" b="1" dirty="0" err="1"/>
                <a:t>научный</a:t>
              </a:r>
              <a:r>
                <a:rPr sz="1600" b="1" dirty="0"/>
                <a:t>)</a:t>
              </a:r>
            </a:p>
          </p:txBody>
        </p:sp>
      </p:grpSp>
      <p:sp>
        <p:nvSpPr>
          <p:cNvPr id="202" name="Сквиркл"/>
          <p:cNvSpPr/>
          <p:nvPr/>
        </p:nvSpPr>
        <p:spPr>
          <a:xfrm>
            <a:off x="2462414" y="3353692"/>
            <a:ext cx="2057820" cy="2714524"/>
          </a:xfrm>
          <a:prstGeom prst="roundRect">
            <a:avLst>
              <a:gd name="adj" fmla="val 9686"/>
            </a:avLst>
          </a:prstGeom>
          <a:solidFill>
            <a:srgbClr val="FFFFFF"/>
          </a:solidFill>
          <a:ln w="25400">
            <a:solidFill>
              <a:srgbClr val="31859C"/>
            </a:solidFill>
          </a:ln>
        </p:spPr>
        <p:txBody>
          <a:bodyPr lIns="45718" tIns="45718" rIns="45718" bIns="45718" anchor="ctr"/>
          <a:lstStyle/>
          <a:p>
            <a:endParaRPr b="1" dirty="0">
              <a:solidFill>
                <a:schemeClr val="tx1"/>
              </a:solidFill>
            </a:endParaRPr>
          </a:p>
        </p:txBody>
      </p:sp>
      <p:sp>
        <p:nvSpPr>
          <p:cNvPr id="203" name="Название 1"/>
          <p:cNvSpPr txBox="1"/>
          <p:nvPr/>
        </p:nvSpPr>
        <p:spPr>
          <a:xfrm>
            <a:off x="2462414" y="2831189"/>
            <a:ext cx="2057820" cy="447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algn="ctr">
              <a:lnSpc>
                <a:spcPct val="80000"/>
              </a:lnSpc>
              <a:defRPr sz="1600">
                <a:solidFill>
                  <a:srgbClr val="009999"/>
                </a:solidFill>
                <a:latin typeface="SF Pro Display Heavy"/>
                <a:ea typeface="SF Pro Display Heavy"/>
                <a:cs typeface="SF Pro Display Heavy"/>
                <a:sym typeface="SF Pro Display Heavy"/>
              </a:defRPr>
            </a:lvl1pPr>
          </a:lstStyle>
          <a:p>
            <a:r>
              <a:rPr sz="1800" b="1" dirty="0" err="1">
                <a:solidFill>
                  <a:srgbClr val="7030A0"/>
                </a:solidFill>
              </a:rPr>
              <a:t>Формулировать</a:t>
            </a:r>
            <a:endParaRPr sz="1800" b="1" dirty="0">
              <a:solidFill>
                <a:srgbClr val="7030A0"/>
              </a:solidFill>
            </a:endParaRPr>
          </a:p>
        </p:txBody>
      </p:sp>
      <p:sp>
        <p:nvSpPr>
          <p:cNvPr id="204" name="Название 1"/>
          <p:cNvSpPr txBox="1"/>
          <p:nvPr/>
        </p:nvSpPr>
        <p:spPr>
          <a:xfrm>
            <a:off x="2569432" y="3549332"/>
            <a:ext cx="1834167" cy="220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224026">
              <a:defRPr sz="1300">
                <a:solidFill>
                  <a:srgbClr val="353535"/>
                </a:solidFill>
                <a:latin typeface="SF Pro Display Semibold"/>
                <a:ea typeface="SF Pro Display Semibold"/>
                <a:cs typeface="SF Pro Display Semibold"/>
                <a:sym typeface="SF Pro Display Semibold"/>
              </a:defRPr>
            </a:pPr>
            <a:r>
              <a:rPr b="1" dirty="0" err="1">
                <a:solidFill>
                  <a:schemeClr val="tx1"/>
                </a:solidFill>
              </a:rPr>
              <a:t>Способность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распознавать</a:t>
            </a:r>
            <a:r>
              <a:rPr b="1" dirty="0">
                <a:solidFill>
                  <a:schemeClr val="tx1"/>
                </a:solidFill>
              </a:rPr>
              <a:t> </a:t>
            </a:r>
            <a:br>
              <a:rPr b="1" dirty="0">
                <a:solidFill>
                  <a:schemeClr val="tx1"/>
                </a:solidFill>
              </a:rPr>
            </a:br>
            <a:r>
              <a:rPr b="1" dirty="0">
                <a:solidFill>
                  <a:schemeClr val="tx1"/>
                </a:solidFill>
              </a:rPr>
              <a:t>и </a:t>
            </a:r>
            <a:r>
              <a:rPr b="1" dirty="0" err="1">
                <a:solidFill>
                  <a:schemeClr val="tx1"/>
                </a:solidFill>
              </a:rPr>
              <a:t>выявлять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возможности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использовать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математику</a:t>
            </a:r>
            <a:r>
              <a:rPr b="1" dirty="0">
                <a:solidFill>
                  <a:schemeClr val="tx1"/>
                </a:solidFill>
              </a:rPr>
              <a:t>, </a:t>
            </a:r>
            <a:r>
              <a:rPr b="1" dirty="0" err="1">
                <a:solidFill>
                  <a:schemeClr val="tx1"/>
                </a:solidFill>
              </a:rPr>
              <a:t>создавать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математическую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модель</a:t>
            </a:r>
            <a:r>
              <a:rPr b="1" dirty="0">
                <a:solidFill>
                  <a:schemeClr val="tx1"/>
                </a:solidFill>
              </a:rPr>
              <a:t>, </a:t>
            </a:r>
            <a:r>
              <a:rPr b="1" dirty="0" err="1">
                <a:solidFill>
                  <a:schemeClr val="tx1"/>
                </a:solidFill>
              </a:rPr>
              <a:t>отражающую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особенности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описанной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ситуации</a:t>
            </a:r>
            <a:endParaRPr b="1" dirty="0">
              <a:solidFill>
                <a:schemeClr val="tx1"/>
              </a:solidFill>
            </a:endParaRPr>
          </a:p>
        </p:txBody>
      </p:sp>
      <p:grpSp>
        <p:nvGrpSpPr>
          <p:cNvPr id="208" name="Группа"/>
          <p:cNvGrpSpPr/>
          <p:nvPr/>
        </p:nvGrpSpPr>
        <p:grpSpPr>
          <a:xfrm>
            <a:off x="4669494" y="2738379"/>
            <a:ext cx="1963126" cy="3304046"/>
            <a:chOff x="0" y="0"/>
            <a:chExt cx="1963125" cy="2753370"/>
          </a:xfrm>
        </p:grpSpPr>
        <p:sp>
          <p:nvSpPr>
            <p:cNvPr id="205" name="Сквиркл"/>
            <p:cNvSpPr/>
            <p:nvPr/>
          </p:nvSpPr>
          <p:spPr>
            <a:xfrm>
              <a:off x="0" y="491269"/>
              <a:ext cx="1963126" cy="2262102"/>
            </a:xfrm>
            <a:prstGeom prst="roundRect">
              <a:avLst>
                <a:gd name="adj" fmla="val 9058"/>
              </a:avLst>
            </a:prstGeom>
            <a:solidFill>
              <a:srgbClr val="FFFFFF"/>
            </a:solidFill>
            <a:ln w="25400" cap="flat">
              <a:solidFill>
                <a:srgbClr val="2E898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06" name="Название 1"/>
            <p:cNvSpPr txBox="1"/>
            <p:nvPr/>
          </p:nvSpPr>
          <p:spPr>
            <a:xfrm>
              <a:off x="156385" y="-1"/>
              <a:ext cx="1609880" cy="450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algn="ctr">
                <a:defRPr sz="2000">
                  <a:solidFill>
                    <a:srgbClr val="2E8989"/>
                  </a:solidFill>
                  <a:latin typeface="SF Pro Display Heavy"/>
                  <a:ea typeface="SF Pro Display Heavy"/>
                  <a:cs typeface="SF Pro Display Heavy"/>
                  <a:sym typeface="SF Pro Display Heavy"/>
                </a:defRPr>
              </a:lvl1pPr>
            </a:lstStyle>
            <a:p>
              <a:r>
                <a:rPr b="1" dirty="0" err="1">
                  <a:solidFill>
                    <a:srgbClr val="7030A0"/>
                  </a:solidFill>
                </a:rPr>
                <a:t>Применять</a:t>
              </a:r>
              <a:endParaRPr b="1" dirty="0">
                <a:solidFill>
                  <a:srgbClr val="7030A0"/>
                </a:solidFill>
              </a:endParaRPr>
            </a:p>
          </p:txBody>
        </p:sp>
        <p:sp>
          <p:nvSpPr>
            <p:cNvPr id="207" name="Название 1"/>
            <p:cNvSpPr txBox="1"/>
            <p:nvPr/>
          </p:nvSpPr>
          <p:spPr>
            <a:xfrm>
              <a:off x="156385" y="485375"/>
              <a:ext cx="1712058" cy="21858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defTabSz="219454">
                <a:defRPr sz="1400">
                  <a:solidFill>
                    <a:srgbClr val="353535"/>
                  </a:solidFill>
                  <a:latin typeface="SF Pro Display Semibold"/>
                  <a:ea typeface="SF Pro Display Semibold"/>
                  <a:cs typeface="SF Pro Display Semibold"/>
                  <a:sym typeface="SF Pro Display Semibold"/>
                </a:defRPr>
              </a:lvl1pPr>
            </a:lstStyle>
            <a:p>
              <a:pPr algn="ctr"/>
              <a:r>
                <a:rPr b="1" dirty="0" err="1">
                  <a:solidFill>
                    <a:schemeClr val="tx1"/>
                  </a:solidFill>
                </a:rPr>
                <a:t>Способность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применять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математические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понятия</a:t>
              </a:r>
              <a:r>
                <a:rPr b="1" dirty="0">
                  <a:solidFill>
                    <a:schemeClr val="tx1"/>
                  </a:solidFill>
                </a:rPr>
                <a:t>, </a:t>
              </a:r>
              <a:r>
                <a:rPr b="1" dirty="0" err="1">
                  <a:solidFill>
                    <a:schemeClr val="tx1"/>
                  </a:solidFill>
                </a:rPr>
                <a:t>факты</a:t>
              </a:r>
              <a:r>
                <a:rPr b="1" dirty="0">
                  <a:solidFill>
                    <a:schemeClr val="tx1"/>
                  </a:solidFill>
                </a:rPr>
                <a:t>, </a:t>
              </a:r>
              <a:r>
                <a:rPr b="1" dirty="0" err="1">
                  <a:solidFill>
                    <a:schemeClr val="tx1"/>
                  </a:solidFill>
                </a:rPr>
                <a:t>процедуры</a:t>
              </a:r>
              <a:r>
                <a:rPr b="1" dirty="0">
                  <a:solidFill>
                    <a:schemeClr val="tx1"/>
                  </a:solidFill>
                </a:rPr>
                <a:t>, </a:t>
              </a:r>
              <a:r>
                <a:rPr b="1" dirty="0" err="1">
                  <a:solidFill>
                    <a:schemeClr val="tx1"/>
                  </a:solidFill>
                </a:rPr>
                <a:t>рассуждения</a:t>
              </a:r>
              <a:r>
                <a:rPr b="1" dirty="0">
                  <a:solidFill>
                    <a:schemeClr val="tx1"/>
                  </a:solidFill>
                </a:rPr>
                <a:t> и </a:t>
              </a:r>
              <a:r>
                <a:rPr b="1" dirty="0" err="1">
                  <a:solidFill>
                    <a:schemeClr val="tx1"/>
                  </a:solidFill>
                </a:rPr>
                <a:t>инструменты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для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получения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решения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или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  <a:r>
                <a:rPr b="1" dirty="0" err="1">
                  <a:solidFill>
                    <a:schemeClr val="tx1"/>
                  </a:solidFill>
                </a:rPr>
                <a:t>выводов</a:t>
              </a:r>
              <a:endParaRPr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2" name="Группа"/>
          <p:cNvGrpSpPr/>
          <p:nvPr/>
        </p:nvGrpSpPr>
        <p:grpSpPr>
          <a:xfrm>
            <a:off x="6632621" y="2763569"/>
            <a:ext cx="2342086" cy="3329837"/>
            <a:chOff x="-155101" y="0"/>
            <a:chExt cx="2342084" cy="2774862"/>
          </a:xfrm>
        </p:grpSpPr>
        <p:sp>
          <p:nvSpPr>
            <p:cNvPr id="209" name="Сквиркл"/>
            <p:cNvSpPr/>
            <p:nvPr/>
          </p:nvSpPr>
          <p:spPr>
            <a:xfrm>
              <a:off x="0" y="461397"/>
              <a:ext cx="2186983" cy="2313465"/>
            </a:xfrm>
            <a:prstGeom prst="roundRect">
              <a:avLst>
                <a:gd name="adj" fmla="val 8734"/>
              </a:avLst>
            </a:prstGeom>
            <a:solidFill>
              <a:srgbClr val="FFFFFF"/>
            </a:solidFill>
            <a:ln w="25400" cap="flat">
              <a:solidFill>
                <a:srgbClr val="2E898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Название 1"/>
            <p:cNvSpPr txBox="1"/>
            <p:nvPr/>
          </p:nvSpPr>
          <p:spPr>
            <a:xfrm>
              <a:off x="-155101" y="0"/>
              <a:ext cx="2342084" cy="45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lnSpc>
                  <a:spcPct val="80000"/>
                </a:lnSpc>
                <a:defRPr sz="1600">
                  <a:solidFill>
                    <a:srgbClr val="2E8989"/>
                  </a:solidFill>
                  <a:latin typeface="SF Pro Display Heavy"/>
                  <a:ea typeface="SF Pro Display Heavy"/>
                  <a:cs typeface="SF Pro Display Heavy"/>
                  <a:sym typeface="SF Pro Display Heavy"/>
                </a:defRPr>
              </a:lvl1pPr>
            </a:lstStyle>
            <a:p>
              <a:r>
                <a:rPr sz="1800" b="1" dirty="0" err="1">
                  <a:solidFill>
                    <a:srgbClr val="7030A0"/>
                  </a:solidFill>
                </a:rPr>
                <a:t>Интерпретировать</a:t>
              </a:r>
              <a:endParaRPr sz="1800" b="1" dirty="0">
                <a:solidFill>
                  <a:srgbClr val="7030A0"/>
                </a:solidFill>
              </a:endParaRPr>
            </a:p>
          </p:txBody>
        </p:sp>
        <p:sp>
          <p:nvSpPr>
            <p:cNvPr id="211" name="Название 1"/>
            <p:cNvSpPr txBox="1"/>
            <p:nvPr/>
          </p:nvSpPr>
          <p:spPr>
            <a:xfrm>
              <a:off x="98683" y="451026"/>
              <a:ext cx="2008269" cy="23238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03981">
                <a:defRPr sz="1222">
                  <a:solidFill>
                    <a:srgbClr val="353535"/>
                  </a:solidFill>
                  <a:latin typeface="SF Pro Display Semibold"/>
                  <a:ea typeface="SF Pro Display Semibold"/>
                  <a:cs typeface="SF Pro Display Semibold"/>
                  <a:sym typeface="SF Pro Display Semibold"/>
                </a:defRPr>
              </a:pPr>
              <a:endParaRPr sz="1400" b="1" dirty="0">
                <a:solidFill>
                  <a:schemeClr val="tx1"/>
                </a:solidFill>
              </a:endParaRPr>
            </a:p>
            <a:p>
              <a:pPr algn="ctr" defTabSz="403981">
                <a:defRPr sz="1222">
                  <a:solidFill>
                    <a:srgbClr val="353535"/>
                  </a:solidFill>
                  <a:latin typeface="SF Pro Display Semibold"/>
                  <a:ea typeface="SF Pro Display Semibold"/>
                  <a:cs typeface="SF Pro Display Semibold"/>
                  <a:sym typeface="SF Pro Display Semibold"/>
                </a:defRPr>
              </a:pPr>
              <a:endParaRPr sz="1400" b="1" dirty="0">
                <a:solidFill>
                  <a:schemeClr val="tx1"/>
                </a:solidFill>
              </a:endParaRPr>
            </a:p>
            <a:p>
              <a:pPr algn="ctr" defTabSz="403981">
                <a:defRPr sz="1222">
                  <a:solidFill>
                    <a:srgbClr val="353535"/>
                  </a:solidFill>
                  <a:latin typeface="SF Pro Display Semibold"/>
                  <a:ea typeface="SF Pro Display Semibold"/>
                  <a:cs typeface="SF Pro Display Semibold"/>
                  <a:sym typeface="SF Pro Display Semibold"/>
                </a:defRPr>
              </a:pPr>
              <a:r>
                <a:rPr sz="1400" b="1" dirty="0" err="1">
                  <a:solidFill>
                    <a:schemeClr val="tx1"/>
                  </a:solidFill>
                </a:rPr>
                <a:t>Способность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размышлять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над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математическим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решением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или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результатами</a:t>
              </a:r>
              <a:r>
                <a:rPr sz="1400" b="1" dirty="0">
                  <a:solidFill>
                    <a:schemeClr val="tx1"/>
                  </a:solidFill>
                </a:rPr>
                <a:t>, </a:t>
              </a:r>
              <a:r>
                <a:rPr sz="1400" b="1" dirty="0" err="1">
                  <a:solidFill>
                    <a:schemeClr val="tx1"/>
                  </a:solidFill>
                </a:rPr>
                <a:t>интерпретировать</a:t>
              </a:r>
              <a:r>
                <a:rPr sz="1400" b="1" dirty="0">
                  <a:solidFill>
                    <a:schemeClr val="tx1"/>
                  </a:solidFill>
                </a:rPr>
                <a:t> и </a:t>
              </a:r>
              <a:r>
                <a:rPr sz="1400" b="1" dirty="0" err="1">
                  <a:solidFill>
                    <a:schemeClr val="tx1"/>
                  </a:solidFill>
                </a:rPr>
                <a:t>оценивать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их</a:t>
              </a:r>
              <a:r>
                <a:rPr sz="1400" b="1" dirty="0">
                  <a:solidFill>
                    <a:schemeClr val="tx1"/>
                  </a:solidFill>
                </a:rPr>
                <a:t> в </a:t>
              </a:r>
              <a:r>
                <a:rPr sz="1400" b="1" dirty="0" err="1">
                  <a:solidFill>
                    <a:schemeClr val="tx1"/>
                  </a:solidFill>
                </a:rPr>
                <a:t>контексте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реальной</a:t>
              </a:r>
              <a:r>
                <a:rPr sz="1400" b="1" dirty="0">
                  <a:solidFill>
                    <a:schemeClr val="tx1"/>
                  </a:solidFill>
                </a:rPr>
                <a:t> </a:t>
              </a:r>
              <a:r>
                <a:rPr sz="1400" b="1" dirty="0" err="1">
                  <a:solidFill>
                    <a:schemeClr val="tx1"/>
                  </a:solidFill>
                </a:rPr>
                <a:t>проблемы</a:t>
              </a:r>
              <a:endParaRPr sz="1400" b="1" dirty="0">
                <a:solidFill>
                  <a:schemeClr val="tx1"/>
                </a:solidFill>
              </a:endParaRPr>
            </a:p>
            <a:p>
              <a:pPr algn="ctr" defTabSz="403981">
                <a:defRPr sz="1034">
                  <a:solidFill>
                    <a:srgbClr val="353535"/>
                  </a:solidFill>
                  <a:latin typeface="SF Pro Display Semibold"/>
                  <a:ea typeface="SF Pro Display Semibold"/>
                  <a:cs typeface="SF Pro Display Semibold"/>
                  <a:sym typeface="SF Pro Display Semibold"/>
                </a:defRPr>
              </a:pPr>
              <a:endParaRPr sz="1400" b="1" dirty="0">
                <a:solidFill>
                  <a:schemeClr val="tx1"/>
                </a:solidFill>
              </a:endParaRPr>
            </a:p>
            <a:p>
              <a:pPr algn="ctr" defTabSz="403981">
                <a:defRPr sz="1034">
                  <a:solidFill>
                    <a:srgbClr val="353535"/>
                  </a:solidFill>
                  <a:latin typeface="SF Pro Display Semibold"/>
                  <a:ea typeface="SF Pro Display Semibold"/>
                  <a:cs typeface="SF Pro Display Semibold"/>
                  <a:sym typeface="SF Pro Display Semibold"/>
                </a:defRPr>
              </a:pPr>
              <a:endParaRPr sz="1400" b="1" dirty="0">
                <a:solidFill>
                  <a:schemeClr val="tx1"/>
                </a:solidFill>
              </a:endParaRPr>
            </a:p>
            <a:p>
              <a:pPr algn="ctr" defTabSz="403981">
                <a:defRPr sz="1034">
                  <a:solidFill>
                    <a:srgbClr val="353535"/>
                  </a:solidFill>
                  <a:latin typeface="SF Pro Display Semibold"/>
                  <a:ea typeface="SF Pro Display Semibold"/>
                  <a:cs typeface="SF Pro Display Semibold"/>
                  <a:sym typeface="SF Pro Display Semibold"/>
                </a:defRPr>
              </a:pPr>
              <a:endParaRPr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2" name="всякое для презы-01.png" descr="всякое для презы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11" y="5101759"/>
            <a:ext cx="2302869" cy="17412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00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Изображение 17" descr="Изображение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0899" y="3216544"/>
            <a:ext cx="1473191" cy="1767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Группа 14"/>
          <p:cNvGrpSpPr/>
          <p:nvPr/>
        </p:nvGrpSpPr>
        <p:grpSpPr>
          <a:xfrm>
            <a:off x="1062486" y="1527991"/>
            <a:ext cx="7136205" cy="4454790"/>
            <a:chOff x="0" y="0"/>
            <a:chExt cx="7136204" cy="3712324"/>
          </a:xfrm>
        </p:grpSpPr>
        <p:pic>
          <p:nvPicPr>
            <p:cNvPr id="161" name="Изображение 13" descr="Изображение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3368"/>
              <a:ext cx="6960717" cy="3208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Содержимое 9"/>
            <p:cNvSpPr txBox="1"/>
            <p:nvPr/>
          </p:nvSpPr>
          <p:spPr>
            <a:xfrm>
              <a:off x="143338" y="0"/>
              <a:ext cx="2123724" cy="664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400"/>
                </a:spcBef>
                <a:defRPr sz="2000">
                  <a:solidFill>
                    <a:srgbClr val="404040"/>
                  </a:solidFill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pPr>
              <a:r>
                <a:rPr sz="2000" b="1">
                  <a:solidFill>
                    <a:schemeClr val="tx1"/>
                  </a:solidFill>
                </a:rPr>
                <a:t>Реальный мир</a:t>
              </a:r>
              <a:endParaRPr sz="3200" b="1">
                <a:solidFill>
                  <a:schemeClr val="tx1"/>
                </a:solidFill>
              </a:endParaRPr>
            </a:p>
            <a:p>
              <a:pPr>
                <a:spcBef>
                  <a:spcPts val="700"/>
                </a:spcBef>
                <a:defRPr sz="2000">
                  <a:solidFill>
                    <a:srgbClr val="404040"/>
                  </a:solidFill>
                  <a:latin typeface="SF Compact Display Semibold"/>
                  <a:ea typeface="SF Compact Display Semibold"/>
                  <a:cs typeface="SF Compact Display Semibold"/>
                  <a:sym typeface="SF Compact Display Semibold"/>
                </a:defRPr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63" name="Содержимое 9"/>
            <p:cNvSpPr txBox="1"/>
            <p:nvPr/>
          </p:nvSpPr>
          <p:spPr>
            <a:xfrm>
              <a:off x="4324858" y="19651"/>
              <a:ext cx="2811346" cy="333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400"/>
                </a:spcBef>
                <a:defRPr sz="2000">
                  <a:solidFill>
                    <a:srgbClr val="404040"/>
                  </a:solidFill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lvl1pPr>
            </a:lstStyle>
            <a:p>
              <a:r>
                <a:rPr b="1">
                  <a:solidFill>
                    <a:schemeClr val="tx1"/>
                  </a:solidFill>
                </a:rPr>
                <a:t>Математический мир</a:t>
              </a:r>
            </a:p>
          </p:txBody>
        </p:sp>
        <p:sp>
          <p:nvSpPr>
            <p:cNvPr id="164" name="Прямоугольник 7"/>
            <p:cNvSpPr txBox="1"/>
            <p:nvPr/>
          </p:nvSpPr>
          <p:spPr>
            <a:xfrm>
              <a:off x="2676323" y="951421"/>
              <a:ext cx="1674950" cy="23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latin typeface="SF Compact Display Semibold"/>
                  <a:ea typeface="SF Compact Display Semibold"/>
                  <a:cs typeface="SF Compact Display Semibold"/>
                  <a:sym typeface="SF Compact Display Semibold"/>
                </a:defRPr>
              </a:lvl1pPr>
            </a:lstStyle>
            <a:p>
              <a:r>
                <a:rPr b="1" dirty="0" err="1">
                  <a:solidFill>
                    <a:schemeClr val="tx1"/>
                  </a:solidFill>
                </a:rPr>
                <a:t>Формулировать</a:t>
              </a:r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165" name="Прямоугольник 2"/>
            <p:cNvSpPr txBox="1"/>
            <p:nvPr/>
          </p:nvSpPr>
          <p:spPr>
            <a:xfrm>
              <a:off x="151156" y="723022"/>
              <a:ext cx="2108086" cy="538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404040"/>
                  </a:solidFill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pPr>
              <a:r>
                <a:rPr b="1" dirty="0" err="1">
                  <a:solidFill>
                    <a:schemeClr val="tx1"/>
                  </a:solidFill>
                </a:rPr>
                <a:t>Проблема</a:t>
              </a:r>
              <a:r>
                <a:rPr b="1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>
                  <a:solidFill>
                    <a:srgbClr val="404040"/>
                  </a:solidFill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pPr>
              <a:r>
                <a:rPr b="1" dirty="0">
                  <a:solidFill>
                    <a:schemeClr val="tx1"/>
                  </a:solidFill>
                </a:rPr>
                <a:t>в </a:t>
              </a:r>
              <a:r>
                <a:rPr b="1" dirty="0" err="1">
                  <a:solidFill>
                    <a:schemeClr val="tx1"/>
                  </a:solidFill>
                </a:rPr>
                <a:t>контексте</a:t>
              </a:r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Прямоугольник 15"/>
            <p:cNvSpPr txBox="1"/>
            <p:nvPr/>
          </p:nvSpPr>
          <p:spPr>
            <a:xfrm>
              <a:off x="4581190" y="723022"/>
              <a:ext cx="2298682" cy="538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effectLst>
                    <a:outerShdw blurRad="50800" dist="38100" rotWithShape="0">
                      <a:srgbClr val="000000">
                        <a:alpha val="40000"/>
                      </a:srgbClr>
                    </a:outerShdw>
                  </a:effectLst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lvl1pPr>
            </a:lstStyle>
            <a:p>
              <a:r>
                <a:rPr b="1">
                  <a:solidFill>
                    <a:schemeClr val="tx1"/>
                  </a:solidFill>
                  <a:effectLst/>
                </a:rPr>
                <a:t>Математическая проблема</a:t>
              </a:r>
            </a:p>
          </p:txBody>
        </p:sp>
        <p:sp>
          <p:nvSpPr>
            <p:cNvPr id="167" name="Прямоугольник 18"/>
            <p:cNvSpPr txBox="1"/>
            <p:nvPr/>
          </p:nvSpPr>
          <p:spPr>
            <a:xfrm>
              <a:off x="160489" y="2848999"/>
              <a:ext cx="2089422" cy="538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404040"/>
                  </a:solidFill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pPr>
              <a:r>
                <a:rPr b="1">
                  <a:solidFill>
                    <a:schemeClr val="tx1"/>
                  </a:solidFill>
                </a:rPr>
                <a:t>Результаты </a:t>
              </a:r>
            </a:p>
            <a:p>
              <a:pPr algn="ctr">
                <a:defRPr>
                  <a:solidFill>
                    <a:srgbClr val="404040"/>
                  </a:solidFill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pPr>
              <a:r>
                <a:rPr b="1">
                  <a:solidFill>
                    <a:schemeClr val="tx1"/>
                  </a:solidFill>
                </a:rPr>
                <a:t>в контексте</a:t>
              </a:r>
            </a:p>
          </p:txBody>
        </p:sp>
        <p:sp>
          <p:nvSpPr>
            <p:cNvPr id="168" name="Прямоугольник 21"/>
            <p:cNvSpPr txBox="1"/>
            <p:nvPr/>
          </p:nvSpPr>
          <p:spPr>
            <a:xfrm>
              <a:off x="4702552" y="2848999"/>
              <a:ext cx="2055958" cy="538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effectLst>
                    <a:outerShdw blurRad="50800" dist="38100" rotWithShape="0">
                      <a:srgbClr val="000000">
                        <a:alpha val="40000"/>
                      </a:srgbClr>
                    </a:outerShdw>
                  </a:effectLst>
                  <a:latin typeface="SF Compact Display Bold"/>
                  <a:ea typeface="SF Compact Display Bold"/>
                  <a:cs typeface="SF Compact Display Bold"/>
                  <a:sym typeface="SF Compact Display Bold"/>
                </a:defRPr>
              </a:lvl1pPr>
            </a:lstStyle>
            <a:p>
              <a:r>
                <a:rPr b="1">
                  <a:solidFill>
                    <a:schemeClr val="tx1"/>
                  </a:solidFill>
                  <a:effectLst/>
                </a:rPr>
                <a:t>Математические результаты</a:t>
              </a:r>
            </a:p>
          </p:txBody>
        </p:sp>
        <p:sp>
          <p:nvSpPr>
            <p:cNvPr id="169" name="Прямоугольник 26"/>
            <p:cNvSpPr txBox="1"/>
            <p:nvPr/>
          </p:nvSpPr>
          <p:spPr>
            <a:xfrm>
              <a:off x="5107074" y="1839146"/>
              <a:ext cx="1326393" cy="282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solidFill>
                    <a:srgbClr val="262626"/>
                  </a:solidFill>
                  <a:latin typeface="SF Compact Display Semibold"/>
                  <a:ea typeface="SF Compact Display Semibold"/>
                  <a:cs typeface="SF Compact Display Semibold"/>
                  <a:sym typeface="SF Compact Display Semibold"/>
                </a:defRPr>
              </a:lvl1pPr>
            </a:lstStyle>
            <a:p>
              <a:r>
                <a:rPr b="1" dirty="0" err="1">
                  <a:solidFill>
                    <a:schemeClr val="tx1"/>
                  </a:solidFill>
                </a:rPr>
                <a:t>Применять</a:t>
              </a:r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170" name="Прямоугольник 30"/>
            <p:cNvSpPr txBox="1"/>
            <p:nvPr/>
          </p:nvSpPr>
          <p:spPr>
            <a:xfrm>
              <a:off x="2524658" y="3037792"/>
              <a:ext cx="1833694" cy="230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latin typeface="SF Compact Display Semibold"/>
                  <a:ea typeface="SF Compact Display Semibold"/>
                  <a:cs typeface="SF Compact Display Semibold"/>
                  <a:sym typeface="SF Compact Display Semibold"/>
                </a:defRPr>
              </a:lvl1pPr>
            </a:lstStyle>
            <a:p>
              <a:r>
                <a:rPr b="1">
                  <a:solidFill>
                    <a:schemeClr val="tx1"/>
                  </a:solidFill>
                </a:rPr>
                <a:t>Интерпретировать</a:t>
              </a:r>
            </a:p>
          </p:txBody>
        </p:sp>
        <p:sp>
          <p:nvSpPr>
            <p:cNvPr id="171" name="Прямоугольник 32"/>
            <p:cNvSpPr txBox="1"/>
            <p:nvPr/>
          </p:nvSpPr>
          <p:spPr>
            <a:xfrm>
              <a:off x="590199" y="1983162"/>
              <a:ext cx="1336610" cy="282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solidFill>
                    <a:srgbClr val="262626"/>
                  </a:solidFill>
                  <a:latin typeface="SF Compact Display Semibold"/>
                  <a:ea typeface="SF Compact Display Semibold"/>
                  <a:cs typeface="SF Compact Display Semibold"/>
                  <a:sym typeface="SF Compact Display Semibold"/>
                </a:defRPr>
              </a:lvl1pPr>
            </a:lstStyle>
            <a:p>
              <a:r>
                <a:rPr b="1" dirty="0" err="1">
                  <a:solidFill>
                    <a:schemeClr val="tx1"/>
                  </a:solidFill>
                </a:rPr>
                <a:t>Оценивать</a:t>
              </a:r>
              <a:endParaRPr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Заголовок 1"/>
          <p:cNvSpPr txBox="1">
            <a:spLocks noGrp="1"/>
          </p:cNvSpPr>
          <p:nvPr>
            <p:ph type="title"/>
          </p:nvPr>
        </p:nvSpPr>
        <p:spPr>
          <a:xfrm>
            <a:off x="557807" y="368050"/>
            <a:ext cx="8028386" cy="999942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defTabSz="804672">
              <a:spcBef>
                <a:spcPts val="1400"/>
              </a:spcBef>
              <a:defRPr sz="2464">
                <a:solidFill>
                  <a:srgbClr val="2E6F7D"/>
                </a:solidFill>
                <a:latin typeface="SF Compact Display Bold"/>
                <a:ea typeface="SF Compact Display Bold"/>
                <a:cs typeface="SF Compact Display Bold"/>
                <a:sym typeface="SF Compact Display Bold"/>
              </a:defRPr>
            </a:lvl1pPr>
          </a:lstStyle>
          <a:p>
            <a:r>
              <a:rPr b="1" dirty="0" err="1">
                <a:solidFill>
                  <a:srgbClr val="7030A0"/>
                </a:solidFill>
              </a:rPr>
              <a:t>Модель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заданий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по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формированию</a:t>
            </a:r>
            <a:r>
              <a:rPr b="1" dirty="0">
                <a:solidFill>
                  <a:srgbClr val="7030A0"/>
                </a:solidFill>
              </a:rPr>
              <a:t> и </a:t>
            </a:r>
            <a:r>
              <a:rPr b="1" dirty="0" err="1">
                <a:solidFill>
                  <a:srgbClr val="7030A0"/>
                </a:solidFill>
              </a:rPr>
              <a:t>оценке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математической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грамотности</a:t>
            </a:r>
            <a:endParaRPr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047403"/>
            <a:ext cx="2222438" cy="1818659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Название 1"/>
          <p:cNvSpPr txBox="1">
            <a:spLocks noGrp="1"/>
          </p:cNvSpPr>
          <p:nvPr>
            <p:ph type="title"/>
          </p:nvPr>
        </p:nvSpPr>
        <p:spPr>
          <a:xfrm>
            <a:off x="539552" y="188640"/>
            <a:ext cx="8214011" cy="7444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2E8989"/>
                </a:solidFill>
              </a:defRPr>
            </a:lvl1pPr>
          </a:lstStyle>
          <a:p>
            <a:r>
              <a:rPr b="1" dirty="0" err="1">
                <a:solidFill>
                  <a:srgbClr val="7030A0"/>
                </a:solidFill>
              </a:rPr>
              <a:t>Требования</a:t>
            </a:r>
            <a:r>
              <a:rPr b="1" dirty="0">
                <a:solidFill>
                  <a:srgbClr val="7030A0"/>
                </a:solidFill>
              </a:rPr>
              <a:t> к </a:t>
            </a:r>
            <a:r>
              <a:rPr b="1" dirty="0" err="1">
                <a:solidFill>
                  <a:srgbClr val="7030A0"/>
                </a:solidFill>
              </a:rPr>
              <a:t>контекстной</a:t>
            </a:r>
            <a:r>
              <a:rPr b="1" dirty="0">
                <a:solidFill>
                  <a:srgbClr val="7030A0"/>
                </a:solidFill>
              </a:rPr>
              <a:t> </a:t>
            </a:r>
            <a:r>
              <a:rPr b="1" dirty="0" err="1">
                <a:solidFill>
                  <a:srgbClr val="7030A0"/>
                </a:solidFill>
              </a:rPr>
              <a:t>задаче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62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395536" y="980728"/>
            <a:ext cx="8352928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7476" indent="-207476" defTabSz="443483">
              <a:spcBef>
                <a:spcPts val="1100"/>
              </a:spcBef>
              <a:buFontTx/>
              <a:defRPr sz="1900">
                <a:solidFill>
                  <a:srgbClr val="353535"/>
                </a:solidFill>
              </a:defRPr>
            </a:pPr>
            <a:r>
              <a:rPr sz="2400" dirty="0" err="1">
                <a:solidFill>
                  <a:schemeClr val="tx1"/>
                </a:solidFill>
              </a:rPr>
              <a:t>Контекстная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задача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должна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опираться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на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реально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имеющийся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sz="2400" dirty="0" smtClean="0">
                <a:solidFill>
                  <a:schemeClr val="tx1"/>
                </a:solidFill>
              </a:rPr>
              <a:t>у </a:t>
            </a:r>
            <a:r>
              <a:rPr sz="2400" dirty="0" err="1">
                <a:solidFill>
                  <a:schemeClr val="tx1"/>
                </a:solidFill>
              </a:rPr>
              <a:t>учащихся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жизненный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опыт</a:t>
            </a:r>
            <a:r>
              <a:rPr sz="2400" b="1" dirty="0">
                <a:solidFill>
                  <a:schemeClr val="tx1"/>
                </a:solidFill>
              </a:rPr>
              <a:t>, </a:t>
            </a:r>
            <a:r>
              <a:rPr sz="2400" b="1" dirty="0" err="1">
                <a:solidFill>
                  <a:schemeClr val="tx1"/>
                </a:solidFill>
              </a:rPr>
              <a:t>представления</a:t>
            </a:r>
            <a:r>
              <a:rPr sz="2400" b="1" dirty="0">
                <a:solidFill>
                  <a:schemeClr val="tx1"/>
                </a:solidFill>
              </a:rPr>
              <a:t>, </a:t>
            </a:r>
            <a:r>
              <a:rPr sz="2400" b="1" dirty="0" err="1">
                <a:solidFill>
                  <a:schemeClr val="tx1"/>
                </a:solidFill>
              </a:rPr>
              <a:t>знания</a:t>
            </a:r>
            <a:r>
              <a:rPr sz="2400" dirty="0">
                <a:solidFill>
                  <a:schemeClr val="tx1"/>
                </a:solidFill>
              </a:rPr>
              <a:t> (в </a:t>
            </a:r>
            <a:r>
              <a:rPr sz="2400" dirty="0" err="1">
                <a:solidFill>
                  <a:schemeClr val="tx1"/>
                </a:solidFill>
              </a:rPr>
              <a:t>том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числе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житейские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донаучные</a:t>
            </a:r>
            <a:r>
              <a:rPr sz="2400" dirty="0">
                <a:solidFill>
                  <a:schemeClr val="tx1"/>
                </a:solidFill>
              </a:rPr>
              <a:t>), </a:t>
            </a:r>
            <a:r>
              <a:rPr sz="2400" b="1" dirty="0" err="1">
                <a:solidFill>
                  <a:schemeClr val="tx1"/>
                </a:solidFill>
              </a:rPr>
              <a:t>взгляды</a:t>
            </a:r>
            <a:r>
              <a:rPr sz="2400" b="1" dirty="0">
                <a:solidFill>
                  <a:schemeClr val="tx1"/>
                </a:solidFill>
              </a:rPr>
              <a:t>, </a:t>
            </a:r>
            <a:r>
              <a:rPr sz="2400" b="1" dirty="0" err="1">
                <a:solidFill>
                  <a:schemeClr val="tx1"/>
                </a:solidFill>
              </a:rPr>
              <a:t>мнения</a:t>
            </a:r>
            <a:r>
              <a:rPr sz="2400" b="1" dirty="0">
                <a:solidFill>
                  <a:schemeClr val="tx1"/>
                </a:solidFill>
              </a:rPr>
              <a:t>, </a:t>
            </a:r>
            <a:r>
              <a:rPr sz="2400" b="1" dirty="0" err="1">
                <a:solidFill>
                  <a:schemeClr val="tx1"/>
                </a:solidFill>
              </a:rPr>
              <a:t>предпочтения</a:t>
            </a:r>
            <a:r>
              <a:rPr sz="2400" dirty="0">
                <a:solidFill>
                  <a:schemeClr val="tx1"/>
                </a:solidFill>
              </a:rPr>
              <a:t> и т. д.</a:t>
            </a:r>
          </a:p>
          <a:p>
            <a:pPr marL="207476" indent="-207476" defTabSz="443483">
              <a:spcBef>
                <a:spcPts val="1100"/>
              </a:spcBef>
              <a:buFontTx/>
              <a:defRPr sz="1900">
                <a:solidFill>
                  <a:srgbClr val="353535"/>
                </a:solidFill>
              </a:defRPr>
            </a:pPr>
            <a:r>
              <a:rPr sz="2400" dirty="0" err="1">
                <a:solidFill>
                  <a:schemeClr val="tx1"/>
                </a:solidFill>
              </a:rPr>
              <a:t>Содержание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контекстной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задачи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обеспечивает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выход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за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рамки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одной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образовательной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области</a:t>
            </a:r>
            <a:r>
              <a:rPr sz="2400" b="1" dirty="0">
                <a:solidFill>
                  <a:schemeClr val="tx1"/>
                </a:solidFill>
              </a:rPr>
              <a:t>.</a:t>
            </a:r>
          </a:p>
          <a:p>
            <a:pPr marL="207476" indent="-207476" defTabSz="443483">
              <a:spcBef>
                <a:spcPts val="1100"/>
              </a:spcBef>
              <a:buFontTx/>
              <a:defRPr sz="1900">
                <a:solidFill>
                  <a:srgbClr val="353535"/>
                </a:solidFill>
              </a:defRPr>
            </a:pPr>
            <a:r>
              <a:rPr sz="2400" dirty="0" err="1">
                <a:solidFill>
                  <a:schemeClr val="tx1"/>
                </a:solidFill>
              </a:rPr>
              <a:t>Использование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большого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объема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данных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среди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которых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могут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быть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лишние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  <a:p>
            <a:pPr marL="207476" indent="-207476" defTabSz="443483">
              <a:spcBef>
                <a:spcPts val="1100"/>
              </a:spcBef>
              <a:buFontTx/>
              <a:defRPr sz="1900">
                <a:solidFill>
                  <a:srgbClr val="353535"/>
                </a:solidFill>
              </a:defRPr>
            </a:pPr>
            <a:r>
              <a:rPr sz="2400" dirty="0" err="1">
                <a:solidFill>
                  <a:schemeClr val="tx1"/>
                </a:solidFill>
              </a:rPr>
              <a:t>Часть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необходимых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данных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может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отсутствовать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  <a:p>
            <a:pPr marL="207476" indent="-207476" defTabSz="443483">
              <a:spcBef>
                <a:spcPts val="1100"/>
              </a:spcBef>
              <a:buFontTx/>
              <a:defRPr sz="1900">
                <a:solidFill>
                  <a:srgbClr val="353535"/>
                </a:solidFill>
              </a:defRPr>
            </a:pPr>
            <a:r>
              <a:rPr sz="2400" dirty="0" err="1">
                <a:solidFill>
                  <a:schemeClr val="tx1"/>
                </a:solidFill>
              </a:rPr>
              <a:t>Возможность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нахождения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различных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вариантов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решения</a:t>
            </a:r>
            <a:r>
              <a:rPr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9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986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«Основные направления формирования функциональной грамотности на уроках естественно-математического цикла»</vt:lpstr>
      <vt:lpstr>Определение функциональной грамотности</vt:lpstr>
      <vt:lpstr> Основные направления формирования функциональной грамотности</vt:lpstr>
      <vt:lpstr> Из указа Президента России от 7 мая 2018 года:</vt:lpstr>
      <vt:lpstr>Презентация PowerPoint</vt:lpstr>
      <vt:lpstr>Математическая грамотность (исследование PISA)</vt:lpstr>
      <vt:lpstr>Модель математической  грамотности исследования PISA</vt:lpstr>
      <vt:lpstr>Модель заданий по формированию и оценке математической грамотности</vt:lpstr>
      <vt:lpstr>Требования к контекстной задаче</vt:lpstr>
      <vt:lpstr>Пример задачи из ОГЭ. Математика - 2021</vt:lpstr>
      <vt:lpstr>Задания из ВПР. Математика 8 класс. 2020</vt:lpstr>
      <vt:lpstr>Презентация PowerPoint</vt:lpstr>
      <vt:lpstr>Формирование естественно-научной грамотности</vt:lpstr>
      <vt:lpstr>Типы научного знания</vt:lpstr>
      <vt:lpstr>Кодификатор, который используется для разработки и оценки выполнения заданий по ЕНГ (из материалов ВСЕРОССИЙСКОГО ФОРУМА ЭКСПЕРТОВ ПО ФУНКЦИОНАЛЬНОЙ ГРАМОТНОСТИ, 17-18 декабря 2019)</vt:lpstr>
      <vt:lpstr>Кодификатор, который используется для разработки и оценки выполнения заданий по ЕНГ (из материалов ВСЕРОССИЙСКОГО ФОРУМА ЭКСПЕРТОВ ПО ФУНКЦИОНАЛЬНОЙ ГРАМОТНОСТИ, 17-18 декабря 2019)</vt:lpstr>
      <vt:lpstr>Кодификатор, который используется для разработки и оценки выполнения заданий по ЕНГ (из материалов ВСЕРОССИЙСКОГО ФОРУМА ЭКСПЕРТОВ ПО ФУНКЦИОНАЛЬНОЙ ГРАМОТНОСТИ, 17-18 декабря 2019)</vt:lpstr>
      <vt:lpstr>Как развить навыки  функциональной грамотности</vt:lpstr>
      <vt:lpstr>Значение функциональной грамотности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формирования естественно-научной грамотности</dc:title>
  <dc:creator>Asus</dc:creator>
  <cp:lastModifiedBy>Asus</cp:lastModifiedBy>
  <cp:revision>15</cp:revision>
  <dcterms:created xsi:type="dcterms:W3CDTF">2020-11-01T12:53:10Z</dcterms:created>
  <dcterms:modified xsi:type="dcterms:W3CDTF">2020-12-21T23:34:33Z</dcterms:modified>
</cp:coreProperties>
</file>