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5" r:id="rId20"/>
    <p:sldId id="274" r:id="rId21"/>
    <p:sldId id="276" r:id="rId22"/>
    <p:sldId id="271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8" r:id="rId32"/>
    <p:sldId id="285" r:id="rId33"/>
    <p:sldId id="286" r:id="rId34"/>
    <p:sldId id="287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Уровень мотивации, 5 класс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40740740740744E-2"/>
          <c:y val="0.30634234369347046"/>
          <c:w val="0.87851111178656327"/>
          <c:h val="0.65794310973558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4400" b="1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t"/>
      <c:layout/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000"/>
            </a:pPr>
            <a:r>
              <a:rPr lang="ru-RU" sz="4000"/>
              <a:t>Уровень мотивации, 6 класс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407407407407454E-2"/>
          <c:y val="0.30634234369347058"/>
          <c:w val="0.87851111178656327"/>
          <c:h val="0.6579431097355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48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t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000"/>
            </a:pPr>
            <a:r>
              <a:rPr lang="ru-RU" sz="4000"/>
              <a:t>Уровень мотивации, 7 класс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407407407407489E-2"/>
          <c:y val="0.30634234369347091"/>
          <c:w val="0.87851111178656327"/>
          <c:h val="0.65794310973558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dPt>
            <c:idx val="0"/>
            <c:explosion val="5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t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000"/>
            </a:pPr>
            <a:r>
              <a:rPr lang="ru-RU" sz="4000"/>
              <a:t>Уровень мотивации, 8 класс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493827160493825E-2"/>
          <c:y val="0.31271714667532702"/>
          <c:w val="0.87851111178656327"/>
          <c:h val="0.65794310973558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t"/>
      <c:layout>
        <c:manualLayout>
          <c:xMode val="edge"/>
          <c:yMode val="edge"/>
          <c:x val="0.13197445805385438"/>
          <c:y val="0.21812422751625782"/>
          <c:w val="0.75148318265772329"/>
          <c:h val="8.465325885029823E-2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400"/>
            </a:pPr>
            <a:r>
              <a:rPr lang="ru-RU" sz="4400"/>
              <a:t>Уровень мотивации, 9 - 11  классы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407407407407468E-2"/>
          <c:y val="0.30634234369347074"/>
          <c:w val="0.87851111178656327"/>
          <c:h val="0.657943109735582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explosion val="28"/>
          <c:dPt>
            <c:idx val="0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48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t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400"/>
            </a:pPr>
            <a:r>
              <a:rPr lang="ru-RU" sz="4400"/>
              <a:t>Уровень мотивации, 5 -11 классы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7777777777777776E-2"/>
          <c:y val="0.33954125024364129"/>
          <c:w val="0.87851111178656327"/>
          <c:h val="0.65794310973558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t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168351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учебной мотивации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5" name="Picture 1" descr="F:\на уроке геометрии.JPG"/>
          <p:cNvPicPr>
            <a:picLocks noChangeAspect="1" noChangeArrowheads="1"/>
          </p:cNvPicPr>
          <p:nvPr/>
        </p:nvPicPr>
        <p:blipFill>
          <a:blip r:embed="rId2" cstate="print"/>
          <a:srcRect t="32751" b="3306"/>
          <a:stretch>
            <a:fillRect/>
          </a:stretch>
        </p:blipFill>
        <p:spPr bwMode="auto">
          <a:xfrm>
            <a:off x="1115616" y="3328343"/>
            <a:ext cx="6966668" cy="33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492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Второй вариант преподавания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5040560"/>
          </a:xfrm>
        </p:spPr>
        <p:txBody>
          <a:bodyPr>
            <a:normAutofit/>
          </a:bodyPr>
          <a:lstStyle/>
          <a:p>
            <a:r>
              <a:rPr lang="ru-RU" b="1" dirty="0" smtClean="0"/>
              <a:t>Для большинства каждое правило, каждый физический закон, каждая химическая реакция, каждый исторический эпизод, действие литературных героев должны сопровождаться примерами эффективного применения в реальной жизни и соотноситься с личным опытом, базироваться на реальных, практических ситуациях. </a:t>
            </a:r>
          </a:p>
          <a:p>
            <a:r>
              <a:rPr lang="ru-RU" b="1" dirty="0" smtClean="0"/>
              <a:t>Школьные курсы следует строить на примерах и задачах из практической, понятной и интересной школьникам жизни.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492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Формирование мотивов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мотивов обучения — это создание в школе условий для появления внутренних побуждений (мотивов, целей, эмоций) к обучению, осознания их учеником и дальнейшего саморазвития им своей мотивационной сферы. </a:t>
            </a:r>
          </a:p>
          <a:p>
            <a:r>
              <a:rPr lang="ru-RU" dirty="0" smtClean="0"/>
              <a:t>Учитель при этом не занимает позицию наблюдателя за тем, как стихийно развивается и формируется мотивационная сфера учащихся, а стимулирует её развитие системой психологически продуман­ных приёмов.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1257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173096"/>
          </a:xfrm>
        </p:spPr>
        <p:txBody>
          <a:bodyPr/>
          <a:lstStyle/>
          <a:p>
            <a:r>
              <a:rPr lang="ru-RU" dirty="0" smtClean="0"/>
              <a:t>Во вступительном слове учитель очерчивает круг вопросов, которые будут рассматриваться на уроке.</a:t>
            </a:r>
          </a:p>
          <a:p>
            <a:r>
              <a:rPr lang="ru-RU" dirty="0" smtClean="0"/>
              <a:t> При этом он привлекает знания и субъективный опыт учащихся, приводит интересные примеры и парадоксальные ситуации, демонстрирует связь изучаемого материала с изученным ранее. </a:t>
            </a:r>
          </a:p>
          <a:p>
            <a:r>
              <a:rPr lang="ru-RU" dirty="0" smtClean="0"/>
              <a:t>Учитель указывает на практическое значение рассматриваемой темы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052736"/>
            <a:ext cx="6156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беседы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1257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30929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Постановка вопроса, демонстрация эксперимента или обращение внимания учащихся на логическое противоречие, для решения и пояснения которых у них не хватает знаний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создания проблемной ситуации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1257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597032"/>
          </a:xfrm>
        </p:spPr>
        <p:txBody>
          <a:bodyPr/>
          <a:lstStyle/>
          <a:p>
            <a:r>
              <a:rPr lang="ru-RU" dirty="0" smtClean="0"/>
              <a:t>Данный метод заключается в коллективной творческой работе по решению определённой сложной проблемы. Всех учащихся объединяет совместная работа над поиском истины. </a:t>
            </a:r>
          </a:p>
          <a:p>
            <a:r>
              <a:rPr lang="ru-RU" dirty="0" smtClean="0"/>
              <a:t>Размышляя над определённой проблемой, дополняя друг друга, ученики подхватывают и развивают одни идеи, отбрасывая другие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использования технологии «Мозговая атака»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1257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8712968" cy="4005064"/>
          </a:xfrm>
        </p:spPr>
        <p:txBody>
          <a:bodyPr/>
          <a:lstStyle/>
          <a:p>
            <a:r>
              <a:rPr lang="ru-RU" b="1" dirty="0" smtClean="0"/>
              <a:t>Для активизации работы и заинтересованности учащихся в начале урока учитель раздаёт газеты, журналы или страницы этих изданий, где размещена информация, касающаяся темы урока. </a:t>
            </a:r>
          </a:p>
          <a:p>
            <a:r>
              <a:rPr lang="ru-RU" b="1" dirty="0" smtClean="0"/>
              <a:t>Учитель просит учеников обратить внимание на конкретную информацию, подчёркивая её важность для каждого учащегося и возможность её ежедневного использования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проработки текста периодических изданий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888432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77480"/>
            <a:ext cx="8856984" cy="4680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Ученикам раздают страницы ученической работы «Мои мысли» и объясняют, что каждый должен самостоятельно закончить предложенные фразы. Эти предложения касаются темы урока, и у учащихся достаточно знаний и личного опыта для выражения личных мнений. </a:t>
            </a:r>
          </a:p>
          <a:p>
            <a:r>
              <a:rPr lang="ru-RU" b="1" dirty="0" smtClean="0"/>
              <a:t>По завершении работы высказывания зачитывают, и некоторым ученикам предлагают прочитать свои ответы. </a:t>
            </a:r>
          </a:p>
          <a:p>
            <a:r>
              <a:rPr lang="ru-RU" b="1" dirty="0" smtClean="0"/>
              <a:t>В любой момент урока учащиеся должны быть готовы обсудить ответ товарища или попросить его аргументировать свой вариант окончания предложения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с помощью технологии «Незаконченное предложение»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42210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начале изучения темы учащиеся получают перечень наглядных пособий, которые они могут изготовить. </a:t>
            </a:r>
          </a:p>
          <a:p>
            <a:r>
              <a:rPr lang="ru-RU" dirty="0" smtClean="0"/>
              <a:t>Изготовленные самодельные приборы, модели, рисунки, объясняющее то или иное природное явление, карты древних поселений, описанных в учебнике, и прочее учащиеся демонстрируют на уроке, поясняя идею создания и особенности предложенных ими пособий. </a:t>
            </a:r>
          </a:p>
          <a:p>
            <a:r>
              <a:rPr lang="ru-RU" dirty="0" smtClean="0"/>
              <a:t>Особо ценны приспособления, которые ученики придумали лично и которые правильно отражают смысл изучаемого материала. </a:t>
            </a:r>
          </a:p>
          <a:p>
            <a:r>
              <a:rPr lang="ru-RU" dirty="0" smtClean="0"/>
              <a:t>В кабинете создают постоянную выставку самодельных наглядных пособий, что даёт возможность всем учащимся ознакомиться с творческими достижениями одноклассников. 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изготовления самодельных наглядных пособий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45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Использование самодельных наглядных пособий на уроках способствует повышению интереса к учёбе, развивает исследовательские навыки, повышает продуктивность педагогического труда, наполняет урок элементами заинтересованности, вызывает у учеников чувство причастности к событиям на уроке.</a:t>
            </a:r>
          </a:p>
          <a:p>
            <a:r>
              <a:rPr lang="ru-RU" dirty="0" smtClean="0"/>
              <a:t>Кроме того, учащихся можно привлекать к изготовлению таблиц и схем, объясняющих материал темы. Данная форма работы позволяет не только снабдить кабинет раздаточным материалом, но и формирует у учащихся умение выделять главное, устанавливать причинно-следственные связи и, что особо важно, способствует активизации умственной деятельности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изготовления самодельных наглядных пособий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46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Учащимся предлагают вопросы типа: «Что произойдёт, если ... ?». В этих вопросах рассматривают парадоксальные ситуации. Ученики могут самостоятельно подбирать такие вопросы, задавать их одноклассникам, обсуждать, защищать свою позицию, используя знания по предмету.</a:t>
            </a:r>
          </a:p>
          <a:p>
            <a:r>
              <a:rPr lang="ru-RU" dirty="0" smtClean="0"/>
              <a:t>Составление кроссвордов, </a:t>
            </a:r>
            <a:r>
              <a:rPr lang="ru-RU" dirty="0" err="1" smtClean="0"/>
              <a:t>сканвордов</a:t>
            </a:r>
            <a:r>
              <a:rPr lang="ru-RU" dirty="0" smtClean="0"/>
              <a:t>, загадок. </a:t>
            </a:r>
          </a:p>
          <a:p>
            <a:r>
              <a:rPr lang="ru-RU" dirty="0" smtClean="0"/>
              <a:t> Художественные задания. Например, «Каким я представляю себе...». Здесь можно предложить и природное явление, и какого-нибудь научного деятеля, и событие.</a:t>
            </a:r>
          </a:p>
          <a:p>
            <a:r>
              <a:rPr lang="ru-RU" dirty="0" smtClean="0"/>
              <a:t>Написание фантастических рассказов, эссе, стихотворений с использованием знаний по предмету.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использования творческих заданий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b="1" dirty="0" smtClean="0"/>
              <a:t>И помни, когда ты чего-нибудь хочешь, вся Вселенная будет способствовать тому, чтобы желание твое сбылось.</a:t>
            </a:r>
          </a:p>
          <a:p>
            <a:pPr algn="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err="1" smtClean="0">
                <a:solidFill>
                  <a:srgbClr val="7030A0"/>
                </a:solidFill>
              </a:rPr>
              <a:t>Паоло</a:t>
            </a:r>
            <a:r>
              <a:rPr lang="ru-RU" b="1" i="1" dirty="0" smtClean="0">
                <a:solidFill>
                  <a:srgbClr val="7030A0"/>
                </a:solidFill>
              </a:rPr>
              <a:t> Коэльо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8712968" cy="4365104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отрывков из произведений возможно с разными целями: для иллюстрирования материала, постановки вопроса, закрепления выученного; </a:t>
            </a:r>
          </a:p>
          <a:p>
            <a:r>
              <a:rPr lang="ru-RU" dirty="0" smtClean="0"/>
              <a:t>Использование художественной и научно-популярной литературы при изучении школьных предметов способствует активизации познавательной активности и закреплению целостного представления об окружающем мире.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использования на уроке художественной и научно-популярной литературы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1730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Очень сложно работать с неуспевающими учащимися, потому что они не могут усвоить новый материал. </a:t>
            </a:r>
          </a:p>
          <a:p>
            <a:r>
              <a:rPr lang="ru-RU" dirty="0" smtClean="0"/>
              <a:t>Предлагают такой приём, как дозирование изложения учебного материала, то есть подача его отдельными небольшими смысловыми дозами с обязательным закреплением. </a:t>
            </a:r>
          </a:p>
          <a:p>
            <a:r>
              <a:rPr lang="ru-RU" dirty="0" smtClean="0"/>
              <a:t>В начале изучения темы прибегают к репродуктивным методам обучения, чтобы учащиеся убедились в возможности воспроизвести материал, а затем уже применяют творческие методы.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создания ситуации успеха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1764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Учащиеся выполняют задания, используя подсказку, действуя по алгоритму и пр. </a:t>
            </a:r>
          </a:p>
          <a:p>
            <a:r>
              <a:rPr lang="ru-RU" dirty="0" smtClean="0"/>
              <a:t>Проблема: как оценить элементарные (по мнению учителя) действия учащегося — воспроизведение небольшой дозы материала, решение несложной задачи, выполнение лёгкой самостоятельной работы. </a:t>
            </a:r>
          </a:p>
          <a:p>
            <a:r>
              <a:rPr lang="ru-RU" dirty="0" smtClean="0"/>
              <a:t>Учитывая то, что для некоторых учащихся такое обучение было максимально возможным, достижения учебной деятельности следует оценивать не только средним, но иногда и высшим баллом. </a:t>
            </a:r>
          </a:p>
          <a:p>
            <a:r>
              <a:rPr lang="ru-RU" dirty="0" smtClean="0"/>
              <a:t>Такой приём оправдывает себя, поскольку учащиеся начинают верить в собственные силы и с течением времени всё лучше овладевают материалом.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путём создания ситуации успеха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Учебная деятельность под руководством учителя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Возможны следующие варианты заданий для учащихся.</a:t>
            </a:r>
          </a:p>
          <a:p>
            <a:pPr lvl="0"/>
            <a:r>
              <a:rPr lang="ru-RU" dirty="0" smtClean="0"/>
              <a:t>Что будет результатом вашей работы на уроке?</a:t>
            </a:r>
          </a:p>
          <a:p>
            <a:pPr lvl="0"/>
            <a:r>
              <a:rPr lang="ru-RU" dirty="0" smtClean="0"/>
              <a:t>Как можно достичь результативности вашей работы на уроке?</a:t>
            </a:r>
          </a:p>
          <a:p>
            <a:pPr lvl="0"/>
            <a:r>
              <a:rPr lang="ru-RU" dirty="0" smtClean="0"/>
              <a:t>Существуют ли другие способы выполнения работы?</a:t>
            </a:r>
          </a:p>
          <a:p>
            <a:pPr lvl="0"/>
            <a:r>
              <a:rPr lang="ru-RU" dirty="0" smtClean="0"/>
              <a:t>Самостоятельно последовательно выполните все этапы конкретной работы и представьте результаты в виде графика, схемы и т. 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на основе деятельностного подхода к обучению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Самостоятельная учебная деятельность</a:t>
            </a:r>
          </a:p>
          <a:p>
            <a:r>
              <a:rPr lang="ru-RU" dirty="0" smtClean="0"/>
              <a:t>Осуществляется в том случае, если отдельные этапы работы или работу в целом учащийся выполняет без помощи учителя. </a:t>
            </a:r>
          </a:p>
          <a:p>
            <a:r>
              <a:rPr lang="ru-RU" dirty="0" smtClean="0"/>
              <a:t>Возможно использование алгоритма действий на уроке или преобладающей части уроков по определённой теме. </a:t>
            </a:r>
          </a:p>
          <a:p>
            <a:r>
              <a:rPr lang="ru-RU" dirty="0" smtClean="0"/>
              <a:t>Учитель выступает в роли консультанта.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на основе деятельностного подхода к обучению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680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Самообразовательная деятельность учащегося</a:t>
            </a:r>
          </a:p>
          <a:p>
            <a:r>
              <a:rPr lang="ru-RU" dirty="0" smtClean="0"/>
              <a:t>Учащийся руководит своей познавательной деятельностью самостоятельно, выполняя её в соответствии со своими знаниями, целями и мотивами.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Приёмы самостоятельной работы учащегося:</a:t>
            </a:r>
          </a:p>
          <a:p>
            <a:pPr lvl="0"/>
            <a:r>
              <a:rPr lang="ru-RU" dirty="0" smtClean="0"/>
              <a:t>приём смысловой отработки текста, выделения в нём идей, принципов, законов, осмысления обобщённых способов решения задач;</a:t>
            </a:r>
          </a:p>
          <a:p>
            <a:pPr lvl="0"/>
            <a:r>
              <a:rPr lang="ru-RU" dirty="0" smtClean="0"/>
              <a:t>приёмы сжатого и наиболее рационального конспектирования (план, тезисы, конспект, аннотация, реферат, общие приёмы работы с книгой);</a:t>
            </a:r>
          </a:p>
          <a:p>
            <a:pPr lvl="0"/>
            <a:r>
              <a:rPr lang="ru-RU" dirty="0" smtClean="0"/>
              <a:t>общие приёмы запоминания (структурирование учебного материала, использование приёма мнемотехники — образной и слуховой памяти);</a:t>
            </a:r>
          </a:p>
          <a:p>
            <a:pPr lvl="0"/>
            <a:r>
              <a:rPr lang="ru-RU" dirty="0" smtClean="0"/>
              <a:t>приёмы фокусирования внимания, базирующиеся на использовании разнообразных видов контроля, поэтапной проверки своей работы и пр.;</a:t>
            </a:r>
          </a:p>
          <a:p>
            <a:pPr lvl="0"/>
            <a:r>
              <a:rPr lang="ru-RU" dirty="0" smtClean="0"/>
              <a:t>общие приёмы поиска дополнительной информации (работа с библиографиями, справочниками, каталогами, словарями, энциклопедиями)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на основе деятельностного подхода к обучению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5013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Игра «Барон Мюнхгаузен»</a:t>
            </a:r>
            <a:endParaRPr lang="ru-RU" b="1" dirty="0" smtClean="0"/>
          </a:p>
          <a:p>
            <a:r>
              <a:rPr lang="ru-RU" dirty="0" smtClean="0"/>
              <a:t>Цель: опровергнуть выдумки барона Мюнхгаузена, заранее подготовленные учителем, или в качестве домашнего задания выдумать явно ложные утверждения, которые зачитывают и опровергают на уроке на этапе проверки домашнего задания.</a:t>
            </a:r>
          </a:p>
          <a:p>
            <a:pPr>
              <a:buNone/>
            </a:pPr>
            <a:r>
              <a:rPr lang="ru-RU" b="1" i="1" dirty="0" smtClean="0"/>
              <a:t>Игра «Пинг-понг»</a:t>
            </a:r>
            <a:endParaRPr lang="ru-RU" b="1" dirty="0" smtClean="0"/>
          </a:p>
          <a:p>
            <a:r>
              <a:rPr lang="ru-RU" dirty="0" smtClean="0"/>
              <a:t>Используют для проверки домашнего задания. К доске вызывают двоих учащихся. Они по очереди задают друг другу подготовленные дома вопросы по теме домашнего задания. Класс оценивает качество вопросов и ответов. Учитываются оригинальность, находчивость, юмор, обоснованность ответов.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в процессе познавательных игр и игровых ситуаций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67944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Приёмы развития познавательных мотивов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50131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Игра «Комментатор»</a:t>
            </a:r>
            <a:endParaRPr lang="ru-RU" b="1" dirty="0" smtClean="0"/>
          </a:p>
          <a:p>
            <a:r>
              <a:rPr lang="ru-RU" dirty="0" smtClean="0"/>
              <a:t>Проводят после изучения темы. Учащимся предлагают воссоздать содержание ранее просмотренного фрагмента киноленты, видеосюжета, пояснить смысл картинки или схемы, прокомментировать действия учителя в ходе демонстрации опыта. Учитель может остановить комментарий одного ученика и предложить другому продолжить. Приём способствует развитию внимания и памяти.</a:t>
            </a:r>
          </a:p>
          <a:p>
            <a:pPr>
              <a:buNone/>
            </a:pPr>
            <a:r>
              <a:rPr lang="ru-RU" b="1" i="1" dirty="0" smtClean="0"/>
              <a:t>Игра «Цепочка»</a:t>
            </a:r>
            <a:endParaRPr lang="ru-RU" b="1" dirty="0" smtClean="0"/>
          </a:p>
          <a:p>
            <a:r>
              <a:rPr lang="ru-RU" dirty="0" smtClean="0"/>
              <a:t>Цепочки могут быть разными: цепочка мнений, цепочка ответов на вопрос, цепочка формул, цепочка задач, подобранных так, что ответ предыдущей задачи является условием следующей.</a:t>
            </a:r>
          </a:p>
          <a:p>
            <a:r>
              <a:rPr lang="ru-RU" dirty="0" smtClean="0"/>
              <a:t>Приём можно использовать в ходе фронтального опроса, выяснения уровня усвоения нового материала, решения задач, выполнения экспериментальных заданий. Предлагаемая игровая ситуация способствует формированию внимания.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Мотивация учебной деятельности в процессе познавательных игр и игровых ситуаций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orldtranslation.org/uploads/Image/News/Education/uchitel2.gif"/>
          <p:cNvPicPr>
            <a:picLocks noChangeAspect="1" noChangeArrowheads="1"/>
          </p:cNvPicPr>
          <p:nvPr/>
        </p:nvPicPr>
        <p:blipFill>
          <a:blip r:embed="rId2" cstate="print"/>
          <a:srcRect t="49123"/>
          <a:stretch>
            <a:fillRect/>
          </a:stretch>
        </p:blipFill>
        <p:spPr bwMode="auto">
          <a:xfrm>
            <a:off x="4932040" y="4293096"/>
            <a:ext cx="4211960" cy="2088232"/>
          </a:xfrm>
          <a:prstGeom prst="rect">
            <a:avLst/>
          </a:prstGeom>
          <a:noFill/>
        </p:spPr>
      </p:pic>
      <p:pic>
        <p:nvPicPr>
          <p:cNvPr id="36866" name="Picture 2" descr="http://worldtranslation.org/uploads/Image/News/Education/uchitel2.gif"/>
          <p:cNvPicPr>
            <a:picLocks noChangeAspect="1" noChangeArrowheads="1"/>
          </p:cNvPicPr>
          <p:nvPr/>
        </p:nvPicPr>
        <p:blipFill>
          <a:blip r:embed="rId2" cstate="print"/>
          <a:srcRect r="3260" b="50877"/>
          <a:stretch>
            <a:fillRect/>
          </a:stretch>
        </p:blipFill>
        <p:spPr bwMode="auto">
          <a:xfrm>
            <a:off x="4967536" y="1484784"/>
            <a:ext cx="4176464" cy="2016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978896" cy="7086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Личность учителя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4006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В работе с учащимися разного возраста по формированию устойчивых положительных мотивов </a:t>
            </a:r>
            <a:r>
              <a:rPr lang="ru-RU" sz="2800" b="1" dirty="0" smtClean="0">
                <a:solidFill>
                  <a:srgbClr val="0000FF"/>
                </a:solidFill>
              </a:rPr>
              <a:t>важнейшее значение имеет личность учителя</a:t>
            </a:r>
            <a:r>
              <a:rPr lang="ru-RU" sz="2800" b="1" dirty="0" smtClean="0"/>
              <a:t>, который может </a:t>
            </a:r>
            <a:r>
              <a:rPr lang="ru-RU" sz="2800" b="1" dirty="0" smtClean="0">
                <a:solidFill>
                  <a:srgbClr val="7030A0"/>
                </a:solidFill>
              </a:rPr>
              <a:t>формировать мотивацию </a:t>
            </a:r>
            <a:r>
              <a:rPr lang="ru-RU" sz="2800" b="1" dirty="0" smtClean="0"/>
              <a:t>у школьников самыми </a:t>
            </a:r>
            <a:r>
              <a:rPr lang="ru-RU" sz="2800" b="1" dirty="0" smtClean="0">
                <a:solidFill>
                  <a:srgbClr val="0000FF"/>
                </a:solidFill>
              </a:rPr>
              <a:t>разнообразными способами и методами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229600" cy="599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urovloh.com/images/gifts/1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4941168" cy="49411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4896544" cy="4968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/>
              <a:t>«Ученик — не чаша, которую необходимо наполнить, а факел, который надо зажечь»</a:t>
            </a:r>
            <a:endParaRPr lang="ru-RU" sz="4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764704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61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static.ow.ly/photos/original/4QZ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8801">
            <a:off x="3528094" y="2671911"/>
            <a:ext cx="4716262" cy="37730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5842992" cy="5487888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Как привить учащимся интерес к учёбе? </a:t>
            </a:r>
          </a:p>
          <a:p>
            <a:r>
              <a:rPr lang="ru-RU" sz="4400" b="1" i="1" dirty="0" smtClean="0"/>
              <a:t>Как сделать процесс обучения более результативным?</a:t>
            </a:r>
            <a:endParaRPr lang="ru-RU" sz="4400" b="1" dirty="0"/>
          </a:p>
        </p:txBody>
      </p:sp>
      <p:pic>
        <p:nvPicPr>
          <p:cNvPr id="28676" name="Picture 4" descr="http://images.clipartpanda.com/questioner-clipart-domanda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677532" cy="3528392"/>
          </a:xfrm>
          <a:prstGeom prst="rect">
            <a:avLst/>
          </a:prstGeom>
          <a:noFill/>
        </p:spPr>
      </p:pic>
      <p:pic>
        <p:nvPicPr>
          <p:cNvPr id="28678" name="Picture 6" descr="http://www.elrahconsulting.co.uk/uploads/assets/large/coach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33971">
            <a:off x="6423227" y="3405439"/>
            <a:ext cx="3090403" cy="339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Как воспитывать и чему учить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Урок, как и прежде, остаётся основной формой организации учебно-воспитательного процесса.</a:t>
            </a:r>
          </a:p>
          <a:p>
            <a:r>
              <a:rPr lang="ru-RU" dirty="0" smtClean="0"/>
              <a:t>Главное на уроке — это воспитание любознательности, развитие стремления познать непознанное, узнать новое об известном, получать удовольствие от умения двигаться вперёд.</a:t>
            </a:r>
          </a:p>
          <a:p>
            <a:r>
              <a:rPr lang="ru-RU" dirty="0" smtClean="0"/>
              <a:t>Без пробуждения интереса, без внутренней мотивации усвоения знаний не произойдёт, это будет лишь видимость учебной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Преимущества внутренних учебных мотивов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lvl="0"/>
            <a:r>
              <a:rPr lang="ru-RU" b="1" dirty="0" smtClean="0"/>
              <a:t>положительное влияние решения творческих задач, не имеющих чёткого алгоритма решения (эвристический метод);</a:t>
            </a:r>
          </a:p>
          <a:p>
            <a:pPr lvl="0"/>
            <a:r>
              <a:rPr lang="ru-RU" b="1" dirty="0" smtClean="0"/>
              <a:t>эмоциональное удовлетворение от выполнения задания; </a:t>
            </a:r>
          </a:p>
          <a:p>
            <a:pPr lvl="0"/>
            <a:r>
              <a:rPr lang="ru-RU" b="1" dirty="0" smtClean="0"/>
              <a:t>повышение самоуважения ребёнка, его самооценки.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Психологические причины, признаки, способы преодоления низкой мотивации обучения</a:t>
            </a:r>
            <a:endParaRPr lang="ru-RU" sz="3200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628800"/>
          <a:ext cx="8856983" cy="5019696"/>
        </p:xfrm>
        <a:graphic>
          <a:graphicData uri="http://schemas.openxmlformats.org/drawingml/2006/table">
            <a:tbl>
              <a:tblPr/>
              <a:tblGrid>
                <a:gridCol w="2304256"/>
                <a:gridCol w="2592288"/>
                <a:gridCol w="3960439"/>
              </a:tblGrid>
              <a:tr h="337512"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1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Причины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1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Признаки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1" spc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Способы преодоления</a:t>
                      </a:r>
                      <a:endParaRPr lang="ru-RU" sz="2200" b="1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80"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Плохое здоровье</a:t>
                      </a:r>
                      <a:endParaRPr lang="ru-RU" sz="2200" b="1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Быстро утомляется до конца урока или после первых уроков. Часто </a:t>
                      </a:r>
                      <a:r>
                        <a:rPr lang="ru-RU" sz="2200" b="0" spc="0" dirty="0" smtClean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пропускает </a:t>
                      </a: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занятия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Наблюдение у врачей, нестрогий режим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784"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1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Не учитываются </a:t>
                      </a:r>
                      <a:r>
                        <a:rPr lang="ru-RU" sz="2200" b="1" spc="0" dirty="0" smtClean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индивидуальные </a:t>
                      </a:r>
                      <a:r>
                        <a:rPr lang="ru-RU" sz="2200" b="1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особенности </a:t>
                      </a:r>
                      <a:r>
                        <a:rPr lang="ru-RU" sz="2200" b="1" spc="0" dirty="0" smtClean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нервной </a:t>
                      </a:r>
                      <a:r>
                        <a:rPr lang="ru-RU" sz="2200" b="1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системы учащегося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Учащийся не успевает выполнить </a:t>
                      </a:r>
                      <a:r>
                        <a:rPr lang="ru-RU" sz="2200" b="0" spc="0" dirty="0" smtClean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задание </a:t>
                      </a: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в предложенное время, </a:t>
                      </a:r>
                      <a:r>
                        <a:rPr lang="ru-RU" sz="2200" b="0" spc="0" dirty="0" smtClean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болезненно </a:t>
                      </a: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реагирует на неудачи и пр.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Помочь ребёнку изучить его особенности и научить его </a:t>
                      </a:r>
                      <a:r>
                        <a:rPr lang="ru-RU" sz="2200" b="0" spc="0" dirty="0" smtClean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учитывать </a:t>
                      </a: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их во время деятельности. </a:t>
                      </a:r>
                      <a:r>
                        <a:rPr lang="ru-RU" sz="2200" b="0" spc="0" dirty="0" smtClean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Придерживаться определённых </a:t>
                      </a: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правил в работе с такими детьми (например, не ставить их в ситуацию </a:t>
                      </a:r>
                      <a:r>
                        <a:rPr lang="ru-RU" sz="2200" b="0" spc="0" dirty="0" smtClean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мгновенного </a:t>
                      </a: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ответа)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Психологические причины, признаки, способы преодоления низкой мотивации обучения</a:t>
            </a:r>
            <a:endParaRPr lang="ru-RU" sz="3200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628800"/>
          <a:ext cx="8856983" cy="5280354"/>
        </p:xfrm>
        <a:graphic>
          <a:graphicData uri="http://schemas.openxmlformats.org/drawingml/2006/table">
            <a:tbl>
              <a:tblPr/>
              <a:tblGrid>
                <a:gridCol w="2304256"/>
                <a:gridCol w="3312368"/>
                <a:gridCol w="3240359"/>
              </a:tblGrid>
              <a:tr h="282973"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1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Причины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1" spc="0" dirty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Признаки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200" b="1" spc="0">
                          <a:solidFill>
                            <a:schemeClr val="tx1"/>
                          </a:solidFill>
                          <a:latin typeface="Times New Roman"/>
                          <a:ea typeface="Georgia"/>
                          <a:cs typeface="Georgia"/>
                        </a:rPr>
                        <a:t>Способы преодоления</a:t>
                      </a:r>
                      <a:endParaRPr lang="ru-RU" sz="2200" b="1">
                        <a:solidFill>
                          <a:schemeClr val="tx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240">
                <a:tc>
                  <a:txBody>
                    <a:bodyPr/>
                    <a:lstStyle/>
                    <a:p>
                      <a:pPr indent="-12700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Отсутствие мотивации </a:t>
                      </a:r>
                      <a:r>
                        <a:rPr lang="ru-RU" sz="20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достижения </a:t>
                      </a:r>
                      <a:r>
                        <a:rPr lang="ru-RU" sz="2000" b="1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успеха</a:t>
                      </a:r>
                      <a:endParaRPr lang="ru-RU" sz="20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Низкая самооценка, </a:t>
                      </a: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нерешительность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, отсутствие инициативы, </a:t>
                      </a: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проявление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неуверенности в своих силах</a:t>
                      </a:r>
                      <a:endParaRPr lang="ru-RU" sz="20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Повысить самооценку ребёнка, способствовать формированию мотивации</a:t>
                      </a:r>
                      <a:endParaRPr lang="ru-RU" sz="20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240">
                <a:tc>
                  <a:txBody>
                    <a:bodyPr/>
                    <a:lstStyle/>
                    <a:p>
                      <a:pPr indent="-12700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err="1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Несформирован-ность</a:t>
                      </a:r>
                      <a:r>
                        <a:rPr lang="ru-RU" sz="20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 приёмов </a:t>
                      </a:r>
                      <a:r>
                        <a:rPr lang="ru-RU" sz="2000" b="1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учебной деятельности</a:t>
                      </a:r>
                      <a:endParaRPr lang="ru-RU" sz="20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Не владеет способами учебной работы (например, не умеет работать с </a:t>
                      </a: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учебником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, не контролирует свою работу и т. д.)</a:t>
                      </a:r>
                      <a:endParaRPr lang="ru-RU" sz="20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Научить основным приёмам </a:t>
                      </a: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учебной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деятельности</a:t>
                      </a:r>
                      <a:endParaRPr lang="ru-RU" sz="20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074">
                <a:tc>
                  <a:txBody>
                    <a:bodyPr/>
                    <a:lstStyle/>
                    <a:p>
                      <a:pPr indent="-12700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Недостатки в развитии </a:t>
                      </a:r>
                      <a:r>
                        <a:rPr lang="ru-RU" sz="20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познавательных </a:t>
                      </a:r>
                      <a:r>
                        <a:rPr lang="ru-RU" sz="2000" b="1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процессов</a:t>
                      </a:r>
                      <a:endParaRPr lang="ru-RU" sz="20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Не может сосредоточиться, плохая память, испытывает трудности при решении задач и т. п.</a:t>
                      </a:r>
                      <a:endParaRPr lang="ru-RU" sz="20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Использовать коррекционные упражнения на развитие </a:t>
                      </a: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познавательных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Times New Roman"/>
                          <a:ea typeface="Georgia"/>
                          <a:cs typeface="Georgia"/>
                        </a:rPr>
                        <a:t>процессов</a:t>
                      </a:r>
                      <a:endParaRPr lang="ru-RU" sz="20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Первый вариант преподавания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637536"/>
          </a:xfrm>
        </p:spPr>
        <p:txBody>
          <a:bodyPr/>
          <a:lstStyle/>
          <a:p>
            <a:r>
              <a:rPr lang="ru-RU" b="1" dirty="0" smtClean="0"/>
              <a:t>изложить принципы и абстракции, а затем на основе данного аппарата обучить человека применять знания в жизни.</a:t>
            </a:r>
            <a:endParaRPr lang="ru-RU" b="1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3456582"/>
            <a:ext cx="8136904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1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eorgia" pitchFamily="18" charset="0"/>
                <a:cs typeface="Times New Roman" pitchFamily="18" charset="0"/>
              </a:rPr>
              <a:t>Обучение по методу «сначала абстракции, затем — применение» приводит к тому, что за время обучения у многих школьников формальное отношение к учёбе и знаниям начинает укореняться сразу же. Появляется ощущение, что школа к жизни никак не относится. Урок надо вызубрить и сдать, а жизнь — вон она, за окном.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eorgia" pitchFamily="18" charset="0"/>
                <a:cs typeface="Georgia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1912</Words>
  <Application>Microsoft Office PowerPoint</Application>
  <PresentationFormat>Экран (4:3)</PresentationFormat>
  <Paragraphs>143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Поток</vt:lpstr>
      <vt:lpstr>Тема Office</vt:lpstr>
      <vt:lpstr>Формирование учебной мотивации </vt:lpstr>
      <vt:lpstr>Слайд 2</vt:lpstr>
      <vt:lpstr>Слайд 3</vt:lpstr>
      <vt:lpstr>Слайд 4</vt:lpstr>
      <vt:lpstr>Как воспитывать и чему учить</vt:lpstr>
      <vt:lpstr>Преимущества внутренних учебных мотивов:</vt:lpstr>
      <vt:lpstr>Психологические причины, признаки, способы преодоления низкой мотивации обучения</vt:lpstr>
      <vt:lpstr>Психологические причины, признаки, способы преодоления низкой мотивации обучения</vt:lpstr>
      <vt:lpstr>Первый вариант преподавания</vt:lpstr>
      <vt:lpstr>Второй вариант преподавания</vt:lpstr>
      <vt:lpstr>Формирование мотивов обучения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Приёмы развития познавательных мотивов</vt:lpstr>
      <vt:lpstr>Личность учителя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Формирование учебной мотивации </dc:title>
  <dc:creator>User</dc:creator>
  <cp:lastModifiedBy>User</cp:lastModifiedBy>
  <cp:revision>31</cp:revision>
  <dcterms:created xsi:type="dcterms:W3CDTF">2016-02-11T11:51:49Z</dcterms:created>
  <dcterms:modified xsi:type="dcterms:W3CDTF">2016-03-27T10:45:08Z</dcterms:modified>
</cp:coreProperties>
</file>