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  <p:sldId id="266" r:id="rId13"/>
    <p:sldId id="268" r:id="rId14"/>
    <p:sldId id="269" r:id="rId15"/>
    <p:sldId id="273" r:id="rId16"/>
    <p:sldId id="274" r:id="rId17"/>
    <p:sldId id="270" r:id="rId18"/>
    <p:sldId id="271" r:id="rId19"/>
    <p:sldId id="275" r:id="rId20"/>
    <p:sldId id="277" r:id="rId21"/>
    <p:sldId id="272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1" i="0" u="none" strike="noStrike" baseline="0" dirty="0"/>
              <a:t>Методика «</a:t>
            </a:r>
            <a:r>
              <a:rPr lang="ru-RU" sz="2400" b="1" i="0" u="none" strike="noStrike" baseline="0" dirty="0" smtClean="0"/>
              <a:t>Рукавички»</a:t>
            </a:r>
            <a:endParaRPr lang="ru-RU" sz="2400" dirty="0"/>
          </a:p>
        </c:rich>
      </c:tx>
      <c:layout>
        <c:manualLayout>
          <c:xMode val="edge"/>
          <c:yMode val="edge"/>
          <c:x val="0.1535746869876411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8.4396423202881737E-2"/>
          <c:y val="0.23939194443860592"/>
          <c:w val="0.73306816919332207"/>
          <c:h val="0.603814666238285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1903623195592036E-2"/>
                  <c:y val="-7.2908297677175234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ysClr val="windowText" lastClr="000000"/>
                        </a:solidFill>
                      </a:rPr>
                      <a:t>3</a:t>
                    </a:r>
                    <a:r>
                      <a:rPr lang="en-US"/>
                      <a:t>3,3%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Ноябрь 2015,  1кл.</c:v>
                </c:pt>
                <c:pt idx="1">
                  <c:v>Март  2016, 1 кл.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0.43</c:v>
                </c:pt>
                <c:pt idx="1">
                  <c:v>0.33300000000000002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Невысокий уровень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332536236914423E-2"/>
                  <c:y val="-2.38611730647438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665072473829054E-2"/>
                  <c:y val="1.9884310887286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Ноябрь 2015,  1кл.</c:v>
                </c:pt>
                <c:pt idx="1">
                  <c:v>Март  2016, 1 кл.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0.43</c:v>
                </c:pt>
                <c:pt idx="1">
                  <c:v>0.66700000000000004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ysClr val="windowText" lastClr="000000"/>
                        </a:solidFill>
                      </a:rPr>
                      <a:t>1</a:t>
                    </a:r>
                    <a:r>
                      <a:rPr lang="en-US"/>
                      <a:t>4%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Ноябрь 2015,  1кл.</c:v>
                </c:pt>
                <c:pt idx="1">
                  <c:v>Март  2016, 1 кл.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 formatCode="0.00%">
                  <c:v>0.14000000000000001</c:v>
                </c:pt>
                <c:pt idx="1">
                  <c:v>0</c:v>
                </c:pt>
              </c:numCache>
            </c:numRef>
          </c:val>
        </c:ser>
        <c:gapWidth val="219"/>
        <c:overlap val="-27"/>
        <c:axId val="113227648"/>
        <c:axId val="113229184"/>
      </c:barChart>
      <c:catAx>
        <c:axId val="113227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229184"/>
        <c:crosses val="autoZero"/>
        <c:auto val="1"/>
        <c:lblAlgn val="ctr"/>
        <c:lblOffset val="100"/>
      </c:catAx>
      <c:valAx>
        <c:axId val="113229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2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701834124566595"/>
          <c:y val="0.18978221639037102"/>
          <c:w val="0.33298169318793408"/>
          <c:h val="0.547125019142017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9974667384965611"/>
          <c:y val="0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5251450048527102"/>
          <c:y val="0.32686157994457077"/>
          <c:w val="0.84748552875585759"/>
          <c:h val="0.49587921161912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Успешность выполнения диагностической работы по математике. 11 класс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99FF"/>
              </a:solidFill>
            </c:spPr>
          </c:dPt>
          <c:dLbls>
            <c:dLbl>
              <c:idx val="2"/>
              <c:layout>
                <c:manualLayout>
                  <c:x val="0"/>
                  <c:y val="1.543209876543221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школа</c:v>
                </c:pt>
                <c:pt idx="1">
                  <c:v>район</c:v>
                </c:pt>
                <c:pt idx="2">
                  <c:v>край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0.43500000000000238</c:v>
                </c:pt>
                <c:pt idx="1">
                  <c:v>0.38300000000000267</c:v>
                </c:pt>
                <c:pt idx="2">
                  <c:v>0.49200000000000038</c:v>
                </c:pt>
              </c:numCache>
            </c:numRef>
          </c:val>
        </c:ser>
        <c:axId val="113753088"/>
        <c:axId val="114229632"/>
      </c:barChart>
      <c:catAx>
        <c:axId val="113753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229632"/>
        <c:crosses val="autoZero"/>
        <c:auto val="1"/>
        <c:lblAlgn val="ctr"/>
        <c:lblOffset val="100"/>
      </c:catAx>
      <c:valAx>
        <c:axId val="114229632"/>
        <c:scaling>
          <c:orientation val="minMax"/>
        </c:scaling>
        <c:axPos val="l"/>
        <c:majorGridlines/>
        <c:numFmt formatCode="0%" sourceLinked="0"/>
        <c:tickLblPos val="nextTo"/>
        <c:crossAx val="11375308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Распределение по уровням освоения учебного материала, русский язык, 3 класс</a:t>
            </a:r>
          </a:p>
        </c:rich>
      </c:tx>
      <c:layout>
        <c:manualLayout>
          <c:xMode val="edge"/>
          <c:yMode val="edge"/>
          <c:x val="0.19669559272220577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5471431121398652"/>
          <c:y val="0.14375805818711812"/>
          <c:w val="0.63132784014508658"/>
          <c:h val="0.856241983213986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уровням освоения учебного материала, русский язык 3 класс</c:v>
                </c:pt>
              </c:strCache>
            </c:strRef>
          </c:tx>
          <c:dPt>
            <c:idx val="0"/>
            <c:spPr>
              <a:solidFill>
                <a:srgbClr val="FF6600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2591280776105593"/>
                  <c:y val="8.8667164342262725E-2"/>
                </c:manualLayout>
              </c:layout>
              <c:showPercent val="1"/>
            </c:dLbl>
            <c:dLbl>
              <c:idx val="3"/>
              <c:layout>
                <c:manualLayout>
                  <c:x val="6.6241425430918419E-2"/>
                  <c:y val="7.546433843451613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4"/>
                <c:pt idx="0">
                  <c:v>Низкий</c:v>
                </c:pt>
                <c:pt idx="1">
                  <c:v>Повышенный</c:v>
                </c:pt>
                <c:pt idx="2">
                  <c:v>Базовый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5.6420740191485075E-2"/>
          <c:y val="0.76761956814790488"/>
          <c:w val="0.94357925980851498"/>
          <c:h val="0.1440430143692658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b="1"/>
              <a:t>Сравнительный анализ ВПР по русскому языку</a:t>
            </a:r>
          </a:p>
          <a:p>
            <a:pPr>
              <a:defRPr sz="2000"/>
            </a:pPr>
            <a:r>
              <a:rPr lang="ru-RU" sz="2000" b="1"/>
              <a:t> декабрь 2015 г. и май 2016 г.</a:t>
            </a:r>
          </a:p>
        </c:rich>
      </c:tx>
      <c:layout>
        <c:manualLayout>
          <c:xMode val="edge"/>
          <c:yMode val="edge"/>
          <c:x val="8.1633663852302543E-2"/>
          <c:y val="0"/>
        </c:manualLayout>
      </c:layout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4.7260479349183135E-2"/>
          <c:y val="0.21892091794182977"/>
          <c:w val="0.76376832675775796"/>
          <c:h val="0.513782625299586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Фонетика и графика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Орфоэпия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0.75000000000000466</c:v>
                </c:pt>
                <c:pt idx="1">
                  <c:v>0.75000000000000466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Состав слова (морфемика)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0.87500000000000466</c:v>
                </c:pt>
                <c:pt idx="1">
                  <c:v>0.83300000000000063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Лексика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0.68300000000000005</c:v>
                </c:pt>
                <c:pt idx="1">
                  <c:v>0.91600000000000004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Морфология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9.0958704748044707E-3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0.73800000000000165</c:v>
                </c:pt>
                <c:pt idx="1">
                  <c:v>0.82000000000000062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Синтаксис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Лист1!$G$2:$G$3</c:f>
              <c:numCache>
                <c:formatCode>0%</c:formatCode>
                <c:ptCount val="2"/>
                <c:pt idx="0">
                  <c:v>0.66300000000000592</c:v>
                </c:pt>
                <c:pt idx="1">
                  <c:v>0.97000000000000064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Орфография и пунктуация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Лист1!$H$2:$H$3</c:f>
              <c:numCache>
                <c:formatCode>0%</c:formatCode>
                <c:ptCount val="2"/>
                <c:pt idx="0">
                  <c:v>0.62000000000000455</c:v>
                </c:pt>
                <c:pt idx="1">
                  <c:v>0.8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речи</c:v>
                </c:pt>
              </c:strCache>
            </c:strRef>
          </c:tx>
          <c:dLbls>
            <c:dLbl>
              <c:idx val="0"/>
              <c:layout>
                <c:manualLayout>
                  <c:x val="1.45533927596871E-2"/>
                  <c:y val="-4.9763622791739901E-3"/>
                </c:manualLayout>
              </c:layout>
              <c:showVal val="1"/>
            </c:dLbl>
            <c:dLbl>
              <c:idx val="1"/>
              <c:layout>
                <c:manualLayout>
                  <c:x val="9.0958704748044707E-3"/>
                  <c:y val="-9.9527245583480896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русский язык декабрь 2015 г.</c:v>
                </c:pt>
                <c:pt idx="1">
                  <c:v>ВПР русский язык май 2016</c:v>
                </c:pt>
              </c:strCache>
            </c:strRef>
          </c:cat>
          <c:val>
            <c:numRef>
              <c:f>Лист1!$I$2:$I$3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shape val="cylinder"/>
        <c:axId val="125388672"/>
        <c:axId val="125403520"/>
        <c:axId val="0"/>
      </c:bar3DChart>
      <c:catAx>
        <c:axId val="1253886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5403520"/>
        <c:crosses val="autoZero"/>
        <c:auto val="1"/>
        <c:lblAlgn val="ctr"/>
        <c:lblOffset val="100"/>
      </c:catAx>
      <c:valAx>
        <c:axId val="125403520"/>
        <c:scaling>
          <c:orientation val="minMax"/>
        </c:scaling>
        <c:axPos val="l"/>
        <c:majorGridlines/>
        <c:numFmt formatCode="0%" sourceLinked="1"/>
        <c:tickLblPos val="nextTo"/>
        <c:crossAx val="12538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82077459415422"/>
          <c:y val="0"/>
          <c:w val="0.22217922540584581"/>
          <c:h val="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b="1" i="0" baseline="0"/>
              <a:t>Сравнительный анализ ВПР по  математике</a:t>
            </a:r>
            <a:endParaRPr lang="ru-RU" sz="2000"/>
          </a:p>
          <a:p>
            <a:pPr>
              <a:defRPr sz="2000"/>
            </a:pPr>
            <a:r>
              <a:rPr lang="ru-RU" sz="2000" b="1" i="0" baseline="0"/>
              <a:t> декабрь 2015 г. и май 2016 г.</a:t>
            </a:r>
            <a:endParaRPr lang="ru-RU" sz="2000"/>
          </a:p>
        </c:rich>
      </c:tx>
      <c:layout>
        <c:manualLayout>
          <c:xMode val="edge"/>
          <c:yMode val="edge"/>
          <c:x val="0.10929492894813742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4.9270202470500478E-2"/>
          <c:y val="0.28303236275480947"/>
          <c:w val="0.74114372446012067"/>
          <c:h val="0.54970771857567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Арифметические действия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0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математика, декабрь 2015 г.</c:v>
                </c:pt>
                <c:pt idx="1">
                  <c:v>ВПР математика, май 2016 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Работа с текстовыми задачами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математика, декабрь 2015 г.</c:v>
                </c:pt>
                <c:pt idx="1">
                  <c:v>ВПР математика, май 2016 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0.54500000000000004</c:v>
                </c:pt>
                <c:pt idx="1">
                  <c:v>0.6700000000000057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Пространственные отношения. Геометрические фигуры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математика, декабрь 2015 г.</c:v>
                </c:pt>
                <c:pt idx="1">
                  <c:v>ВПР математика, май 2016 г.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0.79</c:v>
                </c:pt>
                <c:pt idx="1">
                  <c:v>0.75000000000000444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Геометрические величины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математика, декабрь 2015 г.</c:v>
                </c:pt>
                <c:pt idx="1">
                  <c:v>ВПР математика, май 2016 г.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0.75000000000000444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Работа с информацией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ВПР математика, декабрь 2015 г.</c:v>
                </c:pt>
                <c:pt idx="1">
                  <c:v>ВПР математика, май 2016 г.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0.5</c:v>
                </c:pt>
                <c:pt idx="1">
                  <c:v>0.83000000000000063</c:v>
                </c:pt>
              </c:numCache>
            </c:numRef>
          </c:val>
        </c:ser>
        <c:shape val="cone"/>
        <c:axId val="149676416"/>
        <c:axId val="149677952"/>
        <c:axId val="0"/>
      </c:bar3DChart>
      <c:catAx>
        <c:axId val="1496764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9677952"/>
        <c:crosses val="autoZero"/>
        <c:auto val="1"/>
        <c:lblAlgn val="ctr"/>
        <c:lblOffset val="100"/>
      </c:catAx>
      <c:valAx>
        <c:axId val="149677952"/>
        <c:scaling>
          <c:orientation val="minMax"/>
        </c:scaling>
        <c:axPos val="l"/>
        <c:majorGridlines/>
        <c:numFmt formatCode="0%" sourceLinked="1"/>
        <c:tickLblPos val="nextTo"/>
        <c:crossAx val="14967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0109978443107"/>
          <c:y val="4.8322558782127928E-4"/>
          <c:w val="0.25817042737548301"/>
          <c:h val="0.9995167744121786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Распределение по уровням  сформированности вычислительных навыков, 1-4 классы</a:t>
            </a:r>
          </a:p>
        </c:rich>
      </c:tx>
      <c:layout>
        <c:manualLayout>
          <c:xMode val="edge"/>
          <c:yMode val="edge"/>
          <c:x val="0.1508576066991057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644913695051347"/>
          <c:y val="1.7965375981152007E-4"/>
          <c:w val="0.73742330625356278"/>
          <c:h val="0.99981990537206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по уровням сформированности вычислительных навыков</c:v>
                </c:pt>
              </c:strCache>
            </c:strRef>
          </c:tx>
          <c:dPt>
            <c:idx val="0"/>
            <c:spPr>
              <a:solidFill>
                <a:srgbClr val="FF6600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31EF6C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dLbl>
              <c:idx val="3"/>
              <c:layout>
                <c:manualLayout>
                  <c:x val="7.9749744016469393E-2"/>
                  <c:y val="6.99734861911286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4"/>
                <c:pt idx="0">
                  <c:v>Высокий</c:v>
                </c:pt>
                <c:pt idx="1">
                  <c:v>Повышенный</c:v>
                </c:pt>
                <c:pt idx="2">
                  <c:v>Базовый</c:v>
                </c:pt>
                <c:pt idx="3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5.5066852902002209E-2"/>
          <c:y val="0.7753633635063476"/>
          <c:w val="0.88660402387198389"/>
          <c:h val="0.22254207204490506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2400">
                <a:latin typeface="+mn-lt"/>
              </a:defRPr>
            </a:pPr>
            <a:r>
              <a:rPr lang="ru-RU" sz="2400" b="1" i="0" baseline="0">
                <a:latin typeface="+mn-lt"/>
                <a:cs typeface="Times New Roman" pitchFamily="18" charset="0"/>
              </a:rPr>
              <a:t>Осознанность чтения</a:t>
            </a:r>
            <a:endParaRPr lang="ru-RU" sz="2400">
              <a:latin typeface="+mn-lt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804786841866056"/>
          <c:y val="0"/>
        </c:manualLayout>
      </c:layout>
    </c:title>
    <c:plotArea>
      <c:layout>
        <c:manualLayout>
          <c:layoutTarget val="inner"/>
          <c:xMode val="edge"/>
          <c:yMode val="edge"/>
          <c:x val="0"/>
          <c:y val="0.29523518851440744"/>
          <c:w val="0.99999999999999989"/>
          <c:h val="0.571586657848434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 formatCode="0%">
                  <c:v>0.5</c:v>
                </c:pt>
                <c:pt idx="3" formatCode="0%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0.43000000000000038</c:v>
                </c:pt>
                <c:pt idx="2">
                  <c:v>0.73000000000000065</c:v>
                </c:pt>
                <c:pt idx="3">
                  <c:v>0.43000000000000038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2"/>
              <c:layout>
                <c:manualLayout>
                  <c:x val="1.2980691221807649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0.81799999999999995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overlap val="-25"/>
        <c:axId val="140215040"/>
        <c:axId val="140216576"/>
      </c:barChart>
      <c:catAx>
        <c:axId val="140215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40216576"/>
        <c:crosses val="autoZero"/>
        <c:auto val="1"/>
        <c:lblAlgn val="ctr"/>
        <c:lblOffset val="100"/>
      </c:catAx>
      <c:valAx>
        <c:axId val="140216576"/>
        <c:scaling>
          <c:orientation val="minMax"/>
        </c:scaling>
        <c:delete val="1"/>
        <c:axPos val="l"/>
        <c:numFmt formatCode="General" sourceLinked="1"/>
        <c:tickLblPos val="none"/>
        <c:crossAx val="140215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103822532486871"/>
          <c:y val="0.14116275877559678"/>
          <c:w val="0.63792354935026252"/>
          <c:h val="0.1087367010572879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Результативность выполнения </a:t>
            </a:r>
            <a:r>
              <a:rPr lang="ru-RU" sz="2000" baseline="0"/>
              <a:t> вариантов КИМ ОГЭ по математике (тестовые баллы)</a:t>
            </a:r>
            <a:endParaRPr lang="ru-RU" sz="2000"/>
          </a:p>
        </c:rich>
      </c:tx>
      <c:layout>
        <c:manualLayout>
          <c:xMode val="edge"/>
          <c:yMode val="edge"/>
          <c:x val="0.14991414520449808"/>
          <c:y val="0"/>
        </c:manualLayout>
      </c:layout>
    </c:title>
    <c:plotArea>
      <c:layout>
        <c:manualLayout>
          <c:layoutTarget val="inner"/>
          <c:xMode val="edge"/>
          <c:yMode val="edge"/>
          <c:x val="3.8018407291926827E-2"/>
          <c:y val="0.23127984001999749"/>
          <c:w val="0.95356992589666101"/>
          <c:h val="0.588316772903386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12.05.</c:v>
                </c:pt>
              </c:strCache>
            </c:strRef>
          </c:tx>
          <c:spPr>
            <a:solidFill>
              <a:srgbClr val="0066FF"/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Боброва В.</c:v>
                </c:pt>
                <c:pt idx="1">
                  <c:v>Дякина А.</c:v>
                </c:pt>
                <c:pt idx="2">
                  <c:v>Подкопаев А.</c:v>
                </c:pt>
                <c:pt idx="3">
                  <c:v>Сибирякова К.</c:v>
                </c:pt>
                <c:pt idx="4">
                  <c:v>Ягова В.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21</c:v>
                </c:pt>
                <c:pt idx="4">
                  <c:v>24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16.05.</c:v>
                </c:pt>
              </c:strCache>
            </c:strRef>
          </c:tx>
          <c:spPr>
            <a:solidFill>
              <a:srgbClr val="FF99FF"/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Боброва В.</c:v>
                </c:pt>
                <c:pt idx="1">
                  <c:v>Дякина А.</c:v>
                </c:pt>
                <c:pt idx="2">
                  <c:v>Подкопаев А.</c:v>
                </c:pt>
                <c:pt idx="3">
                  <c:v>Сибирякова К.</c:v>
                </c:pt>
                <c:pt idx="4">
                  <c:v>Ягова В.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</c:v>
                </c:pt>
                <c:pt idx="1">
                  <c:v>14</c:v>
                </c:pt>
                <c:pt idx="2">
                  <c:v>17</c:v>
                </c:pt>
                <c:pt idx="3">
                  <c:v>17</c:v>
                </c:pt>
                <c:pt idx="4">
                  <c:v>25</c:v>
                </c:pt>
                <c:pt idx="5">
                  <c:v>18.399999999999999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18.05.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5"/>
              <c:layout>
                <c:manualLayout>
                  <c:x val="1.7763566924238387E-3"/>
                  <c:y val="4.365079365079370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Боброва В.</c:v>
                </c:pt>
                <c:pt idx="1">
                  <c:v>Дякина А.</c:v>
                </c:pt>
                <c:pt idx="2">
                  <c:v>Подкопаев А.</c:v>
                </c:pt>
                <c:pt idx="3">
                  <c:v>Сибирякова К.</c:v>
                </c:pt>
                <c:pt idx="4">
                  <c:v>Ягова В.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17</c:v>
                </c:pt>
                <c:pt idx="1">
                  <c:v>12</c:v>
                </c:pt>
                <c:pt idx="2">
                  <c:v>22</c:v>
                </c:pt>
                <c:pt idx="3">
                  <c:v>20</c:v>
                </c:pt>
                <c:pt idx="4">
                  <c:v>21</c:v>
                </c:pt>
                <c:pt idx="5">
                  <c:v>18.399999999999999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24.05.</c:v>
                </c:pt>
              </c:strCache>
            </c:strRef>
          </c:tx>
          <c:spPr>
            <a:solidFill>
              <a:srgbClr val="9900CC"/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Боброва В.</c:v>
                </c:pt>
                <c:pt idx="1">
                  <c:v>Дякина А.</c:v>
                </c:pt>
                <c:pt idx="2">
                  <c:v>Подкопаев А.</c:v>
                </c:pt>
                <c:pt idx="3">
                  <c:v>Сибирякова К.</c:v>
                </c:pt>
                <c:pt idx="4">
                  <c:v>Ягова В.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19</c:v>
                </c:pt>
                <c:pt idx="1">
                  <c:v>11</c:v>
                </c:pt>
                <c:pt idx="2">
                  <c:v>19</c:v>
                </c:pt>
                <c:pt idx="3">
                  <c:v>26</c:v>
                </c:pt>
                <c:pt idx="4">
                  <c:v>22</c:v>
                </c:pt>
                <c:pt idx="5">
                  <c:v>19.2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25.05.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5"/>
              <c:layout>
                <c:manualLayout>
                  <c:x val="1.3026465261603641E-16"/>
                  <c:y val="7.539682539682543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Боброва В.</c:v>
                </c:pt>
                <c:pt idx="1">
                  <c:v>Дякина А.</c:v>
                </c:pt>
                <c:pt idx="2">
                  <c:v>Подкопаев А.</c:v>
                </c:pt>
                <c:pt idx="3">
                  <c:v>Сибирякова К.</c:v>
                </c:pt>
                <c:pt idx="4">
                  <c:v>Ягова В.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21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20</c:v>
                </c:pt>
                <c:pt idx="5">
                  <c:v>18.399999999999999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27.05.</c:v>
                </c:pt>
              </c:strCache>
            </c:strRef>
          </c:tx>
          <c:spPr>
            <a:solidFill>
              <a:srgbClr val="00CCFF"/>
            </a:solidFill>
          </c:spPr>
          <c:dLbls>
            <c:dLbl>
              <c:idx val="5"/>
              <c:layout>
                <c:manualLayout>
                  <c:x val="0"/>
                  <c:y val="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Боброва В.</c:v>
                </c:pt>
                <c:pt idx="1">
                  <c:v>Дякина А.</c:v>
                </c:pt>
                <c:pt idx="2">
                  <c:v>Подкопаев А.</c:v>
                </c:pt>
                <c:pt idx="3">
                  <c:v>Сибирякова К.</c:v>
                </c:pt>
                <c:pt idx="4">
                  <c:v>Ягова В.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20</c:v>
                </c:pt>
                <c:pt idx="1">
                  <c:v>14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18.8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28.05.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layout>
                <c:manualLayout>
                  <c:x val="9.7222222222222224E-3"/>
                  <c:y val="-6.916442835327664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Боброва В.</c:v>
                </c:pt>
                <c:pt idx="1">
                  <c:v>Дякина А.</c:v>
                </c:pt>
                <c:pt idx="2">
                  <c:v>Подкопаев А.</c:v>
                </c:pt>
                <c:pt idx="3">
                  <c:v>Сибирякова К.</c:v>
                </c:pt>
                <c:pt idx="4">
                  <c:v>Ягова В.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22</c:v>
                </c:pt>
                <c:pt idx="5">
                  <c:v>18.600000000000001</c:v>
                </c:pt>
              </c:numCache>
            </c:numRef>
          </c:val>
        </c:ser>
        <c:dLbls>
          <c:showVal val="1"/>
        </c:dLbls>
        <c:axId val="149426944"/>
        <c:axId val="149670528"/>
      </c:barChart>
      <c:catAx>
        <c:axId val="1494269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9670528"/>
        <c:crosses val="autoZero"/>
        <c:auto val="1"/>
        <c:lblAlgn val="ctr"/>
        <c:lblOffset val="100"/>
      </c:catAx>
      <c:valAx>
        <c:axId val="1496705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4942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143097570818917E-2"/>
          <c:y val="0.15595144356955506"/>
          <c:w val="0.89668395458201311"/>
          <c:h val="0.1134142607174104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Результативность выполнения </a:t>
            </a:r>
            <a:r>
              <a:rPr lang="ru-RU" sz="2000" baseline="0"/>
              <a:t> вариантов КИМ ОГЭ по физике (тестовые баллы)</a:t>
            </a:r>
            <a:endParaRPr lang="ru-RU" sz="2000"/>
          </a:p>
        </c:rich>
      </c:tx>
      <c:layout>
        <c:manualLayout>
          <c:xMode val="edge"/>
          <c:yMode val="edge"/>
          <c:x val="0.13164889891461334"/>
          <c:y val="0"/>
        </c:manualLayout>
      </c:layout>
    </c:title>
    <c:plotArea>
      <c:layout>
        <c:manualLayout>
          <c:layoutTarget val="inner"/>
          <c:xMode val="edge"/>
          <c:yMode val="edge"/>
          <c:x val="3.8018407291926827E-2"/>
          <c:y val="0.23127984001999749"/>
          <c:w val="0.95356992589666056"/>
          <c:h val="0.588316772903386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12.05.</c:v>
                </c:pt>
              </c:strCache>
            </c:strRef>
          </c:tx>
          <c:spPr>
            <a:solidFill>
              <a:srgbClr val="0066FF"/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Подкопаев А.</c:v>
                </c:pt>
                <c:pt idx="1">
                  <c:v>Сибирякова К.</c:v>
                </c:pt>
                <c:pt idx="2">
                  <c:v>Ягова В.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18</c:v>
                </c:pt>
                <c:pt idx="3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19.05.</c:v>
                </c:pt>
              </c:strCache>
            </c:strRef>
          </c:tx>
          <c:spPr>
            <a:solidFill>
              <a:srgbClr val="FF99FF"/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Подкопаев А.</c:v>
                </c:pt>
                <c:pt idx="1">
                  <c:v>Сибирякова К.</c:v>
                </c:pt>
                <c:pt idx="2">
                  <c:v>Ягова В.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19</c:v>
                </c:pt>
                <c:pt idx="2">
                  <c:v>28</c:v>
                </c:pt>
                <c:pt idx="3">
                  <c:v>22.7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02.июн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5"/>
              <c:layout>
                <c:manualLayout>
                  <c:x val="1.7763566924238387E-3"/>
                  <c:y val="4.365079365079370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Подкопаев А.</c:v>
                </c:pt>
                <c:pt idx="1">
                  <c:v>Сибирякова К.</c:v>
                </c:pt>
                <c:pt idx="2">
                  <c:v>Ягова В.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24</c:v>
                </c:pt>
                <c:pt idx="3">
                  <c:v>19.7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05.июн</c:v>
                </c:pt>
              </c:strCache>
            </c:strRef>
          </c:tx>
          <c:spPr>
            <a:solidFill>
              <a:srgbClr val="FFCC00"/>
            </a:solidFill>
          </c:spPr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Подкопаев А.</c:v>
                </c:pt>
                <c:pt idx="1">
                  <c:v>Сибирякова К.</c:v>
                </c:pt>
                <c:pt idx="2">
                  <c:v>Ягова В.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22</c:v>
                </c:pt>
                <c:pt idx="3">
                  <c:v>22.3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07.июн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Подкопаев А.</c:v>
                </c:pt>
                <c:pt idx="1">
                  <c:v>Сибирякова К.</c:v>
                </c:pt>
                <c:pt idx="2">
                  <c:v>Ягова В.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31</c:v>
                </c:pt>
                <c:pt idx="3">
                  <c:v>24.3</c:v>
                </c:pt>
              </c:numCache>
            </c:numRef>
          </c:val>
        </c:ser>
        <c:dLbls>
          <c:showVal val="1"/>
        </c:dLbls>
        <c:axId val="153784704"/>
        <c:axId val="153864064"/>
      </c:barChart>
      <c:catAx>
        <c:axId val="1537847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3864064"/>
        <c:crosses val="autoZero"/>
        <c:auto val="1"/>
        <c:lblAlgn val="ctr"/>
        <c:lblOffset val="100"/>
      </c:catAx>
      <c:valAx>
        <c:axId val="1538640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378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45242470929104"/>
          <c:y val="0.93234908136482963"/>
          <c:w val="0.69129524398942721"/>
          <c:h val="6.42575928008998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Средний балл по математике (ОГЭ) </a:t>
            </a:r>
          </a:p>
        </c:rich>
      </c:tx>
      <c:layout>
        <c:manualLayout>
          <c:xMode val="edge"/>
          <c:yMode val="edge"/>
          <c:x val="0.14865755656778876"/>
          <c:y val="1.0350435222455279E-3"/>
        </c:manualLayout>
      </c:layout>
    </c:title>
    <c:plotArea>
      <c:layout>
        <c:manualLayout>
          <c:layoutTarget val="inner"/>
          <c:xMode val="edge"/>
          <c:yMode val="edge"/>
          <c:x val="0"/>
          <c:y val="0.40384550650256035"/>
          <c:w val="1"/>
          <c:h val="0.477979426486588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 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3.8899999999999997</c:v>
                </c:pt>
                <c:pt idx="2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66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 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3.25</c:v>
                </c:pt>
                <c:pt idx="1">
                  <c:v>3.48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 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3.57</c:v>
                </c:pt>
                <c:pt idx="1">
                  <c:v>3.65</c:v>
                </c:pt>
                <c:pt idx="2">
                  <c:v>3.6</c:v>
                </c:pt>
              </c:numCache>
            </c:numRef>
          </c:val>
        </c:ser>
        <c:dLbls>
          <c:showVal val="1"/>
        </c:dLbls>
        <c:overlap val="-25"/>
        <c:axId val="149778816"/>
        <c:axId val="149780352"/>
      </c:barChart>
      <c:catAx>
        <c:axId val="1497788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9780352"/>
        <c:crosses val="autoZero"/>
        <c:auto val="1"/>
        <c:lblAlgn val="ctr"/>
        <c:lblOffset val="100"/>
      </c:catAx>
      <c:valAx>
        <c:axId val="149780352"/>
        <c:scaling>
          <c:orientation val="minMax"/>
        </c:scaling>
        <c:delete val="1"/>
        <c:axPos val="l"/>
        <c:numFmt formatCode="General" sourceLinked="1"/>
        <c:tickLblPos val="none"/>
        <c:crossAx val="149778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253587564344705"/>
          <c:y val="0.20463961196361624"/>
          <c:w val="0.68627814502092355"/>
          <c:h val="9.9274847026224744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Средний балл по русскому языку (ОГЭ) </a:t>
            </a:r>
          </a:p>
        </c:rich>
      </c:tx>
      <c:layout>
        <c:manualLayout>
          <c:xMode val="edge"/>
          <c:yMode val="edge"/>
          <c:x val="0.13983899449768739"/>
          <c:y val="2.3631633522201221E-3"/>
        </c:manualLayout>
      </c:layout>
    </c:title>
    <c:plotArea>
      <c:layout>
        <c:manualLayout>
          <c:layoutTarget val="inner"/>
          <c:xMode val="edge"/>
          <c:yMode val="edge"/>
          <c:x val="1.1115333214425123E-2"/>
          <c:y val="0.35687771392012846"/>
          <c:w val="0.97776933357115237"/>
          <c:h val="0.44503945653512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 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4.29</c:v>
                </c:pt>
                <c:pt idx="1">
                  <c:v>3.3299999999999987</c:v>
                </c:pt>
                <c:pt idx="2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66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 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3.53</c:v>
                </c:pt>
                <c:pt idx="1">
                  <c:v>3.88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3.0941981105413238E-2"/>
                  <c:y val="4.199268864306120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 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4.01</c:v>
                </c:pt>
                <c:pt idx="1">
                  <c:v>4.1399999999999997</c:v>
                </c:pt>
                <c:pt idx="2">
                  <c:v>3.9699999999999998</c:v>
                </c:pt>
              </c:numCache>
            </c:numRef>
          </c:val>
        </c:ser>
        <c:dLbls>
          <c:showVal val="1"/>
        </c:dLbls>
        <c:overlap val="-25"/>
        <c:axId val="150693376"/>
        <c:axId val="150695296"/>
      </c:barChart>
      <c:catAx>
        <c:axId val="150693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0695296"/>
        <c:crosses val="autoZero"/>
        <c:auto val="1"/>
        <c:lblAlgn val="ctr"/>
        <c:lblOffset val="100"/>
      </c:catAx>
      <c:valAx>
        <c:axId val="150695296"/>
        <c:scaling>
          <c:orientation val="minMax"/>
        </c:scaling>
        <c:delete val="1"/>
        <c:axPos val="l"/>
        <c:numFmt formatCode="General" sourceLinked="1"/>
        <c:tickLblPos val="none"/>
        <c:crossAx val="150693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357769214726629"/>
          <c:y val="0.20230864579553631"/>
          <c:w val="0.68349325708449549"/>
          <c:h val="9.9274847026224744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/>
            </a:pPr>
            <a:r>
              <a:rPr lang="ru-RU" sz="2000" b="1" dirty="0" smtClean="0"/>
              <a:t>Методика «Корректурная проба» на концентрацию внимания</a:t>
            </a:r>
            <a:endParaRPr lang="ru-RU" sz="2000" dirty="0"/>
          </a:p>
        </c:rich>
      </c:tx>
      <c:layout>
        <c:manualLayout>
          <c:xMode val="edge"/>
          <c:yMode val="edge"/>
          <c:x val="0.11912693667639683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6.5924505127948466E-2"/>
          <c:y val="0.29065520497722475"/>
          <c:w val="0.68964019429939893"/>
          <c:h val="0.548931697647629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2класс ноябрь 2015</c:v>
                </c:pt>
                <c:pt idx="1">
                  <c:v>2класс март 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2класс ноябрь 2015</c:v>
                </c:pt>
                <c:pt idx="1">
                  <c:v>2класс март 2016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2класс ноябрь 2015</c:v>
                </c:pt>
                <c:pt idx="1">
                  <c:v>2класс март 2016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43</c:v>
                </c:pt>
                <c:pt idx="1">
                  <c:v>14</c:v>
                </c:pt>
              </c:numCache>
            </c:numRef>
          </c:val>
        </c:ser>
        <c:dLbls>
          <c:showVal val="1"/>
        </c:dLbls>
        <c:axId val="99808000"/>
        <c:axId val="99809536"/>
      </c:barChart>
      <c:catAx>
        <c:axId val="998080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9809536"/>
        <c:crosses val="autoZero"/>
        <c:auto val="1"/>
        <c:lblAlgn val="ctr"/>
        <c:lblOffset val="100"/>
      </c:catAx>
      <c:valAx>
        <c:axId val="99809536"/>
        <c:scaling>
          <c:orientation val="minMax"/>
        </c:scaling>
        <c:axPos val="l"/>
        <c:majorGridlines/>
        <c:numFmt formatCode="General" sourceLinked="1"/>
        <c:tickLblPos val="nextTo"/>
        <c:crossAx val="998080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txPr>
    <a:bodyPr/>
    <a:lstStyle/>
    <a:p>
      <a:pPr>
        <a:defRPr sz="11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Русский </a:t>
            </a:r>
            <a:r>
              <a:rPr lang="ru-RU" sz="1800" dirty="0" smtClean="0"/>
              <a:t>язык ЕГЭ </a:t>
            </a:r>
            <a:r>
              <a:rPr lang="ru-RU" sz="1800" dirty="0"/>
              <a:t>(средний тестовый балл)</a:t>
            </a:r>
          </a:p>
        </c:rich>
      </c:tx>
      <c:layout>
        <c:manualLayout>
          <c:xMode val="edge"/>
          <c:yMode val="edge"/>
          <c:x val="0.13763615911647459"/>
          <c:y val="0"/>
        </c:manualLayout>
      </c:layout>
    </c:title>
    <c:plotArea>
      <c:layout>
        <c:manualLayout>
          <c:layoutTarget val="inner"/>
          <c:xMode val="edge"/>
          <c:yMode val="edge"/>
          <c:x val="8.1882549041559394E-2"/>
          <c:y val="0.30534273530708217"/>
          <c:w val="0.89857439089960345"/>
          <c:h val="0.550682438635926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33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61.9</c:v>
                </c:pt>
                <c:pt idx="1">
                  <c:v>59</c:v>
                </c:pt>
                <c:pt idx="2">
                  <c:v>64.400000000000006</c:v>
                </c:pt>
                <c:pt idx="3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57.78</c:v>
                </c:pt>
                <c:pt idx="1">
                  <c:v>59.4</c:v>
                </c:pt>
                <c:pt idx="2">
                  <c:v>59.14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61.39</c:v>
                </c:pt>
                <c:pt idx="1">
                  <c:v>63.46</c:v>
                </c:pt>
                <c:pt idx="2">
                  <c:v>67.440000000000026</c:v>
                </c:pt>
                <c:pt idx="3">
                  <c:v>66.149999999999991</c:v>
                </c:pt>
              </c:numCache>
            </c:numRef>
          </c:val>
        </c:ser>
        <c:dLbls>
          <c:showVal val="1"/>
        </c:dLbls>
        <c:axId val="153867776"/>
        <c:axId val="153872640"/>
      </c:barChart>
      <c:catAx>
        <c:axId val="1538677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872640"/>
        <c:crosses val="autoZero"/>
        <c:auto val="1"/>
        <c:lblAlgn val="ctr"/>
        <c:lblOffset val="100"/>
      </c:catAx>
      <c:valAx>
        <c:axId val="1538726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38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4905054597120134E-2"/>
          <c:y val="0.19384812833182749"/>
          <c:w val="0.84464052400178802"/>
          <c:h val="6.9743542707141074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ln>
      <a:solidFill>
        <a:schemeClr val="bg1">
          <a:lumMod val="50000"/>
        </a:schemeClr>
      </a:solidFill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Математика </a:t>
            </a:r>
            <a:r>
              <a:rPr lang="ru-RU" sz="2000" dirty="0" smtClean="0"/>
              <a:t>ЕГЭ (базовая</a:t>
            </a:r>
            <a:r>
              <a:rPr lang="ru-RU" sz="2000" dirty="0"/>
              <a:t>)</a:t>
            </a:r>
          </a:p>
          <a:p>
            <a:pPr>
              <a:defRPr sz="2000"/>
            </a:pPr>
            <a:r>
              <a:rPr lang="ru-RU" sz="1600" dirty="0"/>
              <a:t>Средний оценочный балл</a:t>
            </a:r>
          </a:p>
        </c:rich>
      </c:tx>
      <c:layout>
        <c:manualLayout>
          <c:xMode val="edge"/>
          <c:yMode val="edge"/>
          <c:x val="0.14846254456575533"/>
          <c:y val="0"/>
        </c:manualLayout>
      </c:layout>
    </c:title>
    <c:plotArea>
      <c:layout>
        <c:manualLayout>
          <c:layoutTarget val="inner"/>
          <c:xMode val="edge"/>
          <c:yMode val="edge"/>
          <c:x val="5.8832831081300198E-2"/>
          <c:y val="0.31739213319732157"/>
          <c:w val="0.88665371506340551"/>
          <c:h val="0.5552959393400733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1"/>
              <c:layout>
                <c:manualLayout>
                  <c:x val="1.0987330287417846E-2"/>
                  <c:y val="6.67100268002529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4.33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1.5924882205245103E-2"/>
                  <c:y val="-1.7577797903305499E-2"/>
                </c:manualLayout>
              </c:layout>
              <c:showVal val="1"/>
            </c:dLbl>
            <c:dLbl>
              <c:idx val="1"/>
              <c:layout>
                <c:manualLayout>
                  <c:x val="1.3703944092224307E-2"/>
                  <c:y val="-1.2529554209314434E-2"/>
                </c:manualLayout>
              </c:layout>
              <c:showVal val="1"/>
            </c:dLbl>
            <c:dLbl>
              <c:idx val="3"/>
              <c:layout>
                <c:manualLayout>
                  <c:x val="1.2400091143817937E-2"/>
                  <c:y val="1.224689930530036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3.8699999999999997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8522624470296951E-2"/>
                  <c:y val="4.2376387743280897E-3"/>
                </c:manualLayout>
              </c:layout>
              <c:showVal val="1"/>
            </c:dLbl>
            <c:dLbl>
              <c:idx val="1"/>
              <c:layout>
                <c:manualLayout>
                  <c:x val="1.370394409222434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1359627281495468E-3"/>
                  <c:y val="-3.758866262794081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6873763268123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2015-2016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3.9499999999999997</c:v>
                </c:pt>
                <c:pt idx="1">
                  <c:v>4.1599999999999975</c:v>
                </c:pt>
              </c:numCache>
            </c:numRef>
          </c:val>
        </c:ser>
        <c:axId val="158688768"/>
        <c:axId val="158716672"/>
      </c:barChart>
      <c:catAx>
        <c:axId val="158688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8716672"/>
        <c:crosses val="autoZero"/>
        <c:auto val="1"/>
        <c:lblAlgn val="ctr"/>
        <c:lblOffset val="100"/>
      </c:catAx>
      <c:valAx>
        <c:axId val="1587166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868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361002547336009"/>
          <c:y val="0.18383531880296128"/>
          <c:w val="0.7850558767279826"/>
          <c:h val="0.1319916473927139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spPr>
    <a:ln>
      <a:solidFill>
        <a:schemeClr val="bg1">
          <a:lumMod val="50000"/>
        </a:schemeClr>
      </a:solidFill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Уровень мотивации, 5 -11 классы</a:t>
            </a:r>
          </a:p>
        </c:rich>
      </c:tx>
      <c:layout>
        <c:manualLayout>
          <c:xMode val="edge"/>
          <c:yMode val="edge"/>
          <c:x val="0.1061210579974111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1575426417860866E-3"/>
          <c:y val="0.34915068960591678"/>
          <c:w val="0.86323441813578927"/>
          <c:h val="0.650849310394083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мотивации</c:v>
                </c:pt>
              </c:strCache>
            </c:strRef>
          </c:tx>
          <c:dPt>
            <c:idx val="0"/>
            <c:spPr>
              <a:solidFill>
                <a:srgbClr val="66FF66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3.2821525032964996E-2"/>
                  <c:y val="0.13254411480503364"/>
                </c:manualLayout>
              </c:layout>
              <c:dLblPos val="bestFit"/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t"/>
      <c:layout>
        <c:manualLayout>
          <c:xMode val="edge"/>
          <c:yMode val="edge"/>
          <c:x val="0"/>
          <c:y val="0.2357168647928008"/>
          <c:w val="0.96360338750974239"/>
          <c:h val="0.1138005877018674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b="1" i="0" u="none" strike="noStrike" baseline="0"/>
              <a:t>Уровень школьной мотивации. Начальные классы  </a:t>
            </a:r>
            <a:endParaRPr lang="ru-RU" sz="1800"/>
          </a:p>
        </c:rich>
      </c:tx>
      <c:layout>
        <c:manualLayout>
          <c:xMode val="edge"/>
          <c:yMode val="edge"/>
          <c:x val="0.15070969509974441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8.0015625000000007E-2"/>
          <c:y val="0.37937212015164773"/>
          <c:w val="0.9084446505837922"/>
          <c:h val="0.499114319043452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Начало 2015-2016 у.г.</c:v>
                </c:pt>
                <c:pt idx="1">
                  <c:v>Конец 2015-2016 у.г.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0.12200000000000009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Хорошая школьная мотивация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Начало 2015-2016 у.г.</c:v>
                </c:pt>
                <c:pt idx="1">
                  <c:v>Конец 2015-2016 у.г.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 formatCode="0.0%">
                  <c:v>0.43900000000000189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Положительная школьная мотивация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Начало 2015-2016 у.г.</c:v>
                </c:pt>
                <c:pt idx="1">
                  <c:v>Конец 2015-2016 у.г.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 formatCode="0.0%">
                  <c:v>0.26800000000000002</c:v>
                </c:pt>
                <c:pt idx="1">
                  <c:v>0.30000000000000032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Начало 2015-2016 у.г.</c:v>
                </c:pt>
                <c:pt idx="1">
                  <c:v>Конец 2015-2016 у.г.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 formatCode="0.0%">
                  <c:v>0.17100000000000001</c:v>
                </c:pt>
                <c:pt idx="1">
                  <c:v>0.15000000000000024</c:v>
                </c:pt>
              </c:numCache>
            </c:numRef>
          </c:val>
        </c:ser>
        <c:gapWidth val="219"/>
        <c:overlap val="-27"/>
        <c:axId val="151288448"/>
        <c:axId val="151340544"/>
      </c:barChart>
      <c:catAx>
        <c:axId val="151288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340544"/>
        <c:crosses val="autoZero"/>
        <c:auto val="1"/>
        <c:lblAlgn val="ctr"/>
        <c:lblOffset val="100"/>
      </c:catAx>
      <c:valAx>
        <c:axId val="151340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2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19302933920992E-2"/>
          <c:y val="0.15772186959537166"/>
          <c:w val="0.97734931767742372"/>
          <c:h val="0.258084720429824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Удовлетворенность </a:t>
            </a:r>
            <a:r>
              <a:rPr lang="ru-RU" sz="2000" dirty="0" smtClean="0"/>
              <a:t> родителей работой </a:t>
            </a:r>
            <a:r>
              <a:rPr lang="ru-RU" sz="2000" dirty="0"/>
              <a:t>школы</a:t>
            </a:r>
          </a:p>
        </c:rich>
      </c:tx>
      <c:layout>
        <c:manualLayout>
          <c:xMode val="edge"/>
          <c:yMode val="edge"/>
          <c:x val="0.10497942386831276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681228250439893E-2"/>
          <c:y val="0.52225197200311069"/>
          <c:w val="0.88128596602689302"/>
          <c:h val="0.427556660371069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0149379475714026E-2"/>
                  <c:y val="-8.2225324467103227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Удовлетворенность качеством воспитательной работы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6791123709595644E-2"/>
                  <c:y val="-3.28988057344950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Удовлетворенность качеством воспитательной работы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Удовлетворенность качеством воспитательной работы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shape val="box"/>
        <c:axId val="151184512"/>
        <c:axId val="151287680"/>
        <c:axId val="0"/>
      </c:bar3DChart>
      <c:catAx>
        <c:axId val="151184512"/>
        <c:scaling>
          <c:orientation val="minMax"/>
        </c:scaling>
        <c:delete val="1"/>
        <c:axPos val="b"/>
        <c:majorTickMark val="none"/>
        <c:tickLblPos val="none"/>
        <c:crossAx val="151287680"/>
        <c:crosses val="autoZero"/>
        <c:auto val="1"/>
        <c:lblAlgn val="ctr"/>
        <c:lblOffset val="100"/>
      </c:catAx>
      <c:valAx>
        <c:axId val="1512876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118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370385023029369E-3"/>
          <c:y val="0.2801599822241973"/>
          <c:w val="0.89546488001914615"/>
          <c:h val="0.1795175536051549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Методика "Корректурная проба" </a:t>
            </a:r>
            <a:r>
              <a:rPr lang="ru-RU" sz="1800" dirty="0" smtClean="0"/>
              <a:t>3 класс  2014-2015</a:t>
            </a:r>
            <a:endParaRPr lang="ru-RU" sz="1800" dirty="0"/>
          </a:p>
        </c:rich>
      </c:tx>
      <c:layout>
        <c:manualLayout>
          <c:xMode val="edge"/>
          <c:yMode val="edge"/>
          <c:x val="0.22305089527608049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3492082077100965"/>
          <c:w val="1"/>
          <c:h val="0.634619325000731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"Корректурная проба" 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23839551762919"/>
                  <c:y val="-0.4740473611802242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13%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5002826119723126"/>
                  <c:y val="0.3866428592336738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8</a:t>
                    </a:r>
                    <a:r>
                      <a:rPr lang="en-US"/>
                      <a:t>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0.87000000000000366</c:v>
                </c:pt>
                <c:pt idx="1">
                  <c:v>0.13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9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Методика </a:t>
            </a:r>
            <a:r>
              <a:rPr lang="ru-RU" sz="1800" dirty="0" smtClean="0"/>
              <a:t> «Корректурная проба» 2 </a:t>
            </a:r>
            <a:r>
              <a:rPr lang="ru-RU" sz="1800" dirty="0"/>
              <a:t>класс </a:t>
            </a:r>
            <a:r>
              <a:rPr lang="ru-RU" sz="1800" dirty="0" smtClean="0"/>
              <a:t> 2013-2014</a:t>
            </a:r>
            <a:endParaRPr lang="ru-RU" sz="1800" dirty="0"/>
          </a:p>
        </c:rich>
      </c:tx>
      <c:layout>
        <c:manualLayout>
          <c:xMode val="edge"/>
          <c:yMode val="edge"/>
          <c:x val="0.14265421755859325"/>
          <c:y val="2.84795224011502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43961009696939007"/>
          <c:w val="0.82554971258208076"/>
          <c:h val="0.54489556168822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"Корректурная проба" 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33680970042852115"/>
                  <c:y val="-0.2810086842038635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3</a:t>
                    </a:r>
                    <a:r>
                      <a:rPr lang="en-US" sz="1800" dirty="0"/>
                      <a:t>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9288087544961289"/>
                  <c:y val="0.1698701167177253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6</a:t>
                    </a:r>
                    <a:r>
                      <a:rPr lang="en-US" sz="1800" dirty="0"/>
                      <a:t>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0.67000000000000581</c:v>
                </c:pt>
                <c:pt idx="1">
                  <c:v>0.33000000000000274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900" b="1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Методика "Корректурная проба" </a:t>
            </a:r>
            <a:r>
              <a:rPr lang="ru-RU" sz="1800" dirty="0" smtClean="0"/>
              <a:t>4 класс 2015-2016</a:t>
            </a:r>
            <a:endParaRPr lang="ru-RU" sz="1800" dirty="0"/>
          </a:p>
        </c:rich>
      </c:tx>
      <c:layout>
        <c:manualLayout>
          <c:xMode val="edge"/>
          <c:yMode val="edge"/>
          <c:x val="0.1543448805578569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4859660399592907"/>
          <c:w val="0.82919243092492467"/>
          <c:h val="0.602534683164604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"Корректурная проба" 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2636373515807781"/>
                  <c:y val="-0.4993615083828807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/>
                      <a:t>11%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989569749097643"/>
                  <c:y val="0.43314907065188279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/>
                      <a:t>8</a:t>
                    </a:r>
                    <a:r>
                      <a:rPr lang="en-US" b="1"/>
                      <a:t>9%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826133578431371"/>
          <c:y val="0.31057742782152237"/>
          <c:w val="0.27847754418668874"/>
          <c:h val="0.4676886817719213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9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/>
            </a:pPr>
            <a:r>
              <a:rPr lang="ru-RU" sz="1600" b="0" i="0" u="none" strike="noStrike" baseline="0"/>
              <a:t>Сравнительный анализ сформированности </a:t>
            </a:r>
            <a:r>
              <a:rPr lang="ru-RU" sz="1600" b="1" i="0" u="none" strike="noStrike" baseline="0"/>
              <a:t>регулятивных УУД </a:t>
            </a:r>
            <a:r>
              <a:rPr lang="ru-RU" sz="1600" b="0" i="0" u="none" strike="noStrike" baseline="0"/>
              <a:t>(высокий и средний уровень)</a:t>
            </a:r>
            <a:endParaRPr lang="ru-RU" sz="1600" b="0"/>
          </a:p>
        </c:rich>
      </c:tx>
      <c:layout>
        <c:manualLayout>
          <c:xMode val="edge"/>
          <c:yMode val="edge"/>
          <c:x val="0.11346762110870651"/>
          <c:y val="0"/>
        </c:manualLayout>
      </c:layout>
    </c:title>
    <c:plotArea>
      <c:layout>
        <c:manualLayout>
          <c:layoutTarget val="inner"/>
          <c:xMode val="edge"/>
          <c:yMode val="edge"/>
          <c:x val="9.2927542538954744E-2"/>
          <c:y val="0.29368388853593791"/>
          <c:w val="0.87842425306959304"/>
          <c:h val="0.475504559485076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00FFCC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0.43000000000000038</c:v>
                </c:pt>
                <c:pt idx="2">
                  <c:v>0.55000000000000004</c:v>
                </c:pt>
                <c:pt idx="3">
                  <c:v>0.43000000000000038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1"/>
              <c:layout>
                <c:manualLayout>
                  <c:x val="3.1579156564251358E-2"/>
                  <c:y val="1.8565188663247943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0.43000000000000038</c:v>
                </c:pt>
                <c:pt idx="2">
                  <c:v>0.75000000000000522</c:v>
                </c:pt>
                <c:pt idx="3">
                  <c:v>0.6700000000000067</c:v>
                </c:pt>
                <c:pt idx="4">
                  <c:v>0.6700000000000067</c:v>
                </c:pt>
              </c:numCache>
            </c:numRef>
          </c:val>
        </c:ser>
        <c:dLbls>
          <c:showVal val="1"/>
        </c:dLbls>
        <c:axId val="113641728"/>
        <c:axId val="114233728"/>
      </c:barChart>
      <c:catAx>
        <c:axId val="1136417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233728"/>
        <c:crosses val="autoZero"/>
        <c:auto val="1"/>
        <c:lblAlgn val="ctr"/>
        <c:lblOffset val="100"/>
      </c:catAx>
      <c:valAx>
        <c:axId val="1142337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364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129388416925814E-2"/>
          <c:y val="0.90962828912890004"/>
          <c:w val="0.98087061158308331"/>
          <c:h val="9.0371710871104419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/>
            </a:pPr>
            <a:r>
              <a:rPr lang="ru-RU" sz="1600" b="0" i="0" u="none" strike="noStrike" baseline="0" dirty="0"/>
              <a:t>Сравнительный анализ </a:t>
            </a:r>
            <a:r>
              <a:rPr lang="ru-RU" sz="1600" b="0" i="0" u="none" strike="noStrike" baseline="0" dirty="0" err="1"/>
              <a:t>сформированности</a:t>
            </a:r>
            <a:r>
              <a:rPr lang="ru-RU" sz="1600" b="0" i="0" u="none" strike="noStrike" baseline="0" dirty="0"/>
              <a:t> </a:t>
            </a:r>
            <a:r>
              <a:rPr lang="ru-RU" sz="1600" b="1" i="0" u="none" strike="noStrike" baseline="0" dirty="0"/>
              <a:t>коммуникативных УУД </a:t>
            </a:r>
            <a:r>
              <a:rPr lang="ru-RU" sz="1600" b="0" i="0" u="none" strike="noStrike" baseline="0" dirty="0"/>
              <a:t>(высокий и средний уровень)</a:t>
            </a:r>
            <a:endParaRPr lang="ru-RU" sz="1600" b="0" dirty="0"/>
          </a:p>
        </c:rich>
      </c:tx>
      <c:layout>
        <c:manualLayout>
          <c:xMode val="edge"/>
          <c:yMode val="edge"/>
          <c:x val="0.16340935575162518"/>
          <c:y val="0"/>
        </c:manualLayout>
      </c:layout>
    </c:title>
    <c:plotArea>
      <c:layout>
        <c:manualLayout>
          <c:layoutTarget val="inner"/>
          <c:xMode val="edge"/>
          <c:yMode val="edge"/>
          <c:x val="9.2927542538954744E-2"/>
          <c:y val="0.29368388853593791"/>
          <c:w val="0.8784242530695936"/>
          <c:h val="0.475504559485076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2"/>
              <c:layout>
                <c:manualLayout>
                  <c:x val="-1.8248175182481823E-2"/>
                  <c:y val="5.415651232060711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0.71000000000000063</c:v>
                </c:pt>
                <c:pt idx="2">
                  <c:v>1</c:v>
                </c:pt>
                <c:pt idx="3">
                  <c:v>0.28000000000000008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FF6699"/>
            </a:solidFill>
          </c:spPr>
          <c:dLbls>
            <c:dLbl>
              <c:idx val="2"/>
              <c:layout>
                <c:manualLayout>
                  <c:x val="4.6669449051142613E-2"/>
                  <c:y val="4.6412971658119856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0.64000000000000579</c:v>
                </c:pt>
                <c:pt idx="1">
                  <c:v>0.43000000000000038</c:v>
                </c:pt>
                <c:pt idx="2">
                  <c:v>1</c:v>
                </c:pt>
                <c:pt idx="3">
                  <c:v>0.5</c:v>
                </c:pt>
                <c:pt idx="4">
                  <c:v>0.84000000000000064</c:v>
                </c:pt>
              </c:numCache>
            </c:numRef>
          </c:val>
        </c:ser>
        <c:dLbls>
          <c:showVal val="1"/>
        </c:dLbls>
        <c:axId val="129335296"/>
        <c:axId val="129337216"/>
      </c:barChart>
      <c:catAx>
        <c:axId val="129335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9337216"/>
        <c:crosses val="autoZero"/>
        <c:auto val="1"/>
        <c:lblAlgn val="ctr"/>
        <c:lblOffset val="100"/>
      </c:catAx>
      <c:valAx>
        <c:axId val="1293372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933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129388416925821E-2"/>
          <c:y val="0.90962828912890004"/>
          <c:w val="0.98087061158308375"/>
          <c:h val="9.0371710871104419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/>
            </a:pPr>
            <a:r>
              <a:rPr lang="ru-RU" sz="1600" b="0" i="0" u="none" strike="noStrike" baseline="0"/>
              <a:t>Сравнительный анализ сформированности </a:t>
            </a:r>
            <a:r>
              <a:rPr lang="ru-RU" sz="1600" b="1" i="0" u="none" strike="noStrike" baseline="0"/>
              <a:t>личностных УУД </a:t>
            </a:r>
            <a:r>
              <a:rPr lang="ru-RU" sz="1600" b="0" i="0" u="none" strike="noStrike" baseline="0"/>
              <a:t>(высокий и средний уровень)</a:t>
            </a:r>
            <a:endParaRPr lang="ru-RU" sz="1600" b="0"/>
          </a:p>
        </c:rich>
      </c:tx>
      <c:layout>
        <c:manualLayout>
          <c:xMode val="edge"/>
          <c:yMode val="edge"/>
          <c:x val="0.11346762110870651"/>
          <c:y val="0"/>
        </c:manualLayout>
      </c:layout>
    </c:title>
    <c:plotArea>
      <c:layout>
        <c:manualLayout>
          <c:layoutTarget val="inner"/>
          <c:xMode val="edge"/>
          <c:yMode val="edge"/>
          <c:x val="9.2927542538954744E-2"/>
          <c:y val="0.29368388853593791"/>
          <c:w val="0.8784242530695936"/>
          <c:h val="0.475504559485076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CC99FF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0.71000000000000063</c:v>
                </c:pt>
                <c:pt idx="2">
                  <c:v>1</c:v>
                </c:pt>
                <c:pt idx="3">
                  <c:v>0.38000000000000278</c:v>
                </c:pt>
                <c:pt idx="4">
                  <c:v>0.6700000000000067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4"/>
              <c:layout>
                <c:manualLayout>
                  <c:x val="1.4194464158978E-2"/>
                  <c:y val="4.9683256226421835E-1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0.78</c:v>
                </c:pt>
                <c:pt idx="1">
                  <c:v>0.14000000000000001</c:v>
                </c:pt>
                <c:pt idx="2">
                  <c:v>0.38000000000000278</c:v>
                </c:pt>
                <c:pt idx="3">
                  <c:v>0.55000000000000004</c:v>
                </c:pt>
                <c:pt idx="4">
                  <c:v>0.6700000000000067</c:v>
                </c:pt>
              </c:numCache>
            </c:numRef>
          </c:val>
        </c:ser>
        <c:dLbls>
          <c:showVal val="1"/>
        </c:dLbls>
        <c:axId val="140516736"/>
        <c:axId val="140518528"/>
      </c:barChart>
      <c:catAx>
        <c:axId val="140516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0518528"/>
        <c:crosses val="autoZero"/>
        <c:auto val="1"/>
        <c:lblAlgn val="ctr"/>
        <c:lblOffset val="100"/>
      </c:catAx>
      <c:valAx>
        <c:axId val="1405185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4051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129388416925821E-2"/>
          <c:y val="0.90962828912890004"/>
          <c:w val="0.98087061158308375"/>
          <c:h val="9.0371710871104419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/>
            </a:pPr>
            <a:r>
              <a:rPr lang="ru-RU" sz="1600" b="0" i="0" u="none" strike="noStrike" baseline="0"/>
              <a:t>Сравнительный анализ сформированности </a:t>
            </a:r>
            <a:r>
              <a:rPr lang="ru-RU" sz="1600" b="1" i="0" u="none" strike="noStrike" baseline="0"/>
              <a:t>познавательных УУД </a:t>
            </a:r>
            <a:r>
              <a:rPr lang="ru-RU" sz="1600" b="0" i="0" u="none" strike="noStrike" baseline="0"/>
              <a:t>(высокий и средний уровень)</a:t>
            </a:r>
            <a:endParaRPr lang="ru-RU" sz="1600" b="0"/>
          </a:p>
        </c:rich>
      </c:tx>
      <c:layout>
        <c:manualLayout>
          <c:xMode val="edge"/>
          <c:yMode val="edge"/>
          <c:x val="0.11346762110870651"/>
          <c:y val="0"/>
        </c:manualLayout>
      </c:layout>
    </c:title>
    <c:plotArea>
      <c:layout>
        <c:manualLayout>
          <c:layoutTarget val="inner"/>
          <c:xMode val="edge"/>
          <c:yMode val="edge"/>
          <c:x val="9.2927542538954869E-2"/>
          <c:y val="0.29368388853593791"/>
          <c:w val="0.87842425306959404"/>
          <c:h val="0.475504559485076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rgbClr val="99FF99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0.43000000000000038</c:v>
                </c:pt>
                <c:pt idx="2">
                  <c:v>0.55000000000000004</c:v>
                </c:pt>
                <c:pt idx="3">
                  <c:v>0.28000000000000008</c:v>
                </c:pt>
                <c:pt idx="4">
                  <c:v>0.6700000000000067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rgbClr val="FF5050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  <c:pt idx="4">
                  <c:v>5 класс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0.63000000000000578</c:v>
                </c:pt>
                <c:pt idx="1">
                  <c:v>0.56999999999999995</c:v>
                </c:pt>
                <c:pt idx="2">
                  <c:v>0.6700000000000067</c:v>
                </c:pt>
                <c:pt idx="3">
                  <c:v>0.5</c:v>
                </c:pt>
                <c:pt idx="4">
                  <c:v>0.55000000000000004</c:v>
                </c:pt>
              </c:numCache>
            </c:numRef>
          </c:val>
        </c:ser>
        <c:dLbls>
          <c:showVal val="1"/>
        </c:dLbls>
        <c:axId val="140186752"/>
        <c:axId val="140188288"/>
      </c:barChart>
      <c:catAx>
        <c:axId val="140186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0188288"/>
        <c:crosses val="autoZero"/>
        <c:auto val="1"/>
        <c:lblAlgn val="ctr"/>
        <c:lblOffset val="100"/>
      </c:catAx>
      <c:valAx>
        <c:axId val="1401882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4018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129388416925828E-2"/>
          <c:y val="0.90962828912890004"/>
          <c:w val="0.98087061158308408"/>
          <c:h val="9.0371710871104419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396044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800080"/>
                </a:solidFill>
              </a:rPr>
              <a:t>Внутришкольный</a:t>
            </a:r>
            <a:r>
              <a:rPr lang="ru-RU" b="1" dirty="0" smtClean="0">
                <a:solidFill>
                  <a:srgbClr val="800080"/>
                </a:solidFill>
              </a:rPr>
              <a:t> мониторинг учебных достижений обучающихся как средство управления качеством образования</a:t>
            </a:r>
            <a:r>
              <a:rPr lang="ru-RU" dirty="0" smtClean="0">
                <a:solidFill>
                  <a:srgbClr val="800080"/>
                </a:solidFill>
              </a:rPr>
              <a:t/>
            </a:r>
            <a:br>
              <a:rPr lang="ru-RU" dirty="0" smtClean="0">
                <a:solidFill>
                  <a:srgbClr val="800080"/>
                </a:solidFill>
              </a:rPr>
            </a:b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6400800" cy="15639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Муниципальное бюджетное общеобразовательное учреждение средняя общеобразовательная школа с.Киселёвка Ульчского района Хабаровского края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63888" y="5805264"/>
            <a:ext cx="5248672" cy="672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Бывалина Л.Л., заместитель директора по УР МБОУ СОШ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с.Киселеёвка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Диагностика </a:t>
            </a:r>
            <a:r>
              <a:rPr lang="ru-RU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800080"/>
                </a:solidFill>
              </a:rPr>
              <a:t> УУД</a:t>
            </a:r>
            <a:endParaRPr lang="ru-RU" b="1" dirty="0">
              <a:solidFill>
                <a:srgbClr val="80008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784976" cy="5400603"/>
        </p:xfrm>
        <a:graphic>
          <a:graphicData uri="http://schemas.openxmlformats.org/drawingml/2006/table">
            <a:tbl>
              <a:tblPr/>
              <a:tblGrid>
                <a:gridCol w="2520280"/>
                <a:gridCol w="2823915"/>
                <a:gridCol w="3440781"/>
              </a:tblGrid>
              <a:tr h="337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Начальная школа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Основная школа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УУД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Методики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53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Регулятивные УУД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«Рисование по точкам»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«Личностный опросник Кеттела»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«Корректурная проба»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61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Познавательные УУД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«Найди несколько различий?»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Тест на оценку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навыков чтения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Тест на оценку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навыков чтения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Определение уровня развития словесно-логического мышления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(Л.Переслени, Т. Фотекова)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01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Методика определения уровня умственного развития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для младших подростков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Коммуникативные УУД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«Рукавички»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«Личностный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опросник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Кеттела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Диагностика </a:t>
            </a:r>
            <a:r>
              <a:rPr lang="ru-RU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800080"/>
                </a:solidFill>
              </a:rPr>
              <a:t> УУД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124744"/>
          <a:ext cx="48245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861048"/>
          <a:ext cx="554461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4048" y="2708920"/>
          <a:ext cx="413995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076056" y="692696"/>
          <a:ext cx="4067944" cy="197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436096" y="4631060"/>
          <a:ext cx="3707904" cy="222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7008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rgbClr val="800080"/>
                </a:solidFill>
              </a:rPr>
              <a:t>Результаты социально-психологической </a:t>
            </a:r>
            <a:r>
              <a:rPr lang="ru-RU" sz="2200" b="1" dirty="0" smtClean="0">
                <a:solidFill>
                  <a:srgbClr val="800080"/>
                </a:solidFill>
              </a:rPr>
              <a:t>адаптации </a:t>
            </a:r>
            <a:r>
              <a:rPr lang="ru-RU" sz="2200" b="1" dirty="0" smtClean="0">
                <a:solidFill>
                  <a:srgbClr val="800080"/>
                </a:solidFill>
              </a:rPr>
              <a:t>учащихся </a:t>
            </a:r>
            <a:r>
              <a:rPr lang="ru-RU" sz="2200" b="1" dirty="0" smtClean="0">
                <a:solidFill>
                  <a:srgbClr val="800080"/>
                </a:solidFill>
              </a:rPr>
              <a:t>5 класса МБОУ СОШ </a:t>
            </a:r>
            <a:r>
              <a:rPr lang="ru-RU" sz="2200" b="1" dirty="0" smtClean="0">
                <a:solidFill>
                  <a:srgbClr val="800080"/>
                </a:solidFill>
              </a:rPr>
              <a:t>с.Киселевка при </a:t>
            </a:r>
            <a:r>
              <a:rPr lang="ru-RU" sz="2200" b="1" dirty="0" smtClean="0">
                <a:solidFill>
                  <a:srgbClr val="800080"/>
                </a:solidFill>
              </a:rPr>
              <a:t>переходе </a:t>
            </a:r>
            <a:r>
              <a:rPr lang="ru-RU" sz="2200" b="1" dirty="0" smtClean="0">
                <a:solidFill>
                  <a:srgbClr val="800080"/>
                </a:solidFill>
              </a:rPr>
              <a:t>в среднее </a:t>
            </a:r>
            <a:r>
              <a:rPr lang="ru-RU" sz="2200" b="1" dirty="0" smtClean="0">
                <a:solidFill>
                  <a:srgbClr val="800080"/>
                </a:solidFill>
              </a:rPr>
              <a:t>звено и </a:t>
            </a:r>
            <a:r>
              <a:rPr lang="ru-RU" sz="2200" b="1" dirty="0" smtClean="0">
                <a:solidFill>
                  <a:srgbClr val="800080"/>
                </a:solidFill>
              </a:rPr>
              <a:t>уровень </a:t>
            </a:r>
            <a:r>
              <a:rPr lang="ru-RU" sz="2200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sz="2200" b="1" dirty="0" smtClean="0">
                <a:solidFill>
                  <a:srgbClr val="800080"/>
                </a:solidFill>
              </a:rPr>
              <a:t> </a:t>
            </a:r>
            <a:r>
              <a:rPr lang="ru-RU" sz="2200" b="1" dirty="0" smtClean="0">
                <a:solidFill>
                  <a:srgbClr val="800080"/>
                </a:solidFill>
              </a:rPr>
              <a:t>УУД </a:t>
            </a:r>
            <a:r>
              <a:rPr lang="ru-RU" sz="2200" dirty="0" smtClean="0"/>
              <a:t>(на </a:t>
            </a:r>
            <a:r>
              <a:rPr lang="ru-RU" sz="2200" dirty="0" smtClean="0"/>
              <a:t>основе данных, полученных при диагностике по </a:t>
            </a:r>
            <a:r>
              <a:rPr lang="ru-RU" sz="2200" dirty="0" smtClean="0"/>
              <a:t>методике Александровской </a:t>
            </a:r>
            <a:r>
              <a:rPr lang="ru-RU" sz="2200" dirty="0" smtClean="0"/>
              <a:t>Э.М. </a:t>
            </a:r>
            <a:r>
              <a:rPr lang="ru-RU" sz="2200" dirty="0" smtClean="0"/>
              <a:t>в модификации </a:t>
            </a:r>
            <a:r>
              <a:rPr lang="ru-RU" sz="2200" dirty="0" smtClean="0"/>
              <a:t>Еськиной Е.С. и </a:t>
            </a:r>
            <a:r>
              <a:rPr lang="ru-RU" sz="2200" dirty="0" err="1" smtClean="0"/>
              <a:t>Больбот</a:t>
            </a:r>
            <a:r>
              <a:rPr lang="ru-RU" sz="2200" dirty="0" smtClean="0"/>
              <a:t> Т.Л</a:t>
            </a:r>
            <a:r>
              <a:rPr lang="ru-RU" sz="2200" dirty="0" smtClean="0"/>
              <a:t>.)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1628800"/>
          <a:ext cx="8784976" cy="5161063"/>
        </p:xfrm>
        <a:graphic>
          <a:graphicData uri="http://schemas.openxmlformats.org/drawingml/2006/table">
            <a:tbl>
              <a:tblPr/>
              <a:tblGrid>
                <a:gridCol w="1440161"/>
                <a:gridCol w="3960440"/>
                <a:gridCol w="1080120"/>
                <a:gridCol w="1104633"/>
                <a:gridCol w="119962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УУД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Высокий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уровень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Средний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уровень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Низкий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уровень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4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Личност-ные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Усвоение нравственно-этических норм и школьных норм поведения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(критерий 2)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 (16%)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3(50%)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 (33%)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Эмоциональное благополучие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(критерий 4)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2(33%)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2(33%)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2(33%)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9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Регулятив-ные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Целеполагание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(критерий 1, шкала 2)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3(50%)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3(50%)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Самоконтроль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(критерий 1, шкала 3)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2(33%)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3(50%)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1(16%)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9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Познава-тельные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Учебная активность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(критерий 1, шкала 1)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2(33%)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1(16%)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3(50%)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Усвоение знаний, успеваемость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(критерий 1, шкала 4)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1(16%)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3(50%)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2(33%)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4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Коммуни-кативные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Взаимоотношения с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одноклассниками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4(67%)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1(16%)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1(16%)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Взаимоотношения с учителями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(критерий 3, шкала 2)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5(83%)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1(16%)</a:t>
                      </a:r>
                    </a:p>
                  </a:txBody>
                  <a:tcPr marL="13639" marR="13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</a:rPr>
              <a:t>Общий показатель адаптации к школьному </a:t>
            </a:r>
            <a:r>
              <a:rPr lang="ru-RU" sz="3600" b="1" dirty="0" smtClean="0">
                <a:solidFill>
                  <a:srgbClr val="800080"/>
                </a:solidFill>
              </a:rPr>
              <a:t>обучению учеников 5 класса </a:t>
            </a:r>
            <a:r>
              <a:rPr lang="ru-RU" sz="3200" b="1" dirty="0" smtClean="0">
                <a:solidFill>
                  <a:srgbClr val="002060"/>
                </a:solidFill>
              </a:rPr>
              <a:t>(2015-2016 </a:t>
            </a:r>
            <a:r>
              <a:rPr lang="ru-RU" sz="3200" b="1" dirty="0" err="1" smtClean="0">
                <a:solidFill>
                  <a:srgbClr val="002060"/>
                </a:solidFill>
              </a:rPr>
              <a:t>у.г</a:t>
            </a:r>
            <a:r>
              <a:rPr lang="ru-RU" sz="3200" b="1" dirty="0" smtClean="0">
                <a:solidFill>
                  <a:srgbClr val="002060"/>
                </a:solidFill>
              </a:rPr>
              <a:t>.)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772814"/>
          <a:ext cx="8712968" cy="4419048"/>
        </p:xfrm>
        <a:graphic>
          <a:graphicData uri="http://schemas.openxmlformats.org/drawingml/2006/table">
            <a:tbl>
              <a:tblPr/>
              <a:tblGrid>
                <a:gridCol w="3859844"/>
                <a:gridCol w="1618870"/>
                <a:gridCol w="1578070"/>
                <a:gridCol w="1656184"/>
              </a:tblGrid>
              <a:tr h="720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УУД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Высокий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уровень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Средний уровень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Низкий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уровень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Личностные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Регулятивные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Познавательные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25%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42%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Коммуникативные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Times New Roman"/>
                        </a:rPr>
                        <a:t>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16%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ОБОБЩЕННЫЙ 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33%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31%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01PHOTO\SAM_7412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508104" y="4365104"/>
            <a:ext cx="3422526" cy="22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</a:rPr>
              <a:t>Диагностика уровня </a:t>
            </a:r>
            <a:r>
              <a:rPr lang="ru-RU" sz="3600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sz="3600" b="1" dirty="0" smtClean="0">
                <a:solidFill>
                  <a:srgbClr val="800080"/>
                </a:solidFill>
              </a:rPr>
              <a:t> метапредметных результатов</a:t>
            </a:r>
            <a:endParaRPr lang="ru-RU" sz="3600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6048672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Основным объектом оценки метапредметных результатов является:</a:t>
            </a:r>
          </a:p>
          <a:p>
            <a:pPr lvl="0"/>
            <a:r>
              <a:rPr lang="ru-RU" b="1" dirty="0" smtClean="0"/>
              <a:t>способность и готовность к освоению систематических знаний, их самостоятельному пополнению, переносу и интеграции;</a:t>
            </a:r>
          </a:p>
          <a:p>
            <a:pPr lvl="0"/>
            <a:r>
              <a:rPr lang="ru-RU" b="1" dirty="0" smtClean="0"/>
              <a:t>способность к сотрудничеству и коммуникации;</a:t>
            </a:r>
          </a:p>
          <a:p>
            <a:pPr lvl="0"/>
            <a:r>
              <a:rPr lang="ru-RU" b="1" dirty="0" smtClean="0"/>
              <a:t>способность к решению личностно и социально значимых проблем и воплощению найденных решений в практику;</a:t>
            </a:r>
          </a:p>
          <a:p>
            <a:pPr lvl="0"/>
            <a:r>
              <a:rPr lang="ru-RU" b="1" dirty="0" smtClean="0"/>
              <a:t>способность и готовность к использованию ИКТ в целях обучения и развития;</a:t>
            </a:r>
          </a:p>
          <a:p>
            <a:pPr lvl="0"/>
            <a:r>
              <a:rPr lang="ru-RU" b="1" dirty="0" smtClean="0"/>
              <a:t>способность к самоорганизации, </a:t>
            </a:r>
            <a:r>
              <a:rPr lang="ru-RU" b="1" dirty="0" err="1" smtClean="0"/>
              <a:t>саморегуляции</a:t>
            </a:r>
            <a:r>
              <a:rPr lang="ru-RU" b="1" dirty="0" smtClean="0"/>
              <a:t> и рефлексии.</a:t>
            </a:r>
          </a:p>
          <a:p>
            <a:endParaRPr lang="ru-RU" b="1" dirty="0"/>
          </a:p>
        </p:txBody>
      </p:sp>
      <p:pic>
        <p:nvPicPr>
          <p:cNvPr id="5" name="Рисунок 4" descr="E:\неделя технологии 2016 фото\image (2).jpg"/>
          <p:cNvPicPr/>
          <p:nvPr/>
        </p:nvPicPr>
        <p:blipFill>
          <a:blip r:embed="rId3" cstate="print"/>
          <a:srcRect b="5894"/>
          <a:stretch>
            <a:fillRect/>
          </a:stretch>
        </p:blipFill>
        <p:spPr bwMode="auto">
          <a:xfrm>
            <a:off x="6300192" y="1412776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</a:rPr>
              <a:t>Диагностика уровня </a:t>
            </a:r>
            <a:r>
              <a:rPr lang="ru-RU" sz="3600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sz="3600" b="1" dirty="0" smtClean="0">
                <a:solidFill>
                  <a:srgbClr val="800080"/>
                </a:solidFill>
              </a:rPr>
              <a:t> метапредметных результатов</a:t>
            </a:r>
            <a:endParaRPr lang="ru-RU" sz="3600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008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Основной процедурой итоговой оценки достижения метапредметных результатов является </a:t>
            </a:r>
            <a:r>
              <a:rPr lang="ru-RU" sz="2400" b="1" dirty="0" smtClean="0"/>
              <a:t>защита итогового индивидуального проекта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636912"/>
          <a:ext cx="8712968" cy="3888432"/>
        </p:xfrm>
        <a:graphic>
          <a:graphicData uri="http://schemas.openxmlformats.org/drawingml/2006/table">
            <a:tbl>
              <a:tblPr/>
              <a:tblGrid>
                <a:gridCol w="2736304"/>
                <a:gridCol w="2035872"/>
                <a:gridCol w="1708544"/>
                <a:gridCol w="2232248"/>
              </a:tblGrid>
              <a:tr h="453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Тема проекта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Ученик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Руководитель проекта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«Быстро считать – это возможно»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Косицына 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Макарова Е.А.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«Чудеса света»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Жигайлова Л.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Попова М.Н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«Влияние света на рост лука»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Клушина Е.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Нимаева Ж.Б.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686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«Разделочная доска»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Технология 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Бывалин Г.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Дюкарев Н.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Боброва С.А., Бывалин А.А.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«Закат сегодня-погода завтра»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География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Макаров С.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Зайкова Е.А.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Н Н\Local Settings\Temporary Internet Files\Content.Word\SAM_82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</a:rPr>
              <a:t>Обязательными составляющими системы накопленной оценки являются материалы: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400600" cy="49971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стартовой </a:t>
            </a:r>
            <a:r>
              <a:rPr lang="ru-RU" b="1" dirty="0" smtClean="0"/>
              <a:t>диагностики;</a:t>
            </a:r>
          </a:p>
          <a:p>
            <a:pPr lvl="0"/>
            <a:r>
              <a:rPr lang="ru-RU" b="1" dirty="0" smtClean="0"/>
              <a:t>текущего выполнения учебных исследований и учебных проектов;</a:t>
            </a:r>
          </a:p>
          <a:p>
            <a:pPr lvl="0"/>
            <a:r>
              <a:rPr lang="ru-RU" b="1" dirty="0" smtClean="0"/>
              <a:t>промежуточных и итоговых комплексных работ на </a:t>
            </a:r>
            <a:r>
              <a:rPr lang="ru-RU" b="1" dirty="0" err="1" smtClean="0"/>
              <a:t>межпредметной</a:t>
            </a:r>
            <a:r>
              <a:rPr lang="ru-RU" b="1" dirty="0" smtClean="0"/>
              <a:t> </a:t>
            </a:r>
            <a:r>
              <a:rPr lang="ru-RU" b="1" dirty="0" smtClean="0"/>
              <a:t>основе;</a:t>
            </a:r>
            <a:endParaRPr lang="ru-RU" b="1" dirty="0" smtClean="0"/>
          </a:p>
          <a:p>
            <a:pPr lvl="0"/>
            <a:r>
              <a:rPr lang="ru-RU" b="1" dirty="0" smtClean="0"/>
              <a:t>материалы текущего выполнения учебно-практических и учебно-познавательных </a:t>
            </a:r>
            <a:r>
              <a:rPr lang="ru-RU" b="1" dirty="0" smtClean="0"/>
              <a:t>заданий;</a:t>
            </a:r>
            <a:endParaRPr lang="ru-RU" b="1" dirty="0" smtClean="0"/>
          </a:p>
          <a:p>
            <a:pPr lvl="0"/>
            <a:r>
              <a:rPr lang="ru-RU" b="1" dirty="0" smtClean="0"/>
              <a:t>защиты итогового индивидуального проекта.</a:t>
            </a:r>
          </a:p>
          <a:p>
            <a:endParaRPr lang="ru-RU" b="1" dirty="0"/>
          </a:p>
        </p:txBody>
      </p:sp>
      <p:pic>
        <p:nvPicPr>
          <p:cNvPr id="5" name="Рисунок 4" descr="G:\фото проекты\SAM_8220.JPG"/>
          <p:cNvPicPr/>
          <p:nvPr/>
        </p:nvPicPr>
        <p:blipFill>
          <a:blip r:embed="rId3" cstate="print"/>
          <a:srcRect t="14483" r="12167" b="12414"/>
          <a:stretch>
            <a:fillRect/>
          </a:stretch>
        </p:blipFill>
        <p:spPr bwMode="auto">
          <a:xfrm>
            <a:off x="5364088" y="1340768"/>
            <a:ext cx="3635896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80"/>
                </a:solidFill>
              </a:rPr>
              <a:t>Мониторинг уровня </a:t>
            </a:r>
            <a:r>
              <a:rPr lang="ru-RU" sz="2800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sz="2800" b="1" dirty="0" smtClean="0">
                <a:solidFill>
                  <a:srgbClr val="800080"/>
                </a:solidFill>
              </a:rPr>
              <a:t> универсальных учебных действий обучающихся 1 - 5 </a:t>
            </a:r>
            <a:r>
              <a:rPr lang="ru-RU" sz="2800" b="1" dirty="0" err="1" smtClean="0">
                <a:solidFill>
                  <a:srgbClr val="800080"/>
                </a:solidFill>
              </a:rPr>
              <a:t>кл</a:t>
            </a:r>
            <a:r>
              <a:rPr lang="ru-RU" sz="2800" b="1" dirty="0" smtClean="0">
                <a:solidFill>
                  <a:srgbClr val="800080"/>
                </a:solidFill>
              </a:rPr>
              <a:t>.</a:t>
            </a:r>
            <a:endParaRPr lang="ru-RU" sz="2800" b="1" dirty="0">
              <a:solidFill>
                <a:srgbClr val="80008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80728"/>
          <a:ext cx="4572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1052736"/>
          <a:ext cx="4572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9512" y="3861048"/>
          <a:ext cx="4536504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88024" y="3933056"/>
          <a:ext cx="435597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1\AppData\Local\Microsoft\Windows\Temporary Internet Files\Content.Word\SAM_83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941168"/>
            <a:ext cx="428396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Н Н\Local Settings\Temporary Internet Files\Content.Word\SAM_83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5852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</a:rPr>
              <a:t>Диагностика уровня </a:t>
            </a:r>
            <a:r>
              <a:rPr lang="ru-RU" sz="3600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sz="3600" b="1" dirty="0" smtClean="0">
                <a:solidFill>
                  <a:srgbClr val="800080"/>
                </a:solidFill>
              </a:rPr>
              <a:t> предметных результатов</a:t>
            </a:r>
            <a:endParaRPr lang="ru-RU" sz="3600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868144" cy="5257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Основным объектом </a:t>
            </a:r>
            <a:r>
              <a:rPr lang="ru-RU" dirty="0" smtClean="0"/>
              <a:t>оценки предметных результатов в соответствии с требованиями Стандарта является </a:t>
            </a:r>
            <a:r>
              <a:rPr lang="ru-RU" b="1" dirty="0" smtClean="0">
                <a:solidFill>
                  <a:srgbClr val="002060"/>
                </a:solidFill>
              </a:rPr>
              <a:t>способность к решению учебно-познавательных и учебно-практических задач</a:t>
            </a:r>
            <a:r>
              <a:rPr lang="ru-RU" dirty="0" smtClean="0"/>
              <a:t>, основанных на изучаемом учебном материале, с использованием способов действий, релевантных содержанию учебных </a:t>
            </a:r>
            <a:r>
              <a:rPr lang="ru-RU" dirty="0" smtClean="0"/>
              <a:t>предметов.</a:t>
            </a:r>
            <a:endParaRPr lang="ru-RU" dirty="0" smtClean="0"/>
          </a:p>
          <a:p>
            <a:r>
              <a:rPr lang="ru-RU" dirty="0" smtClean="0"/>
              <a:t>В школе ведется непрерывный мониторинг, который позволяет контролировать успешность образовательной деятельности и вносить в нее необходимые коррективы.	</a:t>
            </a:r>
          </a:p>
          <a:p>
            <a:endParaRPr lang="ru-RU" dirty="0"/>
          </a:p>
        </p:txBody>
      </p:sp>
      <p:pic>
        <p:nvPicPr>
          <p:cNvPr id="7" name="Рисунок 6" descr="C:\Users\1\AppData\Local\Microsoft\Windows\Temporary Internet Files\Content.Word\SAM_8314.jpg"/>
          <p:cNvPicPr/>
          <p:nvPr/>
        </p:nvPicPr>
        <p:blipFill>
          <a:blip r:embed="rId4" cstate="print"/>
          <a:srcRect t="10048"/>
          <a:stretch>
            <a:fillRect/>
          </a:stretch>
        </p:blipFill>
        <p:spPr bwMode="auto">
          <a:xfrm>
            <a:off x="5796136" y="3284984"/>
            <a:ext cx="2680119" cy="17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</a:rPr>
              <a:t>В </a:t>
            </a:r>
            <a:r>
              <a:rPr lang="ru-RU" sz="3200" b="1" dirty="0" smtClean="0">
                <a:solidFill>
                  <a:srgbClr val="800080"/>
                </a:solidFill>
              </a:rPr>
              <a:t>течение учебного года с целью оценки индивидуальных достижений учащихся проводятся:</a:t>
            </a:r>
            <a:br>
              <a:rPr lang="ru-RU" sz="3200" b="1" dirty="0" smtClean="0">
                <a:solidFill>
                  <a:srgbClr val="800080"/>
                </a:solidFill>
              </a:rPr>
            </a:br>
            <a:endParaRPr lang="ru-RU" sz="3200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868144" cy="5373216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/>
              <a:t>мониторинговые </a:t>
            </a:r>
            <a:r>
              <a:rPr lang="ru-RU" sz="2000" b="1" dirty="0" smtClean="0"/>
              <a:t>работы по итогам вводного повторения, </a:t>
            </a:r>
          </a:p>
          <a:p>
            <a:pPr lvl="0"/>
            <a:r>
              <a:rPr lang="ru-RU" sz="2000" b="1" dirty="0" smtClean="0"/>
              <a:t>полугодовые и годовые контрольные работы,</a:t>
            </a:r>
          </a:p>
          <a:p>
            <a:pPr lvl="0"/>
            <a:r>
              <a:rPr lang="ru-RU" sz="2000" b="1" dirty="0" smtClean="0"/>
              <a:t>административно-контрольные срезы в разных классах с целью контроля знаний по западающим темам, в рамках проверки базовых умений и навыков и т.д. </a:t>
            </a:r>
          </a:p>
          <a:p>
            <a:pPr lvl="0"/>
            <a:r>
              <a:rPr lang="ru-RU" sz="2000" b="1" dirty="0" smtClean="0"/>
              <a:t>мониторинговые работы по материалам РЦОКО, НИКО (сравниваем успешность выполнения диагностической работы по школе с успешностью по Хабаровскому краю).</a:t>
            </a:r>
          </a:p>
          <a:p>
            <a:pPr lvl="0"/>
            <a:r>
              <a:rPr lang="ru-RU" sz="2000" b="1" dirty="0" smtClean="0"/>
              <a:t>Всероссийские проверочные работы (осуществляем сравнительный анализ тренировочной ВПР (декабрь 2015 г.) и итоговой ВПР (май 2016 г</a:t>
            </a:r>
            <a:r>
              <a:rPr lang="ru-RU" sz="2000" b="1" dirty="0" smtClean="0"/>
              <a:t>.))</a:t>
            </a:r>
            <a:endParaRPr lang="ru-RU" sz="20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508104" y="1052736"/>
          <a:ext cx="36358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508103" y="3861048"/>
          <a:ext cx="3635897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renuc.ru/images/sbis-monitor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2592" y="3789040"/>
            <a:ext cx="3061408" cy="2520280"/>
          </a:xfrm>
          <a:prstGeom prst="rect">
            <a:avLst/>
          </a:prstGeom>
          <a:noFill/>
        </p:spPr>
      </p:pic>
      <p:pic>
        <p:nvPicPr>
          <p:cNvPr id="6146" name="Picture 2" descr="http://economy.gov35.ru/assets/files/news_or/Mf66rk3h7RuZ8ZkWeh58.jpg"/>
          <p:cNvPicPr>
            <a:picLocks noChangeAspect="1" noChangeArrowheads="1"/>
          </p:cNvPicPr>
          <p:nvPr/>
        </p:nvPicPr>
        <p:blipFill>
          <a:blip r:embed="rId3" cstate="print"/>
          <a:srcRect r="4314"/>
          <a:stretch>
            <a:fillRect/>
          </a:stretch>
        </p:blipFill>
        <p:spPr bwMode="auto">
          <a:xfrm>
            <a:off x="6285964" y="1124744"/>
            <a:ext cx="2858036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Определимся с понятиями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669674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Мониторинг</a:t>
            </a:r>
            <a:r>
              <a:rPr lang="ru-RU" dirty="0" smtClean="0">
                <a:solidFill>
                  <a:srgbClr val="800080"/>
                </a:solidFill>
              </a:rPr>
              <a:t> </a:t>
            </a:r>
            <a:r>
              <a:rPr lang="ru-RU" dirty="0" smtClean="0"/>
              <a:t>(лат.</a:t>
            </a:r>
            <a:r>
              <a:rPr lang="en-US" dirty="0" smtClean="0"/>
              <a:t>monitor</a:t>
            </a:r>
            <a:r>
              <a:rPr lang="ru-RU" dirty="0" smtClean="0"/>
              <a:t>-тот, кто напоминает, предупреждает; англ. </a:t>
            </a:r>
            <a:r>
              <a:rPr lang="en-US" dirty="0" smtClean="0"/>
              <a:t>monitoring</a:t>
            </a:r>
            <a:r>
              <a:rPr lang="ru-RU" dirty="0" smtClean="0"/>
              <a:t> осуществление контроля, слежения) - комплекс динамических наблюдений, аналитической оценки и прогноза состояния целостной  системы. </a:t>
            </a:r>
          </a:p>
          <a:p>
            <a:r>
              <a:rPr lang="ru-RU" b="1" dirty="0" smtClean="0">
                <a:solidFill>
                  <a:srgbClr val="800080"/>
                </a:solidFill>
              </a:rPr>
              <a:t>Целью мониторинга</a:t>
            </a:r>
            <a:r>
              <a:rPr lang="ru-RU" dirty="0" smtClean="0">
                <a:solidFill>
                  <a:srgbClr val="800080"/>
                </a:solidFill>
              </a:rPr>
              <a:t> </a:t>
            </a:r>
            <a:r>
              <a:rPr lang="ru-RU" dirty="0" smtClean="0"/>
              <a:t>является обеспечение эффективного информационного отражения состояния образования в школе, аналитическое обобщение результатов деятельности, разработка прогноза ее обеспечения и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79512" y="188640"/>
          <a:ext cx="8964488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3645024"/>
          <a:ext cx="8568952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00080"/>
                </a:solidFill>
              </a:rPr>
              <a:t>Основные проблемы, выявленные в результате мониторинга по математике во 1 - 4 классах начальной школы</a:t>
            </a:r>
            <a:endParaRPr lang="ru-RU" sz="3200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5904656" cy="522920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/>
              <a:t>Слабо </a:t>
            </a:r>
            <a:r>
              <a:rPr lang="ru-RU" sz="2000" b="1" dirty="0" smtClean="0"/>
              <a:t>развиты умения решать текстовые задачи, задачи на вычисление периметра, площади  прямоугольника и квадрата при решении задач практической направленности.</a:t>
            </a:r>
          </a:p>
          <a:p>
            <a:pPr lvl="0"/>
            <a:r>
              <a:rPr lang="ru-RU" sz="2000" b="1" dirty="0" smtClean="0"/>
              <a:t>Недостаточное овладение вычислительными навыками в процессе продуктивной творческой деятельности  с самостоятельным выводом способов выполнения  математических операций.</a:t>
            </a:r>
          </a:p>
          <a:p>
            <a:pPr lvl="0"/>
            <a:r>
              <a:rPr lang="ru-RU" sz="2000" b="1" dirty="0" smtClean="0"/>
              <a:t>Слабо сформированы умения читать несложные готовые столбчатые диаграммы, таблицы, графики процессов и интерпретировать информацию, представленную в виде диаграмм, таблиц, рисунков, схем.</a:t>
            </a:r>
          </a:p>
          <a:p>
            <a:endParaRPr lang="ru-RU" sz="20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652120" y="1844824"/>
          <a:ext cx="370141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80"/>
                </a:solidFill>
              </a:rPr>
              <a:t>Мониторинг </a:t>
            </a:r>
            <a:r>
              <a:rPr lang="ru-RU" sz="3200" b="1" dirty="0" smtClean="0">
                <a:solidFill>
                  <a:srgbClr val="800080"/>
                </a:solidFill>
              </a:rPr>
              <a:t> навыков </a:t>
            </a:r>
            <a:r>
              <a:rPr lang="ru-RU" sz="3200" b="1" dirty="0" smtClean="0">
                <a:solidFill>
                  <a:srgbClr val="800080"/>
                </a:solidFill>
              </a:rPr>
              <a:t>чтения обучающихся начальной </a:t>
            </a:r>
            <a:r>
              <a:rPr lang="ru-RU" sz="3200" b="1" dirty="0" smtClean="0">
                <a:solidFill>
                  <a:srgbClr val="800080"/>
                </a:solidFill>
              </a:rPr>
              <a:t>школы</a:t>
            </a:r>
            <a:endParaRPr lang="ru-RU" sz="3200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25144"/>
            <a:ext cx="8352928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Контроль осознанности чтения показывает, что на конец 2015-2016 учебного года все ученики 2 – 4 и 82% учеников 1 класса понимают прочитанное и могут дать верный ответ на прямой вопрос по прочитанному.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412776"/>
          <a:ext cx="79208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Подготовка к ОГЭ и ЕГЭ </a:t>
            </a:r>
            <a:endParaRPr lang="ru-RU" dirty="0">
              <a:solidFill>
                <a:srgbClr val="80008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764704"/>
          <a:ext cx="9144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11560" y="4077072"/>
          <a:ext cx="8280920" cy="257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51520" y="260648"/>
          <a:ext cx="4320480" cy="317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3528" y="3573016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3573016"/>
          <a:ext cx="441158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32040" y="260648"/>
          <a:ext cx="40324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192688" cy="9269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00080"/>
                </a:solidFill>
              </a:rPr>
              <a:t>Выводы</a:t>
            </a:r>
            <a:endParaRPr lang="ru-RU" sz="5400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508104" cy="60932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Благодаря введению новых ФГОС усиливается практическая и </a:t>
            </a:r>
            <a:r>
              <a:rPr lang="ru-RU" b="1" dirty="0" err="1" smtClean="0"/>
              <a:t>деятельностная</a:t>
            </a:r>
            <a:r>
              <a:rPr lang="ru-RU" b="1" dirty="0" smtClean="0"/>
              <a:t> направленность процесса обучения всем предметам в начальной и основной школе. </a:t>
            </a:r>
            <a:endParaRPr lang="ru-RU" b="1" dirty="0" smtClean="0"/>
          </a:p>
          <a:p>
            <a:r>
              <a:rPr lang="ru-RU" b="1" dirty="0" smtClean="0"/>
              <a:t>Используемая </a:t>
            </a:r>
            <a:r>
              <a:rPr lang="ru-RU" b="1" dirty="0" smtClean="0"/>
              <a:t>в школе система оценки ориентирована на </a:t>
            </a:r>
            <a:r>
              <a:rPr lang="ru-RU" b="1" dirty="0" smtClean="0"/>
              <a:t>формирование </a:t>
            </a:r>
            <a:r>
              <a:rPr lang="ru-RU" b="1" dirty="0" smtClean="0"/>
              <a:t>потребности в адекватной и конструктивной самооценке.</a:t>
            </a:r>
          </a:p>
          <a:p>
            <a:r>
              <a:rPr lang="ru-RU" b="1" dirty="0" smtClean="0"/>
              <a:t>Результаты </a:t>
            </a:r>
            <a:r>
              <a:rPr lang="ru-RU" b="1" dirty="0" err="1" smtClean="0"/>
              <a:t>внутришкольного</a:t>
            </a:r>
            <a:r>
              <a:rPr lang="ru-RU" b="1" dirty="0" smtClean="0"/>
              <a:t> мониторинга характеризуют </a:t>
            </a:r>
            <a:r>
              <a:rPr lang="ru-RU" b="1" dirty="0" smtClean="0"/>
              <a:t>динамику </a:t>
            </a:r>
            <a:r>
              <a:rPr lang="ru-RU" b="1" dirty="0" smtClean="0"/>
              <a:t>образовательных достижений обучающихся за период обучения. </a:t>
            </a:r>
            <a:endParaRPr lang="ru-RU" b="1" dirty="0" smtClean="0"/>
          </a:p>
          <a:p>
            <a:r>
              <a:rPr lang="ru-RU" b="1" dirty="0" smtClean="0"/>
              <a:t>Оценки </a:t>
            </a:r>
            <a:r>
              <a:rPr lang="ru-RU" b="1" dirty="0" smtClean="0"/>
              <a:t>за итоговые работы, индивидуальный проект и работы, выносимые на ГИА, характеризуют уровень усвоения обучающимися опорной системы знаний по изучаемым предметам, а также уровень овладения </a:t>
            </a:r>
            <a:r>
              <a:rPr lang="ru-RU" b="1" dirty="0" err="1" smtClean="0"/>
              <a:t>метапредметными</a:t>
            </a:r>
            <a:r>
              <a:rPr lang="ru-RU" b="1" dirty="0" smtClean="0"/>
              <a:t> действиями.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652120" y="188640"/>
          <a:ext cx="34918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982845" y="3212976"/>
          <a:ext cx="4161155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:\DCIM\101PHOTO\SAM_76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77072"/>
            <a:ext cx="3246888" cy="21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Выводы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516216" cy="547260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Всесторонний мониторинг позволяет выявить слабые места в преподавании предметов, проблемные  вопросы, несформированные или слабо сформированные умения, определить направления коррекции.</a:t>
            </a:r>
          </a:p>
          <a:p>
            <a:r>
              <a:rPr lang="ru-RU" sz="2000" b="1" dirty="0" smtClean="0"/>
              <a:t>В школе созданы условия для самореализации ребенка в урочной и внеурочной деятельности, что подтверждается качеством и уровнем участия в олимпиадах, конкурсах различного вида. </a:t>
            </a:r>
            <a:endParaRPr lang="ru-RU" sz="2000" b="1" dirty="0" smtClean="0"/>
          </a:p>
          <a:p>
            <a:r>
              <a:rPr lang="ru-RU" sz="2000" b="1" dirty="0" smtClean="0"/>
              <a:t>Более </a:t>
            </a:r>
            <a:r>
              <a:rPr lang="ru-RU" sz="2000" b="1" dirty="0" smtClean="0"/>
              <a:t>60% обучающихся в 2015-2016 учебном году приняли участие в олимпиадах, конкурсах различного уровня, из них не менее 40% стали призерами и победителями. </a:t>
            </a:r>
            <a:endParaRPr lang="ru-RU" sz="2000" b="1" dirty="0" smtClean="0"/>
          </a:p>
          <a:p>
            <a:r>
              <a:rPr lang="ru-RU" sz="2000" b="1" dirty="0" smtClean="0"/>
              <a:t>Родители</a:t>
            </a:r>
            <a:r>
              <a:rPr lang="ru-RU" sz="2000" b="1" dirty="0" smtClean="0"/>
              <a:t>, выпускники и местное сообщество выказывают позитивное отношение к деятельности школы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084168" y="260648"/>
          <a:ext cx="30598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Users\User\AppData\Local\Microsoft\Windows\Temporary Internet Files\Content.Word\SAM_8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4392488" cy="25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AM_84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88843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hkola1.edusite.ru/images/kach_ob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454" y="2132856"/>
            <a:ext cx="3115546" cy="34195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Определимся с понятиями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696744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800080"/>
                </a:solidFill>
              </a:rPr>
              <a:t>    Качество </a:t>
            </a:r>
            <a:r>
              <a:rPr lang="ru-RU" sz="3500" b="1" dirty="0" smtClean="0">
                <a:solidFill>
                  <a:srgbClr val="800080"/>
                </a:solidFill>
              </a:rPr>
              <a:t>образования </a:t>
            </a:r>
            <a:r>
              <a:rPr lang="ru-RU" b="1" dirty="0" smtClean="0">
                <a:solidFill>
                  <a:srgbClr val="800080"/>
                </a:solidFill>
              </a:rPr>
              <a:t>– </a:t>
            </a:r>
            <a:r>
              <a:rPr lang="ru-RU" b="1" dirty="0" smtClean="0"/>
              <a:t>это </a:t>
            </a:r>
            <a:r>
              <a:rPr lang="ru-RU" b="1" dirty="0" smtClean="0"/>
              <a:t>комплексная характеристика образовательной деятельности и образовательных </a:t>
            </a:r>
            <a:r>
              <a:rPr lang="ru-RU" b="1" dirty="0" smtClean="0">
                <a:solidFill>
                  <a:srgbClr val="800080"/>
                </a:solidFill>
              </a:rPr>
              <a:t>результатов</a:t>
            </a:r>
            <a:r>
              <a:rPr lang="ru-RU" b="1" dirty="0" smtClean="0"/>
              <a:t> обучающихся, которая выражает степень их </a:t>
            </a:r>
            <a:r>
              <a:rPr lang="ru-RU" b="1" dirty="0" smtClean="0">
                <a:solidFill>
                  <a:srgbClr val="FF0000"/>
                </a:solidFill>
              </a:rPr>
              <a:t>соответствия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800080"/>
                </a:solidFill>
              </a:rPr>
              <a:t>федеральным государственным образовательным стандартам</a:t>
            </a:r>
            <a:r>
              <a:rPr lang="ru-RU" b="1" dirty="0" smtClean="0"/>
              <a:t>, образовательным стандартам и потребностям юридического и физического лица, в интересах которого осуществляется образовательная деятельность.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491064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800080"/>
                </a:solidFill>
              </a:rPr>
              <a:t>ШСОКО</a:t>
            </a:r>
            <a:endParaRPr lang="ru-RU" sz="7200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5157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 школе действует школьная система оценки качества образования (ШСОКО</a:t>
            </a:r>
            <a:r>
              <a:rPr lang="ru-RU" b="1" dirty="0" smtClean="0"/>
              <a:t>). </a:t>
            </a:r>
          </a:p>
          <a:p>
            <a:pPr>
              <a:buNone/>
            </a:pPr>
            <a:r>
              <a:rPr lang="ru-RU" b="1" dirty="0" smtClean="0"/>
              <a:t>Задачами в частности </a:t>
            </a:r>
            <a:r>
              <a:rPr lang="ru-RU" b="1" dirty="0" smtClean="0"/>
              <a:t>является </a:t>
            </a:r>
            <a:r>
              <a:rPr lang="ru-RU" b="1" dirty="0" smtClean="0">
                <a:solidFill>
                  <a:srgbClr val="800080"/>
                </a:solidFill>
              </a:rPr>
              <a:t>обеспечение непрерывного «наблюдения» за состоянием образовательного процесса</a:t>
            </a:r>
            <a:r>
              <a:rPr lang="ru-RU" b="1" dirty="0" smtClean="0"/>
              <a:t> в ОУ, </a:t>
            </a:r>
            <a:r>
              <a:rPr lang="ru-RU" b="1" dirty="0" smtClean="0">
                <a:solidFill>
                  <a:srgbClr val="800080"/>
                </a:solidFill>
              </a:rPr>
              <a:t>аналитическое обобщение </a:t>
            </a:r>
            <a:r>
              <a:rPr lang="ru-RU" b="1" dirty="0" smtClean="0"/>
              <a:t>получаемой информации и обеспечение эффективного и объективного его информационного отражения; </a:t>
            </a:r>
            <a:r>
              <a:rPr lang="ru-RU" b="1" dirty="0" smtClean="0">
                <a:solidFill>
                  <a:srgbClr val="800080"/>
                </a:solidFill>
              </a:rPr>
              <a:t>разработка инструментария</a:t>
            </a:r>
            <a:r>
              <a:rPr lang="ru-RU" b="1" dirty="0" smtClean="0"/>
              <a:t>, методик измерения и оценки, электронных баз данных.</a:t>
            </a:r>
          </a:p>
          <a:p>
            <a:endParaRPr lang="ru-RU" b="1" dirty="0"/>
          </a:p>
        </p:txBody>
      </p:sp>
      <p:pic>
        <p:nvPicPr>
          <p:cNvPr id="5122" name="Picture 2" descr="http://nimro.ru/images/img/ma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D9C6"/>
              </a:clrFrom>
              <a:clrTo>
                <a:srgbClr val="E6D9C6">
                  <a:alpha val="0"/>
                </a:srgbClr>
              </a:clrTo>
            </a:clrChange>
          </a:blip>
          <a:srcRect l="21315" t="8031" b="21459"/>
          <a:stretch>
            <a:fillRect/>
          </a:stretch>
        </p:blipFill>
        <p:spPr bwMode="auto">
          <a:xfrm>
            <a:off x="6055927" y="0"/>
            <a:ext cx="3088074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kola53-tula.ru/upload/novosti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556792"/>
            <a:ext cx="1866651" cy="2843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800080"/>
                </a:solidFill>
              </a:rPr>
              <a:t>Внутришкольный</a:t>
            </a:r>
            <a:r>
              <a:rPr lang="ru-RU" b="1" dirty="0" smtClean="0">
                <a:solidFill>
                  <a:srgbClr val="800080"/>
                </a:solidFill>
              </a:rPr>
              <a:t> мониторинг учебных достижений обучающихся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6995120" cy="53012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Внутришкольный</a:t>
            </a:r>
            <a:r>
              <a:rPr lang="ru-RU" b="1" dirty="0" smtClean="0"/>
              <a:t> мониторинг учебных достижений обучающихся является составляющей системы оценки достижения планируемых результатов освоения </a:t>
            </a:r>
            <a:r>
              <a:rPr lang="ru-RU" b="1" dirty="0" smtClean="0"/>
              <a:t>ООП </a:t>
            </a:r>
            <a:r>
              <a:rPr lang="ru-RU" b="1" dirty="0" smtClean="0"/>
              <a:t>ООО.</a:t>
            </a:r>
          </a:p>
          <a:p>
            <a:r>
              <a:rPr lang="ru-RU" b="1" dirty="0" smtClean="0"/>
              <a:t>Система оценки достижения планируемых результатов освоения ООП ООО </a:t>
            </a:r>
            <a:r>
              <a:rPr lang="ru-RU" b="1" dirty="0" smtClean="0"/>
              <a:t>представляет </a:t>
            </a:r>
            <a:r>
              <a:rPr lang="ru-RU" b="1" dirty="0" smtClean="0"/>
              <a:t>собой один из инструментов реализации Требований стандартов к результатам освоения ООП ООО, направленный на обеспечение качества образования, что предполагает вовлеченность в оценочную деятельность как педагогов, так и обучающихся.</a:t>
            </a:r>
          </a:p>
          <a:p>
            <a:endParaRPr lang="ru-RU" b="1" dirty="0"/>
          </a:p>
        </p:txBody>
      </p:sp>
      <p:pic>
        <p:nvPicPr>
          <p:cNvPr id="6" name="Рисунок 5" descr="C:\Users\User\AppData\Local\Microsoft\Windows\Temporary Internet Files\Content.Word\SAM_7632.jpg"/>
          <p:cNvPicPr/>
          <p:nvPr/>
        </p:nvPicPr>
        <p:blipFill>
          <a:blip r:embed="rId3" cstate="print"/>
          <a:srcRect l="6879" r="6313" b="10985"/>
          <a:stretch>
            <a:fillRect/>
          </a:stretch>
        </p:blipFill>
        <p:spPr bwMode="auto">
          <a:xfrm>
            <a:off x="6804248" y="4725144"/>
            <a:ext cx="2153284" cy="188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my-shop.ru/product/3/209/2080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84784"/>
            <a:ext cx="2070785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Итоговая оценка результатов освоения </a:t>
            </a:r>
            <a:r>
              <a:rPr lang="ru-RU" b="1" dirty="0" smtClean="0">
                <a:solidFill>
                  <a:srgbClr val="800080"/>
                </a:solidFill>
              </a:rPr>
              <a:t>ООП ООО включает </a:t>
            </a:r>
            <a:r>
              <a:rPr lang="ru-RU" b="1" dirty="0" smtClean="0">
                <a:solidFill>
                  <a:srgbClr val="800080"/>
                </a:solidFill>
              </a:rPr>
              <a:t>две </a:t>
            </a:r>
            <a:r>
              <a:rPr lang="ru-RU" b="1" dirty="0" smtClean="0">
                <a:solidFill>
                  <a:srgbClr val="800080"/>
                </a:solidFill>
              </a:rPr>
              <a:t>составляющие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984776" cy="52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1</a:t>
            </a:r>
            <a:r>
              <a:rPr lang="ru-RU" b="1" i="1" dirty="0" smtClean="0">
                <a:solidFill>
                  <a:srgbClr val="800080"/>
                </a:solidFill>
              </a:rPr>
              <a:t>. </a:t>
            </a:r>
            <a:r>
              <a:rPr lang="ru-RU" b="1" i="1" dirty="0" smtClean="0"/>
              <a:t>Результаты промежуточной аттестации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800080"/>
                </a:solidFill>
              </a:rPr>
              <a:t>(внутренняя оценка) </a:t>
            </a:r>
            <a:r>
              <a:rPr lang="ru-RU" dirty="0" smtClean="0"/>
              <a:t>- результаты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мониторинга индивидуальных образовательных достижений обучающихся, отражают динамику формирования их способности к решению учебно-практических и учебно-познавательных задач и навыков проектной деятельности. 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2</a:t>
            </a:r>
            <a:r>
              <a:rPr lang="ru-RU" b="1" i="1" dirty="0" smtClean="0">
                <a:solidFill>
                  <a:srgbClr val="800080"/>
                </a:solidFill>
              </a:rPr>
              <a:t>.</a:t>
            </a:r>
            <a:r>
              <a:rPr lang="ru-RU" b="1" i="1" dirty="0" smtClean="0"/>
              <a:t> Результаты итоговой </a:t>
            </a:r>
            <a:r>
              <a:rPr lang="ru-RU" b="1" i="1" dirty="0" smtClean="0"/>
              <a:t>аттестации </a:t>
            </a:r>
            <a:r>
              <a:rPr lang="ru-RU" dirty="0" smtClean="0"/>
              <a:t>выпускников </a:t>
            </a:r>
            <a:r>
              <a:rPr lang="ru-RU" b="1" dirty="0" smtClean="0">
                <a:solidFill>
                  <a:srgbClr val="800080"/>
                </a:solidFill>
              </a:rPr>
              <a:t>(</a:t>
            </a:r>
            <a:r>
              <a:rPr lang="ru-RU" b="1" dirty="0" smtClean="0">
                <a:solidFill>
                  <a:srgbClr val="800080"/>
                </a:solidFill>
              </a:rPr>
              <a:t>внешняя </a:t>
            </a:r>
            <a:r>
              <a:rPr lang="ru-RU" b="1" dirty="0" smtClean="0">
                <a:solidFill>
                  <a:srgbClr val="800080"/>
                </a:solidFill>
              </a:rPr>
              <a:t>оценка</a:t>
            </a:r>
            <a:r>
              <a:rPr lang="ru-RU" b="1" dirty="0" smtClean="0">
                <a:solidFill>
                  <a:srgbClr val="800080"/>
                </a:solidFill>
              </a:rPr>
              <a:t>)</a:t>
            </a:r>
            <a:r>
              <a:rPr lang="ru-RU" dirty="0" smtClean="0">
                <a:solidFill>
                  <a:srgbClr val="800080"/>
                </a:solidFill>
              </a:rPr>
              <a:t>, </a:t>
            </a:r>
            <a:r>
              <a:rPr lang="ru-RU" dirty="0" smtClean="0"/>
              <a:t>характеризующие </a:t>
            </a:r>
            <a:r>
              <a:rPr lang="ru-RU" dirty="0" smtClean="0"/>
              <a:t>уровень достижения предметных и метапредметных результатов </a:t>
            </a:r>
            <a:r>
              <a:rPr lang="ru-RU" dirty="0" smtClean="0"/>
              <a:t>ООП ООО, </a:t>
            </a:r>
            <a:r>
              <a:rPr lang="ru-RU" dirty="0" smtClean="0"/>
              <a:t>необходимых для продолжения образования. </a:t>
            </a:r>
            <a:endParaRPr lang="ru-RU" dirty="0"/>
          </a:p>
        </p:txBody>
      </p:sp>
      <p:pic>
        <p:nvPicPr>
          <p:cNvPr id="3076" name="Picture 4" descr="http://knigi64.ru/upload/iblock/e6c/e6c7fc3b36f03454a3970103cc361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17032"/>
            <a:ext cx="2359087" cy="295232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</a:rPr>
              <a:t>В МБОУ СОШ </a:t>
            </a:r>
            <a:r>
              <a:rPr lang="ru-RU" sz="3600" b="1" dirty="0" smtClean="0">
                <a:solidFill>
                  <a:srgbClr val="800080"/>
                </a:solidFill>
              </a:rPr>
              <a:t>с.Киселёвка осуществляется:</a:t>
            </a:r>
            <a:endParaRPr lang="ru-RU" sz="3600" b="1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805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1</a:t>
            </a:r>
            <a:r>
              <a:rPr lang="ru-RU" b="1" dirty="0" smtClean="0">
                <a:solidFill>
                  <a:srgbClr val="800080"/>
                </a:solidFill>
              </a:rPr>
              <a:t>) </a:t>
            </a:r>
            <a:r>
              <a:rPr lang="ru-RU" b="1" dirty="0" smtClean="0">
                <a:solidFill>
                  <a:srgbClr val="002060"/>
                </a:solidFill>
              </a:rPr>
              <a:t>описание организации и содержания </a:t>
            </a:r>
          </a:p>
          <a:p>
            <a:pPr>
              <a:buNone/>
            </a:pPr>
            <a:r>
              <a:rPr lang="ru-RU" dirty="0" smtClean="0"/>
              <a:t>а) промежуточной аттестации обучающихся в рамках урочной и внеурочной деятельности, </a:t>
            </a:r>
          </a:p>
          <a:p>
            <a:pPr>
              <a:buNone/>
            </a:pPr>
            <a:r>
              <a:rPr lang="ru-RU" dirty="0" smtClean="0"/>
              <a:t>б) итоговой оценки по предметам, не выносимым на </a:t>
            </a:r>
            <a:r>
              <a:rPr lang="ru-RU" dirty="0" smtClean="0"/>
              <a:t>ГИА </a:t>
            </a:r>
            <a:r>
              <a:rPr lang="ru-RU" dirty="0" smtClean="0"/>
              <a:t>обучающихся </a:t>
            </a:r>
          </a:p>
          <a:p>
            <a:pPr>
              <a:buNone/>
            </a:pPr>
            <a:r>
              <a:rPr lang="ru-RU" dirty="0" smtClean="0"/>
              <a:t>в) оценки проектной деятельности обучающихся;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2)</a:t>
            </a:r>
            <a:r>
              <a:rPr lang="ru-RU" b="1" dirty="0" smtClean="0">
                <a:solidFill>
                  <a:srgbClr val="CC0099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адаптация инструментария для итоговой оценки достижения планируемых результатов</a:t>
            </a:r>
            <a:r>
              <a:rPr lang="ru-RU" dirty="0" smtClean="0"/>
              <a:t>, разработанного на федеральном уровне, в целях организации </a:t>
            </a:r>
          </a:p>
          <a:p>
            <a:pPr>
              <a:buNone/>
            </a:pPr>
            <a:r>
              <a:rPr lang="ru-RU" dirty="0" smtClean="0"/>
              <a:t>а) оценки достижения планируемых результатов в рамках текущего и тематического контроля;</a:t>
            </a:r>
          </a:p>
          <a:p>
            <a:pPr>
              <a:buNone/>
            </a:pPr>
            <a:r>
              <a:rPr lang="ru-RU" dirty="0" smtClean="0"/>
              <a:t>б) промежуточной аттестации (накопленной оценки);</a:t>
            </a:r>
          </a:p>
          <a:p>
            <a:pPr>
              <a:buNone/>
            </a:pPr>
            <a:r>
              <a:rPr lang="ru-RU" dirty="0" smtClean="0"/>
              <a:t>в) итоговой аттестации по предметам, не выносимым на </a:t>
            </a:r>
            <a:r>
              <a:rPr lang="ru-RU" dirty="0" smtClean="0"/>
              <a:t>ГИА;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3)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адаптация инструментария </a:t>
            </a:r>
            <a:r>
              <a:rPr lang="ru-RU" b="1" dirty="0" smtClean="0">
                <a:solidFill>
                  <a:srgbClr val="002060"/>
                </a:solidFill>
              </a:rPr>
              <a:t>для организации стартовой диагностики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800080"/>
                </a:solidFill>
              </a:rPr>
              <a:t>4)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адаптация </a:t>
            </a:r>
            <a:r>
              <a:rPr lang="ru-RU" b="1" dirty="0" smtClean="0">
                <a:solidFill>
                  <a:srgbClr val="002060"/>
                </a:solidFill>
              </a:rPr>
              <a:t>инструментария </a:t>
            </a:r>
            <a:r>
              <a:rPr lang="ru-RU" b="1" dirty="0" smtClean="0">
                <a:solidFill>
                  <a:srgbClr val="002060"/>
                </a:solidFill>
              </a:rPr>
              <a:t>для оценки деятельности педагогов и образовательного учреждения </a:t>
            </a:r>
            <a:r>
              <a:rPr lang="ru-RU" dirty="0" smtClean="0"/>
              <a:t>в целом в целях организации </a:t>
            </a:r>
            <a:r>
              <a:rPr lang="ru-RU" b="1" dirty="0" smtClean="0">
                <a:solidFill>
                  <a:srgbClr val="002060"/>
                </a:solidFill>
              </a:rPr>
              <a:t>системы </a:t>
            </a:r>
            <a:r>
              <a:rPr lang="ru-RU" b="1" dirty="0" err="1" smtClean="0">
                <a:solidFill>
                  <a:srgbClr val="002060"/>
                </a:solidFill>
              </a:rPr>
              <a:t>внутришкольного</a:t>
            </a:r>
            <a:r>
              <a:rPr lang="ru-RU" b="1" dirty="0" smtClean="0">
                <a:solidFill>
                  <a:srgbClr val="002060"/>
                </a:solidFill>
              </a:rPr>
              <a:t> контроля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DCIM\101PHOTO\SAM_7258.JPG"/>
          <p:cNvPicPr/>
          <p:nvPr/>
        </p:nvPicPr>
        <p:blipFill>
          <a:blip r:embed="rId2" cstate="print">
            <a:lum bright="10000" contrast="10000"/>
          </a:blip>
          <a:srcRect l="2780" t="19205" b="5321"/>
          <a:stretch>
            <a:fillRect/>
          </a:stretch>
        </p:blipFill>
        <p:spPr bwMode="auto">
          <a:xfrm>
            <a:off x="5364088" y="1484784"/>
            <a:ext cx="3601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Диагностика уровня </a:t>
            </a:r>
            <a:r>
              <a:rPr lang="ru-RU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800080"/>
                </a:solidFill>
              </a:rPr>
              <a:t> личностных УУД</a:t>
            </a: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5256584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образовательном процессе используем оценку</a:t>
            </a:r>
          </a:p>
          <a:p>
            <a:pPr lvl="0"/>
            <a:r>
              <a:rPr lang="ru-RU" sz="2400" b="1" dirty="0" smtClean="0"/>
              <a:t>усвоения нравственно-этических норм и школьных норм поведения; </a:t>
            </a:r>
          </a:p>
          <a:p>
            <a:pPr lvl="0"/>
            <a:r>
              <a:rPr lang="ru-RU" sz="2400" b="1" dirty="0" smtClean="0"/>
              <a:t>участия в общественной жизни школы, детском школьном самоуправлении, общественно-полезной деятельности;</a:t>
            </a:r>
          </a:p>
          <a:p>
            <a:pPr lvl="0"/>
            <a:r>
              <a:rPr lang="ru-RU" sz="2400" b="1" dirty="0" smtClean="0"/>
              <a:t>прилежания и ответственности за результаты обучения.</a:t>
            </a:r>
          </a:p>
          <a:p>
            <a:endParaRPr lang="ru-RU" sz="2400" b="1" dirty="0"/>
          </a:p>
        </p:txBody>
      </p:sp>
      <p:pic>
        <p:nvPicPr>
          <p:cNvPr id="5" name="Рисунок 4" descr="C:\Documents and Settings\Н Н\Local Settings\Temporary Internet Files\Content.Word\SAM_7458.jpg"/>
          <p:cNvPicPr/>
          <p:nvPr/>
        </p:nvPicPr>
        <p:blipFill>
          <a:blip r:embed="rId3" cstate="print">
            <a:lum bright="10000" contrast="5000"/>
          </a:blip>
          <a:srcRect t="13579"/>
          <a:stretch>
            <a:fillRect/>
          </a:stretch>
        </p:blipFill>
        <p:spPr bwMode="auto">
          <a:xfrm>
            <a:off x="5148064" y="3861048"/>
            <a:ext cx="3851920" cy="208823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Диагностика </a:t>
            </a:r>
            <a:r>
              <a:rPr lang="ru-RU" b="1" dirty="0" err="1" smtClean="0">
                <a:solidFill>
                  <a:srgbClr val="80008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800080"/>
                </a:solidFill>
              </a:rPr>
              <a:t> УУД</a:t>
            </a:r>
            <a:endParaRPr lang="ru-RU" b="1" dirty="0">
              <a:solidFill>
                <a:srgbClr val="80008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640958" cy="5791200"/>
        </p:xfrm>
        <a:graphic>
          <a:graphicData uri="http://schemas.openxmlformats.org/drawingml/2006/table">
            <a:tbl>
              <a:tblPr/>
              <a:tblGrid>
                <a:gridCol w="1656184"/>
                <a:gridCol w="3168352"/>
                <a:gridCol w="3816422"/>
              </a:tblGrid>
              <a:tr h="207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Начальная школа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Основная школа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УУД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Методики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8763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Личностные УУД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«Лесенка»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Методика изучения мотивации обучения школьников при переходе из начальных классов в средние по методике М. Р. Гинзбурга «Изучение учебной мотивации»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«Анкета по оценке уровня мотивации» (Н.Лусканова)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Модифицированный вариант анкеты школьной мотивации Н.Г.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Лускановой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03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Методика диагностики мотивации учения и эмоционального отношения к учению (модификация А.Д. Андреева)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«Незаконченные предложения»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«Что такое хорошо и что такое плохо» (Н.В.Кулешова)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Методика диагностики уровня школьной тревожности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Филлипса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72" marR="62772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1697</Words>
  <Application>Microsoft Office PowerPoint</Application>
  <PresentationFormat>Экран (4:3)</PresentationFormat>
  <Paragraphs>269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Диаграмма Microsoft Office Excel</vt:lpstr>
      <vt:lpstr>Внутришкольный мониторинг учебных достижений обучающихся как средство управления качеством образования </vt:lpstr>
      <vt:lpstr>Определимся с понятиями</vt:lpstr>
      <vt:lpstr>Определимся с понятиями</vt:lpstr>
      <vt:lpstr>ШСОКО</vt:lpstr>
      <vt:lpstr>Внутришкольный мониторинг учебных достижений обучающихся</vt:lpstr>
      <vt:lpstr>Итоговая оценка результатов освоения ООП ООО включает две составляющие</vt:lpstr>
      <vt:lpstr>В МБОУ СОШ с.Киселёвка осуществляется:</vt:lpstr>
      <vt:lpstr>Диагностика уровня сформированности личностных УУД</vt:lpstr>
      <vt:lpstr>Диагностика сформированности УУД</vt:lpstr>
      <vt:lpstr>Диагностика сформированности УУД</vt:lpstr>
      <vt:lpstr>Диагностика сформированности УУД</vt:lpstr>
      <vt:lpstr>Результаты социально-психологической адаптации учащихся 5 класса МБОУ СОШ с.Киселевка при переходе в среднее звено и уровень сформированности УУД (на основе данных, полученных при диагностике по методике Александровской Э.М. в модификации Еськиной Е.С. и Больбот Т.Л.)</vt:lpstr>
      <vt:lpstr>Общий показатель адаптации к школьному обучению учеников 5 класса (2015-2016 у.г.)</vt:lpstr>
      <vt:lpstr>Диагностика уровня сформированности метапредметных результатов</vt:lpstr>
      <vt:lpstr>Диагностика уровня сформированности метапредметных результатов</vt:lpstr>
      <vt:lpstr>Обязательными составляющими системы накопленной оценки являются материалы: </vt:lpstr>
      <vt:lpstr>Мониторинг уровня сформированности универсальных учебных действий обучающихся 1 - 5 кл.</vt:lpstr>
      <vt:lpstr>Диагностика уровня сформированности предметных результатов</vt:lpstr>
      <vt:lpstr>В течение учебного года с целью оценки индивидуальных достижений учащихся проводятся: </vt:lpstr>
      <vt:lpstr>Слайд 20</vt:lpstr>
      <vt:lpstr>Основные проблемы, выявленные в результате мониторинга по математике во 1 - 4 классах начальной школы</vt:lpstr>
      <vt:lpstr>Мониторинг  навыков чтения обучающихся начальной школы</vt:lpstr>
      <vt:lpstr>Подготовка к ОГЭ и ЕГЭ </vt:lpstr>
      <vt:lpstr>Слайд 24</vt:lpstr>
      <vt:lpstr>Выводы</vt:lpstr>
      <vt:lpstr>Выводы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Внутришкольный мониторинг учебных достижений обучающихся как средство управления качеством образования </dc:title>
  <dc:creator>User</dc:creator>
  <cp:lastModifiedBy>User</cp:lastModifiedBy>
  <cp:revision>66</cp:revision>
  <dcterms:created xsi:type="dcterms:W3CDTF">2016-08-21T14:18:10Z</dcterms:created>
  <dcterms:modified xsi:type="dcterms:W3CDTF">2016-08-22T08:01:32Z</dcterms:modified>
</cp:coreProperties>
</file>