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3"/>
  </p:notesMasterIdLst>
  <p:sldIdLst>
    <p:sldId id="256" r:id="rId3"/>
    <p:sldId id="331" r:id="rId4"/>
    <p:sldId id="333" r:id="rId5"/>
    <p:sldId id="343" r:id="rId6"/>
    <p:sldId id="344" r:id="rId7"/>
    <p:sldId id="345" r:id="rId8"/>
    <p:sldId id="380" r:id="rId9"/>
    <p:sldId id="339" r:id="rId10"/>
    <p:sldId id="340" r:id="rId11"/>
    <p:sldId id="341" r:id="rId12"/>
    <p:sldId id="342" r:id="rId13"/>
    <p:sldId id="346" r:id="rId14"/>
    <p:sldId id="381" r:id="rId15"/>
    <p:sldId id="335" r:id="rId16"/>
    <p:sldId id="349" r:id="rId17"/>
    <p:sldId id="337" r:id="rId18"/>
    <p:sldId id="364" r:id="rId19"/>
    <p:sldId id="347" r:id="rId20"/>
    <p:sldId id="382" r:id="rId21"/>
    <p:sldId id="38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56" d="100"/>
          <a:sy n="56" d="100"/>
        </p:scale>
        <p:origin x="-1704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86EB4-B967-4387-9D3D-DC12F6B6D557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FACCB-C76B-4AF7-A4F0-3693DA208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0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189-1BE2-4AE1-90D0-6AB6C534D3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194-BBB4-4BFC-A01F-3B4A8FFCE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2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189-1BE2-4AE1-90D0-6AB6C534D3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194-BBB4-4BFC-A01F-3B4A8FFCE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7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189-1BE2-4AE1-90D0-6AB6C534D3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194-BBB4-4BFC-A01F-3B4A8FFCE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58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BB1E9-88C8-4A2D-9541-CC86CE44517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BD446-C5CF-41E7-A9B4-707F0B320C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752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BB1E9-88C8-4A2D-9541-CC86CE44517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BD446-C5CF-41E7-A9B4-707F0B320C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847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BB1E9-88C8-4A2D-9541-CC86CE44517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BD446-C5CF-41E7-A9B4-707F0B320C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442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BB1E9-88C8-4A2D-9541-CC86CE44517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BD446-C5CF-41E7-A9B4-707F0B320C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277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BB1E9-88C8-4A2D-9541-CC86CE44517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BD446-C5CF-41E7-A9B4-707F0B320C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98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BB1E9-88C8-4A2D-9541-CC86CE44517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BD446-C5CF-41E7-A9B4-707F0B320C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139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BB1E9-88C8-4A2D-9541-CC86CE44517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BD446-C5CF-41E7-A9B4-707F0B320C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962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BB1E9-88C8-4A2D-9541-CC86CE44517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BD446-C5CF-41E7-A9B4-707F0B320C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38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189-1BE2-4AE1-90D0-6AB6C534D3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194-BBB4-4BFC-A01F-3B4A8FFCE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409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BB1E9-88C8-4A2D-9541-CC86CE44517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BD446-C5CF-41E7-A9B4-707F0B320C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57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BB1E9-88C8-4A2D-9541-CC86CE44517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BD446-C5CF-41E7-A9B4-707F0B320C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117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BB1E9-88C8-4A2D-9541-CC86CE44517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BD446-C5CF-41E7-A9B4-707F0B320C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61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189-1BE2-4AE1-90D0-6AB6C534D3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194-BBB4-4BFC-A01F-3B4A8FFCE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09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189-1BE2-4AE1-90D0-6AB6C534D3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194-BBB4-4BFC-A01F-3B4A8FFCE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4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189-1BE2-4AE1-90D0-6AB6C534D3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194-BBB4-4BFC-A01F-3B4A8FFCE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63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189-1BE2-4AE1-90D0-6AB6C534D3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194-BBB4-4BFC-A01F-3B4A8FFCE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3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189-1BE2-4AE1-90D0-6AB6C534D3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194-BBB4-4BFC-A01F-3B4A8FFCE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26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189-1BE2-4AE1-90D0-6AB6C534D3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194-BBB4-4BFC-A01F-3B4A8FFCE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30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189-1BE2-4AE1-90D0-6AB6C534D3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194-BBB4-4BFC-A01F-3B4A8FFCE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7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27189-1BE2-4AE1-90D0-6AB6C534D30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2D194-BBB4-4BFC-A01F-3B4A8FFCE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3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BB1E9-88C8-4A2D-9541-CC86CE44517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BD446-C5CF-41E7-A9B4-707F0B320C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7130" y="1696866"/>
            <a:ext cx="87403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Основы читательской грамотности на уроках физики. Текстовые задачи и работа с ними</a:t>
            </a:r>
            <a:endParaRPr lang="ru-RU" sz="44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4000" y="0"/>
            <a:ext cx="1137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Тексты с описанием технических устройств, принцип работы которых</a:t>
            </a:r>
            <a:endParaRPr lang="ru-RU" sz="2800" dirty="0" smtClean="0">
              <a:solidFill>
                <a:srgbClr val="002060"/>
              </a:solidFill>
              <a:latin typeface="Impact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основан на использовании каких-либо законов физики</a:t>
            </a:r>
            <a:endParaRPr lang="ru-RU" sz="2800" dirty="0">
              <a:solidFill>
                <a:srgbClr val="00206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500" y="983040"/>
            <a:ext cx="11087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Задания к текстам могут проверять: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понимание информации, имеющейся в тексте;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понимание смысла физических терминов, использующихся в тексте;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умение определить основные физические законы (явления, принципы), лежащие в основе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 описанного устройства;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умение оценивать возможности безопасного использования описанных технических устройств.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5775" y="2913063"/>
            <a:ext cx="4729692" cy="38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79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2449" y="1471613"/>
            <a:ext cx="5145801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4" y="423863"/>
            <a:ext cx="6689725" cy="547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79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48"/>
          <a:stretch/>
        </p:blipFill>
        <p:spPr bwMode="auto">
          <a:xfrm>
            <a:off x="-1" y="0"/>
            <a:ext cx="64389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7014" b="10818"/>
          <a:stretch/>
        </p:blipFill>
        <p:spPr bwMode="auto">
          <a:xfrm>
            <a:off x="6301051" y="0"/>
            <a:ext cx="5738550" cy="474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25" y="4740443"/>
            <a:ext cx="5621305" cy="211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9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591378"/>
            <a:ext cx="8425795" cy="626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4685" y="204441"/>
            <a:ext cx="3082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GaramondBoldCITCSanPin-Reg" charset="-52"/>
              </a:rPr>
              <a:t>ВПР. Физика 8 класс. 2020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18227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0700" y="190205"/>
            <a:ext cx="1092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GaramondBoldCITCSanPin-Reg" charset="-52"/>
              </a:rPr>
              <a:t>Тексты, содержащие информацию о физических факторах загрязнения окружающей среды или их воздействии на живые организмы и человека</a:t>
            </a:r>
            <a:endParaRPr lang="ru-RU" sz="28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900" y="1595672"/>
            <a:ext cx="11315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Задания к текстам могут проверять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понимание информации, имеющейся в тексте;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понимание смысла физических терминов, использующихся в тексте;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умение оценивать степень влияния описанных в тексте физических факторов на загрязнение окружающей среды;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умение выделять возможности обеспечения безопасности жизнедеятельности в условиях воздействия на человека неблагоприятных факторов.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1800" y="200547"/>
            <a:ext cx="828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GaramondBoldCITCSanPin-Reg" charset="-52"/>
              </a:rPr>
              <a:t>Тексты общекультурного содержания</a:t>
            </a:r>
            <a:endParaRPr lang="ru-RU" sz="36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700" y="1067012"/>
            <a:ext cx="114173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Такие тексты отражают общекультурную составляющую физики, и в них может быть затронут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широкий круг проблем: физические основы современного миропонимания; эстетические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основы науки и научного творчества; история физики и техники;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творчество, взгляды и убеждения учёных, деятелей культуры и искусства; изучение и сохранение материальных памятников культуры.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Задания могут проверять: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ea typeface="Calibri" pitchFamily="34" charset="0"/>
                <a:cs typeface="HeliosLight" charset="-52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понимание информации, имеющейся в тексте;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понимание смысла физических терминов, использующихся в тексте;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умение оценивать степень важности описанных в тексте взглядов и убеждений учёных, деятелей культуры и искусства для</a:t>
            </a:r>
            <a:r>
              <a:rPr lang="ru-RU" sz="2400" dirty="0" smtClean="0">
                <a:latin typeface="Times New Roman" pitchFamily="18" charset="0"/>
                <a:ea typeface="Helios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современности;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умение оценивать степень значимости описанных в тексте</a:t>
            </a:r>
            <a:r>
              <a:rPr lang="ru-RU" sz="2400" dirty="0" smtClean="0">
                <a:latin typeface="Times New Roman" pitchFamily="18" charset="0"/>
                <a:ea typeface="Helios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физических явлений, технических устройств и так далее для</a:t>
            </a:r>
            <a:r>
              <a:rPr lang="ru-RU" sz="2400" dirty="0" smtClean="0">
                <a:latin typeface="Times New Roman" pitchFamily="18" charset="0"/>
                <a:ea typeface="Helios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жизни общества;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умение определить (или сформулировать) выводы.</a:t>
            </a:r>
          </a:p>
        </p:txBody>
      </p:sp>
    </p:spTree>
    <p:extLst>
      <p:ext uri="{BB962C8B-B14F-4D97-AF65-F5344CB8AC3E}">
        <p14:creationId xmlns:p14="http://schemas.microsoft.com/office/powerpoint/2010/main" val="10179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285987"/>
            <a:ext cx="5193014" cy="6270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747" y="186370"/>
            <a:ext cx="5407253" cy="641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1941" t="1897"/>
          <a:stretch/>
        </p:blipFill>
        <p:spPr>
          <a:xfrm>
            <a:off x="2353731" y="0"/>
            <a:ext cx="7399869" cy="68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59000" y="229444"/>
            <a:ext cx="712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GaramondBoldCITCSanPin-Reg" charset="-52"/>
              </a:rPr>
              <a:t>Сюжетная (текстовая) задача</a:t>
            </a:r>
            <a:endParaRPr lang="ru-RU" sz="36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566" y="875775"/>
            <a:ext cx="1150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таких задачах данные и связь между ними включены в фабулу. Содержание сюжетной задачи чаще всего представляет собой некоторую ситуацию, более или менее близкую к   жизни. В процессе решения текстовых задач формируются умения и навыки моделирования реальных объектов и явлений.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Задания могут проверять: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ea typeface="Calibri" pitchFamily="34" charset="0"/>
                <a:cs typeface="HeliosLight" charset="-52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понимание информации, имеющейся в тексте;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понимание смысла физических терминов, использующихся в тексте;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умение моделировать описанную ситуацию;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умение анализировать;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умение формулировать выводы.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664" y="3062396"/>
            <a:ext cx="6692370" cy="285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1618" y="4624041"/>
            <a:ext cx="3082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GaramondBoldCITCSanPin-Reg" charset="-52"/>
              </a:rPr>
              <a:t>ВПР. Физика 8 класс. 2020</a:t>
            </a:r>
            <a:endParaRPr lang="ru-RU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33" y="5630137"/>
            <a:ext cx="6810904" cy="138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9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42" y="158148"/>
            <a:ext cx="6935258" cy="419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56418" y="588859"/>
            <a:ext cx="3082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GaramondBoldCITCSanPin-Reg" charset="-52"/>
              </a:rPr>
              <a:t>ВПР. Физика 8 класс. 2020</a:t>
            </a:r>
            <a:endParaRPr lang="ru-RU" sz="20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054075"/>
            <a:ext cx="6705238" cy="382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9239"/>
            <a:ext cx="7012746" cy="250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2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9294" y="0"/>
            <a:ext cx="7074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Impact" pitchFamily="34" charset="0"/>
              </a:rPr>
              <a:t>Читательская грамотность</a:t>
            </a:r>
            <a:endParaRPr lang="ru-RU" sz="44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827970"/>
            <a:ext cx="11544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личности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 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А.А. Леонтьев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7500" y="3560002"/>
            <a:ext cx="11290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Главным источником развития является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способность читать информацию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предоставленную нам окружающим миром.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2900" y="5129075"/>
            <a:ext cx="1139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Цель смыслового чтения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научиться работать с информацией, максимально точно и полно понять содержание текста, уловить все детали и практически осмыслить извлеченную информацию.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456418" y="388804"/>
            <a:ext cx="3082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GaramondBoldCITCSanPin-Reg" charset="-52"/>
              </a:rPr>
              <a:t>ВПР. Физика 8 класс. 2020</a:t>
            </a: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3" y="988969"/>
            <a:ext cx="11498026" cy="55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0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8740" y="393637"/>
            <a:ext cx="6085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Impact" pitchFamily="34" charset="0"/>
              </a:rPr>
              <a:t>Физика и смысловое чтение</a:t>
            </a:r>
            <a:endParaRPr lang="ru-RU" sz="36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300" y="1688525"/>
            <a:ext cx="1176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Любая задача по физике – требует навыков смыслового чтения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158" y="3539067"/>
            <a:ext cx="1142023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перевод информации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 одной формы представления — вербальной (словесной), графической (схема, чертеж, график, диаграмма и т.д.), аналитической (алгебраические уравнения, тригонометрические соотношения и т.д.) — в другую;  </a:t>
            </a:r>
            <a:endParaRPr lang="ru-RU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текста, рисунка,  схемы, графика, диаграммы и перевод в цепочку символов  и наоборот;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 основе анализа информации 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физической модели</a:t>
            </a:r>
            <a:endParaRPr lang="ru-RU" sz="2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5571" y="2656013"/>
            <a:ext cx="4182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Impact" pitchFamily="34" charset="0"/>
              </a:rPr>
              <a:t>ПРОЦЕСС РЕШЕНИЯ ЗАДАЧИ</a:t>
            </a:r>
            <a:endParaRPr lang="ru-RU" sz="28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5114" y="323165"/>
            <a:ext cx="7180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Impact" pitchFamily="34" charset="0"/>
              </a:rPr>
              <a:t>Тексты физического содержания</a:t>
            </a:r>
            <a:endParaRPr lang="ru-RU" sz="36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" y="1513147"/>
            <a:ext cx="11506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Тексты с описанием различных физических явлений или процессов, наблюдаемых в природе или в повседневной жизни.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Тексты с описанием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наблюдения или опыта по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одному из разделов школьного курса физики.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Тексты с описанием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технических устройств,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работы которых основан на использовании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каких-либо законов физики.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Тексты, содержащие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информацию о физических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факторах загрязнения окружающей среды или 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воздействии на живые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организмы и человека.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Тексты общекультурного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Сюжетная текстовая задача</a:t>
            </a:r>
          </a:p>
        </p:txBody>
      </p:sp>
    </p:spTree>
    <p:extLst>
      <p:ext uri="{BB962C8B-B14F-4D97-AF65-F5344CB8AC3E}">
        <p14:creationId xmlns:p14="http://schemas.microsoft.com/office/powerpoint/2010/main" val="10179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700" y="243926"/>
            <a:ext cx="11239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</a:rPr>
              <a:t>Тексты с описанием различных физических явлений или процессов,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</a:rPr>
              <a:t>наблюдаемых в природе или в повседневной жизни</a:t>
            </a:r>
            <a:endParaRPr lang="ru-RU" sz="28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200" y="1198033"/>
            <a:ext cx="97204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проверяют: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понимание информации, имеющейся в тексте;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понимание смысла физических терминов, использующихся в тексте;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умение выделить описанное в тексте явление или его признаки;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умение объяснить описанное явление при помощи имеющихся знаний.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100" y="3302000"/>
            <a:ext cx="538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встречаем такую форму заданий:</a:t>
            </a:r>
            <a:endParaRPr lang="ru-RU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3860800"/>
            <a:ext cx="1120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ОГЭ – 3 задания, проверяющих работу с текстом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Интерпретировать информацию физического содержания, отвечать на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вопросы с использованием явно и неявно заданной информации. Преобразовывать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информацию из одной знаковой системы в другую.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ВПР – 11 класс, 4 задания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ЕГЭ – задачи на анализ графиков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700" y="111542"/>
            <a:ext cx="1092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Тексты с описанием различных физических явлений или процессов,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наблюдаемых в природе или в повседневной жизни</a:t>
            </a:r>
            <a:endParaRPr lang="ru-RU" sz="2400" dirty="0">
              <a:solidFill>
                <a:srgbClr val="00206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100" y="942539"/>
            <a:ext cx="10287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Задания к ним могут проверять: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понимание информации, имеющейся в тексте;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понимание смысла физических терминов, использующихся в тексте;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умение выделить описанное в тексте явление или его признаки;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умение объяснить описанное явление при помощи имеющихся знаний.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6700" y="2640013"/>
            <a:ext cx="5905501" cy="160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7024" y="2597154"/>
            <a:ext cx="5006975" cy="417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79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5599" y="573088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ЗАДАНИЕ №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851" y="1036573"/>
            <a:ext cx="3480584" cy="3170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Распознавать явление по его определению, описанию, характерным признакам и на основе опытов, демонстрирующих данное физическое явление. Различать для данного явления основные свойства или условия протекания явления.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0259" y="49868"/>
            <a:ext cx="4439036" cy="5232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ДЕМО МОДЕЛЬ КИМ ОГЭ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2021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82" y="573088"/>
            <a:ext cx="6949090" cy="62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1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47900" y="66239"/>
            <a:ext cx="810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Тексты с описанием наблюдения или опыта по</a:t>
            </a:r>
            <a:endParaRPr lang="ru-RU" sz="2800" dirty="0" smtClean="0">
              <a:solidFill>
                <a:srgbClr val="002060"/>
              </a:solidFill>
              <a:latin typeface="Impact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одному из разделов школьного курса физики</a:t>
            </a:r>
            <a:endParaRPr lang="ru-RU" sz="2800" dirty="0">
              <a:solidFill>
                <a:srgbClr val="00206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100" y="1086585"/>
            <a:ext cx="8953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Задания к текстам могут проверять: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понимание информации, имеющейся в тексте;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умение выделить (или сформулировать) гипотезу описанного              наблюдения или опыта, понимание условий проведения, назначения    отдельных частей экспериментальной установки и измерительных приборов;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умение определить (или сформулировать) выводы.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20" y="2919631"/>
            <a:ext cx="5824537" cy="379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79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1" y="4971434"/>
            <a:ext cx="606079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467" y="-1"/>
            <a:ext cx="7662333" cy="499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79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842</Words>
  <Application>Microsoft Office PowerPoint</Application>
  <PresentationFormat>Произвольный</PresentationFormat>
  <Paragraphs>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Литвинов Олег Андреевич</dc:creator>
  <cp:lastModifiedBy>Asus</cp:lastModifiedBy>
  <cp:revision>77</cp:revision>
  <dcterms:created xsi:type="dcterms:W3CDTF">2019-09-11T07:46:26Z</dcterms:created>
  <dcterms:modified xsi:type="dcterms:W3CDTF">2020-12-14T11:37:21Z</dcterms:modified>
</cp:coreProperties>
</file>