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4" r:id="rId10"/>
    <p:sldId id="267" r:id="rId11"/>
    <p:sldId id="272" r:id="rId12"/>
    <p:sldId id="273" r:id="rId13"/>
    <p:sldId id="271" r:id="rId14"/>
    <p:sldId id="268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702" y="1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6F3C46-87E3-460E-8496-0060BDC2F51B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6317DB-0C34-43C1-8855-F484F2FA8BB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6317DB-0C34-43C1-8855-F484F2FA8BBC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5E71-D189-4600-A5CD-E346DD5936F6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B6EE-A538-4E86-AB3B-2DC11A2B8A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5E71-D189-4600-A5CD-E346DD5936F6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B6EE-A538-4E86-AB3B-2DC11A2B8A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5E71-D189-4600-A5CD-E346DD5936F6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B6EE-A538-4E86-AB3B-2DC11A2B8A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5E71-D189-4600-A5CD-E346DD5936F6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B6EE-A538-4E86-AB3B-2DC11A2B8A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5E71-D189-4600-A5CD-E346DD5936F6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B6EE-A538-4E86-AB3B-2DC11A2B8A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5E71-D189-4600-A5CD-E346DD5936F6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B6EE-A538-4E86-AB3B-2DC11A2B8A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5E71-D189-4600-A5CD-E346DD5936F6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B6EE-A538-4E86-AB3B-2DC11A2B8A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5E71-D189-4600-A5CD-E346DD5936F6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B6EE-A538-4E86-AB3B-2DC11A2B8A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5E71-D189-4600-A5CD-E346DD5936F6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B6EE-A538-4E86-AB3B-2DC11A2B8A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5E71-D189-4600-A5CD-E346DD5936F6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B6EE-A538-4E86-AB3B-2DC11A2B8A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5E71-D189-4600-A5CD-E346DD5936F6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A5B6EE-A538-4E86-AB3B-2DC11A2B8A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15E71-D189-4600-A5CD-E346DD5936F6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A5B6EE-A538-4E86-AB3B-2DC11A2B8A6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908720"/>
            <a:ext cx="8892480" cy="547260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Центр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«Точка роста»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 реализации программ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естественно-научной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направленности в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МБОУ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СОШ с.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Киселёвка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Киселёвка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2023 г.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борудование для демонстрационных опытов, лабораторных работ и ученических опытов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на уроках 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физики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Обеспечение  возможности  наблюдения  большинства  изучаемых  явлений,  процессов  и  законов при  оптимальном  сочетании  аналоговых  и  цифровых  средств   наблюдения, анализа измерительной информации (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демонстрация классических  демонстрационных  экспериментов:  падение  тел  в  трубке  Ньютона,  демонстрация  действия  атмосферного  давления,  закона  Паскаля,  изменения  объема тел при нагревании (охлаждении), притяжения молекул, демонстрации электризации тел, закона сохранения заряда, линий напряженности электрического поля и т.д. и может  использоваться как 8 классе при изучении электромагнитных явлений, так и  в 10 классе при изучении электростатики и т.д. </a:t>
            </a: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Оборудование для демонстрационных опытов, лабораторных работ и ученических опытов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 уроках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физики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4525963"/>
          </a:xfrm>
        </p:spPr>
        <p:txBody>
          <a:bodyPr>
            <a:normAutofit fontScale="775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Соблюдение  требований  к наглядности демонстрационных опытов при  помощи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веб-камеры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(при  наличии  мелких  деталей) для вызова интереса и мотивацию к изучению предмету учащихся);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Постановка ученических экспериментов с  соответствующим  набором  оборудования: 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-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исследование  кинематических  закономерностей, законов  динамики,  колебательных  движений  (по механике);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-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исследование  законов  постоянного  тока с помощью компьютерного осциллографа (по электродинамике);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- изучение  законов  геометрической  оптики  (преломление  света  в полуцилиндре и получение изображения в линзах) и наблюдение за основными явлениями  волновой  оптики  (интерференция  и  поляризация), дифракцию света (дифракционная решетка). </a:t>
            </a: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Оборудование для ученических опытов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 уроках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физики позволит: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328592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Проведение  прямых  измерений  физических  величин  (измерение массы,  объема  жидкости,  температуры  жидкости,  силы,  силы  тока, напряжения) с использованием аналоговых и цифровых приборов;</a:t>
            </a:r>
          </a:p>
          <a:p>
            <a:pPr>
              <a:buFont typeface="Wingdings" pitchFamily="2" charset="2"/>
              <a:buChar char="Ø"/>
            </a:pP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Проверка заданных предположений (прямые измерения физических величин  и  сравнение  заданных  соотношений  между  ними) (проверка  условий  плавания  тел,  условий  равновесия  рычага  и  блоков, закономерностей  последовательного  и  параллельного  соединения проводников и т. д.);</a:t>
            </a:r>
          </a:p>
          <a:p>
            <a:pPr>
              <a:buFont typeface="Wingdings" pitchFamily="2" charset="2"/>
              <a:buChar char="Ø"/>
            </a:pP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Расчет по полученным результатам прямых измерений зависимого от них параметра  (в основной школе) и косвенные измерения (в 10 -11 классах) (ускорение  тела  при  равноускоренном  движении,  ускорение свободного  падения,  жесткость  пружины,  коэффициент  трения  скольжения, механическая работа и мощность и т. д.);</a:t>
            </a:r>
          </a:p>
          <a:p>
            <a:pPr>
              <a:buFont typeface="Wingdings" pitchFamily="2" charset="2"/>
              <a:buChar char="Ø"/>
            </a:pP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Наблюдение явлений  и постановка опытов (на качественном уровне) по  обнаружению  факторов,  влияющих  на  протекание  данных  явлений (прямолинейное распространение света, дисперсия света; изучение свойств изображения в плоском зеркале и т. п.);</a:t>
            </a:r>
          </a:p>
          <a:p>
            <a:pPr>
              <a:buFont typeface="Wingdings" pitchFamily="2" charset="2"/>
              <a:buChar char="Ø"/>
            </a:pP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Исследование зависимости  одной физической величины от другой с представлением  результатов  в  виде  графика  и  расчета  искомого  параметра (зависимости  пути  равномерно  движущегося  тела  от  времени движения  тела;  силы  трения  скольжения  от  силы  нормального  давления, качества  обработки  поверхностей  тел  и  независимости  силы  трения  от площади  соприкосновения  тел;  силы  упругости  от  удлинения  пружины; выталкивающей  силы  от  объёма  погруженной  части  тела  и  от  плотности жидкости,  её  независимости  от  плотности  тела,  от  глубины,  на  которую погружено тело и т.д.).</a:t>
            </a:r>
          </a:p>
          <a:p>
            <a:pPr>
              <a:buFont typeface="Wingdings" pitchFamily="2" charset="2"/>
              <a:buChar char="Ø"/>
            </a:pPr>
            <a:endParaRPr lang="ru-RU" sz="6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Фронтальный  эксперимент  (фронтальные  опыты  и  лабораторные  работы)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 уроках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физики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328592"/>
          </a:xfrm>
        </p:spPr>
        <p:txBody>
          <a:bodyPr>
            <a:normAutofit fontScale="2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ормативно-обязательный  вне зависимости  от  уровня  изучения  физики  (базовый  или  углубленный)  и образовательной  программы  (основная  или  средняя  школа) ;</a:t>
            </a:r>
          </a:p>
          <a:p>
            <a:pPr>
              <a:buFont typeface="Wingdings" pitchFamily="2" charset="2"/>
              <a:buChar char="Ø"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остижение  предметных  результатов экспериментального  характера и  освоение учащимися   способов действий</a:t>
            </a: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, необходимых для выполнения следующих типов работ: фронтальные и лабораторные работы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, работы  практикума,  учебно-исследовательские  работы  и  проекты экспериментального  характера;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ормирование  умения,  как  подбор учащимися  оборудования  в  соответствии  с  целью  исследования  из избыточной  номенклатуры  предложенного  комплекта при представлении учителем  лабораторного  оборудования  и материалов  в  виде  тематических  комплектов  по  механике,  молекулярной физике,  электричеству  и  оптике; </a:t>
            </a:r>
          </a:p>
          <a:p>
            <a:pPr>
              <a:buFont typeface="Wingdings" pitchFamily="2" charset="2"/>
              <a:buChar char="Ø"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Использование учащимися  наряду с аналоговым оборудованием цифровых средств измерения (электронный секундомер с датчиками, электронные весы и датчики  цифровой  лаборатории; </a:t>
            </a:r>
          </a:p>
          <a:p>
            <a:pPr>
              <a:buFont typeface="Wingdings" pitchFamily="2" charset="2"/>
              <a:buChar char="Ø"/>
            </a:pP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Соответствие блока оборудования для ученических работ перечню  оборудования  для  проведения  основного государственного экзамена по физике.</a:t>
            </a:r>
          </a:p>
          <a:p>
            <a:pPr>
              <a:buFont typeface="Wingdings" pitchFamily="2" charset="2"/>
              <a:buChar char="Ø"/>
            </a:pP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sz="8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Цифровая лаборатория и демонстрационные материалы на уроках биологии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805264"/>
          </a:xfrm>
        </p:spPr>
        <p:txBody>
          <a:bodyPr>
            <a:normAutofit fontScale="700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Возможность получения количественных данных при  проведении  опытов,  например:  при  определении  факторов, влияющих на скорость процесса фотосинтеза, при изучении дыхания корней и листьев, при исследовании условий прорастания семян и т. д. 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Возможность чувственного восприятия изучаемых явлений и объектов  через  натуральные объекты  (влажные препараты),   гербарии,  коллекции, микропрепараты по  разным  темам  курса  биологии;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Организация  проектной  и  учебно-исследовательской деятельности школьников как в рамках уроков, так и во внеурочной деятельности;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Проведение разнообразных исследований с помощью цифровых датчиков,  опираясь  на интересы  обучающихся (исследования  экологической  направленности  по  выявлению  факторов  загрязнения окружающей среды, изучению экологического состояния помещений школы, почвы,  воздуха  в  населенном  пункте  и  т.д.);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Исследовательские  работы  учащихся 10-11  классов  в  рамках  обязательной  для  них  проектной  деятельности; </a:t>
            </a:r>
          </a:p>
          <a:p>
            <a:pPr algn="just">
              <a:buFont typeface="Wingdings" pitchFamily="2" charset="2"/>
              <a:buChar char="Ø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Цифровая лаборатория и демонстрационные материалы на уроках химии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363272" cy="5661248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Переход  практических работ по изучению процесса электролиза, исследованию экзотермических и эндотермических  реакций,  теплового  эффекта  горения  топлива  и  т.  д. на количественный уровень;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Соблюдение всех необходимых этапов при проведение демонстрационного  эксперимента:   поставка цели эксперимента, описание необходимого для его выполнения оборудования и реактивов, планирование порядка проведения,  описание исходных веществ, прогнозирование  ожидаемых  в  реакционной  смеси  изменений  и результатов эксперимента, описание изменений, произошедших с веществами, формулировка выводов из эксперимента, создание  рисунка  экспериментальной  установки  и  составление уравнения реакций;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Обеспечение понимания обучающимися  приемов  научного  познания,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ответственного отношения к эксперименту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  использование  их  уже  в  самостоятельной  деятельности;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Использование  цифровой  лаборатории,  позволяющей организовать  химический  эксперимент  на  принципиально  новом уровне, перейти от качественной оценки наблюдаемых явлений к системному анализу  количественных  характеристик;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Автоматизированный сбор и обработка данных,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отображение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хода  эксперимента в  виде  графиков  или  показаний приборов, длительное  хранение результатов эксперимента;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Переход  к  количественным  характеристикам: изучение  строения  пламени,  определение 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рН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в  разных  средах, определение  скорости  реакции,  изучение  влияния  концентрации  и температуры на скорость реакции;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Реализация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межпредметных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связей с другими  предметами  естественнонаучного  цикла, возможность  выполнения  интегрированных  учебных  исследований  по естественным  наукам,  применение  и  освоение  элементов  статистики  и информационных технологий.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52128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Принципы формирования комплекта оборудования  Центра «Точка роста»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   Принцип  преемственности  систем  оборудования: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  <a:p>
            <a:pPr marL="263525" indent="-263525" algn="just">
              <a:buFont typeface="Wingdings" pitchFamily="2" charset="2"/>
              <a:buChar char="Ø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Оборудование 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для проведения  ученических  практических  работ  является  общим  для  уровней основного  общего  и  среднего  общего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образования;  </a:t>
            </a:r>
          </a:p>
          <a:p>
            <a:pPr marL="263525" indent="-263525" algn="just">
              <a:buFont typeface="Wingdings" pitchFamily="2" charset="2"/>
              <a:buChar char="Ø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 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системе  наглядных средств  обучения  и  демонстрационного  оборудования  имеются  базовые элементы,  общие  для  основного  общего  и  среднего  общего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образования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63525" indent="-263525" algn="just">
              <a:buFont typeface="Wingdings" pitchFamily="2" charset="2"/>
              <a:buChar char="Ø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Цифровая 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лаборатория  и  оборудование  общего  назначения  позволяют обеспечивать  деятельность  обучающихся  как  в  основной,  так  и  в  старшей школе, а в совокупности с цифровыми лабораториями по физике, биологии и химии  –  практическую деятельность в рамках изучения естественнонаучных предметов в 10-11 классах на углубленном уровне.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Принципы формирования комплекта оборудования  Центра «Точка роста»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268760"/>
            <a:ext cx="8964488" cy="6048672"/>
          </a:xfrm>
        </p:spPr>
        <p:txBody>
          <a:bodyPr>
            <a:normAutofit fontScale="77500" lnSpcReduction="20000"/>
          </a:bodyPr>
          <a:lstStyle/>
          <a:p>
            <a:pPr lvl="0" algn="ctr">
              <a:buNone/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Принцип сочетания классических и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современных средств измерений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и способов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экспериментального исследования явлений: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В состав оборудования входят  классические  средства  измерения  (например:  динамометры, стрелочные  амперметр  и  вольтметр)  и  цифровые  приборы  (например: цифровые весы, секундомер) и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датчики; </a:t>
            </a:r>
          </a:p>
          <a:p>
            <a:pPr>
              <a:buFont typeface="Wingdings" pitchFamily="2" charset="2"/>
              <a:buChar char="Ø"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Соблюдение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этого принципа имеет особое значение для уровня основного общего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образования: 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 - знакомство 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со  способами  измерения  физических 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величин;</a:t>
            </a:r>
          </a:p>
          <a:p>
            <a:pPr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- формирование  понимания 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принципов  действия  аналоговых  измерительных приборов  и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обеспечение  перехода 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к  использованию  инструментов цифровой лаборатории.</a:t>
            </a:r>
          </a:p>
          <a:p>
            <a:pPr>
              <a:buNone/>
            </a:pP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Принципы формирования комплекта оборудования  Центра «Точка роста»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805264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Принцип  приоритета  ученического  эксперимента  для  реализации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системно-деятельностного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подхода:</a:t>
            </a:r>
          </a:p>
          <a:p>
            <a:pPr marL="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Вовлечение  обучающихся  в  практическую  деятельность по проведению наблюдений и опытов;</a:t>
            </a:r>
          </a:p>
          <a:p>
            <a:pPr marL="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риентация на освоение  естественнонаучной  грамотности через  развитие  способностей  учащихся  анализировать  разнообразную  естественнонаучную  информацию  и  использовать  полученные  знания  для  объяснения  явлений  и  процессов  окружающего  мира;  </a:t>
            </a:r>
          </a:p>
          <a:p>
            <a:pPr marL="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Понимание  особенностей  использования  методов  естествознания  для  получения  научных  данных;  </a:t>
            </a:r>
          </a:p>
          <a:p>
            <a:pPr marL="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Проявление учащимися самостоятельность  суждений  и  понимание  роли  науки  и  технологических инноваций в развитии общества, осознание важности научных исследований  и  их  связи  с  нашим  материальным  окружением  и  состоянием  окружающей среды;</a:t>
            </a:r>
          </a:p>
          <a:p>
            <a:pPr marL="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Акцент на методологию науки, формирование  самостоятельности  действий  при  проведении  наблюдений, измерений и исследований;</a:t>
            </a:r>
          </a:p>
          <a:p>
            <a:pPr marL="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Акцент  с  демонстрационного  эксперимента  на  ученический. </a:t>
            </a:r>
          </a:p>
          <a:p>
            <a:pPr marL="0" algn="just">
              <a:spcBef>
                <a:spcPts val="0"/>
              </a:spcBef>
              <a:buFont typeface="Wingdings" pitchFamily="2" charset="2"/>
              <a:buChar char="Ø"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Использование средств наглядности и учебного оборудования в учебном процессе: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12776"/>
            <a:ext cx="8748464" cy="5445224"/>
          </a:xfrm>
        </p:spPr>
        <p:txBody>
          <a:bodyPr>
            <a:noAutofit/>
          </a:bodyPr>
          <a:lstStyle/>
          <a:p>
            <a:pPr marL="0">
              <a:spcBef>
                <a:spcPts val="0"/>
              </a:spcBef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Обеспечение  более  полной  и  точной  информации  об  изучаемом  явлении или  объекте  для повышения  качества  обучения; </a:t>
            </a:r>
          </a:p>
          <a:p>
            <a:pPr marL="0">
              <a:spcBef>
                <a:spcPts val="0"/>
              </a:spcBef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Развитие познавательных интересов учащихся; </a:t>
            </a:r>
          </a:p>
          <a:p>
            <a:pPr marL="0">
              <a:spcBef>
                <a:spcPts val="0"/>
              </a:spcBef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Повышение  уровня  наглядности  и  доступности  обучения;  </a:t>
            </a:r>
          </a:p>
          <a:p>
            <a:pPr marL="0">
              <a:spcBef>
                <a:spcPts val="0"/>
              </a:spcBef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Увеличение объема  самостоятельной  работы  учащихся  на  уроке  и  внеурочной деятельности;  </a:t>
            </a:r>
          </a:p>
          <a:p>
            <a:pPr marL="0">
              <a:spcBef>
                <a:spcPts val="0"/>
              </a:spcBef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Создание  условий  для  организации  практико-ориентированной, проектной и  исследовательской деятельности; </a:t>
            </a:r>
          </a:p>
          <a:p>
            <a:pPr marL="0">
              <a:spcBef>
                <a:spcPts val="0"/>
              </a:spcBef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Доступное и  глубокое  раскрытие  содержания  учебного  материала, формирование у учащихся положительных мотивов обучения.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Цифровая лаборатория: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Autofit/>
          </a:bodyPr>
          <a:lstStyle/>
          <a:p>
            <a:pPr marL="0">
              <a:spcBef>
                <a:spcPts val="0"/>
              </a:spcBef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Работа с датчиками, сборка экспериментальной установки с датчиками;</a:t>
            </a:r>
          </a:p>
          <a:p>
            <a:pPr marL="0">
              <a:spcBef>
                <a:spcPts val="0"/>
              </a:spcBef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Снятие показаний с экрана компьютера со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специальным программным обеспечением,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определение погрешностей измерений;</a:t>
            </a:r>
          </a:p>
          <a:p>
            <a:pPr marL="0">
              <a:spcBef>
                <a:spcPts val="0"/>
              </a:spcBef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Запись  и  хранение  информации,  полученной  с помощью датчиков;</a:t>
            </a:r>
          </a:p>
          <a:p>
            <a:pPr marL="0">
              <a:spcBef>
                <a:spcPts val="0"/>
              </a:spcBef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Использование  компьютерной  формы  регистрации  полученных  значений  и  построения  графиков;</a:t>
            </a:r>
          </a:p>
          <a:p>
            <a:pPr marL="0">
              <a:spcBef>
                <a:spcPts val="0"/>
              </a:spcBef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Внесение данных из цифровых  датчиков в электронные  таблицы  для построения графиков  зависимостей  исследуемых  величин  на  экране  компьютера (исключение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процедур  заполнения  таблиц,  выполнения  однотипных  расчетов, построения  графиков)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 </a:t>
            </a:r>
          </a:p>
          <a:p>
            <a:pPr marL="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ереход к оформлению электронного  отчета  о  проделанном  эксперименте,  проектной  или исследовательской работе с помощью ц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ифровой  фотокамеры, которая позволяет  сфотографировать собранную  экспериментальную  установку  и  прикрепить  фотографию  в электронный отчет; </a:t>
            </a:r>
          </a:p>
          <a:p>
            <a:pPr marL="0">
              <a:spcBef>
                <a:spcPts val="0"/>
              </a:spcBef>
              <a:buFont typeface="Wingdings" pitchFamily="2" charset="2"/>
              <a:buChar char="Ø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Возможность  использования  видеонаблюдения  за  процессом выполнения  практических  работ  обучающимися  для оценивания работ.</a:t>
            </a:r>
          </a:p>
          <a:p>
            <a:pPr marL="0">
              <a:spcBef>
                <a:spcPts val="0"/>
              </a:spcBef>
              <a:buFont typeface="Wingdings" pitchFamily="2" charset="2"/>
              <a:buChar char="Ø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4807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Цифровая лаборатория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Переход на новый качественный уровень проведения  измерений, упрощение процесса измерений и повышение  их  точности;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Повышение  актуальности  и  привлекательности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цифровых  технологий  в  сознании современного  школьника и лабораторных работах;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Усиление  наглядности  как  в  ходе  опытов,  так  и при  обработке  результатов  с  использованием  программных  средств;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Переход  от качественных наблюдений и опытов к количественным экспериментам;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асширение спектра возможных  опытов  и  исследований.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Цифровая лаборатория на уроках </a:t>
            </a:r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физики</a:t>
            </a:r>
            <a:endParaRPr lang="ru-RU" sz="36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Высокая точность измерения мгновенной скорости тела, движущегося неравномерно; 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Наблюдение в динамике процесса электромагнитной индукции, возникновения и  изменения  индукционного  тока; 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Исследование  изменения  температуры  с течением времени в процессе установления теплового равновесия и т.д.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Цифровая лаборатория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на уроках </a:t>
            </a:r>
            <a:r>
              <a:rPr lang="ru-RU" sz="3200" b="1" u="sng" dirty="0" smtClean="0">
                <a:latin typeface="Times New Roman" pitchFamily="18" charset="0"/>
                <a:cs typeface="Times New Roman" pitchFamily="18" charset="0"/>
              </a:rPr>
              <a:t>физики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625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Расширение  спектра  возможностей  при изучении  электромагнитной  индукции  в  курсе  физики.  (При использовании стрелочного амперметра традиционно  наблюдают лишь факт возникновения  индукционного  тока  в  проводнике  и  изменение  его направления при изменении скорости внесения магнита или его полярности);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Использование цифрового датчика с получением 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сциллограммы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ЭДС индукции,  возникающей  в  катушке,  при  пролете  через  нее  магнита, что позволит  сравнивать  значения  максимальных  ЭДС  при  пролете  через  катушку  магнита  с  разными  скоростями  и  с  разной  полярностью, анализировать  вид  полученной  зависимости;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Конструирование  экспериментальных задач по изучению электромагнитной индукции.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</TotalTime>
  <Words>1655</Words>
  <Application>Microsoft Office PowerPoint</Application>
  <PresentationFormat>Экран (4:3)</PresentationFormat>
  <Paragraphs>84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Центр «Точка роста» в реализации программ естественно-научной направленности в  МБОУ СОШ с. Киселёвка    с. Киселёвка 2023 г.</vt:lpstr>
      <vt:lpstr> Принципы формирования комплекта оборудования  Центра «Точка роста»  </vt:lpstr>
      <vt:lpstr>Принципы формирования комплекта оборудования  Центра «Точка роста»  </vt:lpstr>
      <vt:lpstr>Принципы формирования комплекта оборудования  Центра «Точка роста»  </vt:lpstr>
      <vt:lpstr>Использование средств наглядности и учебного оборудования в учебном процессе:</vt:lpstr>
      <vt:lpstr>Цифровая лаборатория:</vt:lpstr>
      <vt:lpstr>Цифровая лаборатория</vt:lpstr>
      <vt:lpstr>Цифровая лаборатория на уроках физики</vt:lpstr>
      <vt:lpstr>Цифровая лаборатория  на уроках физики</vt:lpstr>
      <vt:lpstr>Оборудование для демонстрационных опытов, лабораторных работ и ученических опытов на уроках физики</vt:lpstr>
      <vt:lpstr>Оборудование для демонстрационных опытов, лабораторных работ и ученических опытов на уроках физики</vt:lpstr>
      <vt:lpstr>Оборудование для ученических опытов на уроках физики позволит:</vt:lpstr>
      <vt:lpstr>Фронтальный  эксперимент  (фронтальные  опыты  и  лабораторные  работы)на уроках физики</vt:lpstr>
      <vt:lpstr>Цифровая лаборатория и демонстрационные материалы на уроках биологии</vt:lpstr>
      <vt:lpstr>Цифровая лаборатория и демонстрационные материалы на уроках химии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Назначение и использование стандартного комплекта оборудования Центра «Точка роста» при реализации программ естественно-научной и технологической направленностей в МБОУ СОШ с. Киселёвка</dc:title>
  <dc:creator>Аюша</dc:creator>
  <cp:lastModifiedBy>Аюша</cp:lastModifiedBy>
  <cp:revision>45</cp:revision>
  <dcterms:created xsi:type="dcterms:W3CDTF">2023-08-29T04:46:49Z</dcterms:created>
  <dcterms:modified xsi:type="dcterms:W3CDTF">2023-08-29T11:12:42Z</dcterms:modified>
</cp:coreProperties>
</file>