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0" r:id="rId4"/>
    <p:sldId id="261" r:id="rId5"/>
    <p:sldId id="258" r:id="rId6"/>
    <p:sldId id="259" r:id="rId7"/>
    <p:sldId id="262" r:id="rId8"/>
    <p:sldId id="263" r:id="rId9"/>
    <p:sldId id="264" r:id="rId10"/>
    <p:sldId id="265" r:id="rId11"/>
    <p:sldId id="267" r:id="rId12"/>
    <p:sldId id="268" r:id="rId13"/>
    <p:sldId id="269" r:id="rId14"/>
    <p:sldId id="270" r:id="rId15"/>
    <p:sldId id="271" r:id="rId16"/>
    <p:sldId id="272" r:id="rId17"/>
    <p:sldId id="274"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025" autoAdjust="0"/>
    <p:restoredTop sz="94660"/>
  </p:normalViewPr>
  <p:slideViewPr>
    <p:cSldViewPr snapToGrid="0">
      <p:cViewPr>
        <p:scale>
          <a:sx n="80" d="100"/>
          <a:sy n="80" d="100"/>
        </p:scale>
        <p:origin x="-978" y="6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27.04.2020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7953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27.04.2020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6772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27.04.2020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31931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27.04.2020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36619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pPr/>
              <a:t>27.04.2020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319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pPr/>
              <a:t>27.04.2020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5870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pPr/>
              <a:t>27.04.2020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90988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pPr/>
              <a:t>27.04.2020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53026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pPr/>
              <a:t>27.04.2020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71439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pPr/>
              <a:t>27.04.2020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42673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pPr/>
              <a:t>27.04.2020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417448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pPr/>
              <a:t>27.04.2020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274617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ru.wikipedia.org/wiki/%D0%93%D0%BE%D1%81%D1%83%D0%B4%D0%B0%D1%80%D1%81%D1%82%D0%B2%D0%B5%D0%BD%D0%BD%D0%B0%D1%8F_%D0%BF%D1%80%D0%B5%D0%BC%D0%B8%D1%8F_%D0%A0%D0%A1%D0%A4%D0%A1%D0%A0_%D0%B8%D0%BC%D0%B5%D0%BD%D0%B8_%D0%B1%D1%80%D0%B0%D1%82%D1%8C%D0%B5%D0%B2_%D0%92%D0%B0%D1%81%D0%B8%D0%BB%D1%8C%D0%B5%D0%B2%D1%8B%D1%85" TargetMode="Externa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7" name="Прямоугольник 6"/>
          <p:cNvSpPr/>
          <p:nvPr/>
        </p:nvSpPr>
        <p:spPr>
          <a:xfrm>
            <a:off x="3579223" y="329925"/>
            <a:ext cx="5120640" cy="1569660"/>
          </a:xfrm>
          <a:prstGeom prst="rect">
            <a:avLst/>
          </a:prstGeom>
        </p:spPr>
        <p:txBody>
          <a:bodyPr wrap="square">
            <a:spAutoFit/>
          </a:bodyPr>
          <a:lstStyle/>
          <a:p>
            <a:pPr algn="ctr"/>
            <a:r>
              <a:rPr lang="ru-RU" sz="4800" b="1" dirty="0" smtClean="0">
                <a:ln w="0">
                  <a:no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Педагоги </a:t>
            </a:r>
          </a:p>
          <a:p>
            <a:pPr algn="ctr"/>
            <a:r>
              <a:rPr lang="ru-RU" sz="4800" b="1" dirty="0" smtClean="0">
                <a:ln w="0">
                  <a:no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советуют!</a:t>
            </a:r>
            <a:endParaRPr lang="ru-RU" sz="4800" b="1" dirty="0">
              <a:ln w="0">
                <a:no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3500846" y="1867989"/>
            <a:ext cx="5342708" cy="2800767"/>
          </a:xfrm>
          <a:prstGeom prst="rect">
            <a:avLst/>
          </a:prstGeom>
          <a:noFill/>
        </p:spPr>
        <p:txBody>
          <a:bodyPr wrap="square" rtlCol="0">
            <a:spAutoFit/>
          </a:bodyPr>
          <a:lstStyle/>
          <a:p>
            <a:pPr algn="ctr"/>
            <a:r>
              <a:rPr lang="ru-RU" sz="4400" dirty="0" smtClean="0">
                <a:latin typeface="Times New Roman" pitchFamily="18" charset="0"/>
                <a:cs typeface="Times New Roman" pitchFamily="18" charset="0"/>
              </a:rPr>
              <a:t>«Мой любимый фильм о Великой Отечественной войне»</a:t>
            </a:r>
            <a:endParaRPr lang="ru-RU" sz="4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552666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5005" y="259763"/>
            <a:ext cx="3598954" cy="524010"/>
          </a:xfrm>
        </p:spPr>
        <p:txBody>
          <a:bodyPr>
            <a:normAutofit/>
          </a:bodyPr>
          <a:lstStyle/>
          <a:p>
            <a:r>
              <a:rPr lang="ru-RU" sz="2000" b="1" dirty="0" smtClean="0">
                <a:solidFill>
                  <a:srgbClr val="FF0000"/>
                </a:solidFill>
                <a:latin typeface="Times New Roman" panose="02020603050405020304" pitchFamily="18" charset="0"/>
                <a:cs typeface="Times New Roman" panose="02020603050405020304" pitchFamily="18" charset="0"/>
              </a:rPr>
              <a:t>Фильм «Пятёрка отважных»</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3030583" y="783773"/>
            <a:ext cx="5675948" cy="3174273"/>
          </a:xfrm>
        </p:spPr>
        <p:txBody>
          <a:bodyPr>
            <a:normAutofit fontScale="85000" lnSpcReduction="20000"/>
          </a:bodyPr>
          <a:lstStyle/>
          <a:p>
            <a:pPr algn="just">
              <a:spcBef>
                <a:spcPts val="0"/>
              </a:spcBef>
            </a:pPr>
            <a:r>
              <a:rPr lang="ru-RU" dirty="0" smtClean="0">
                <a:latin typeface="Times New Roman" panose="02020603050405020304" pitchFamily="18" charset="0"/>
                <a:cs typeface="Times New Roman" panose="02020603050405020304" pitchFamily="18" charset="0"/>
              </a:rPr>
              <a:t>  Ребята, я советую посмотреть фильм «Пятёрка отважных».  Действие </a:t>
            </a:r>
            <a:r>
              <a:rPr lang="ru-RU" dirty="0">
                <a:latin typeface="Times New Roman" panose="02020603050405020304" pitchFamily="18" charset="0"/>
                <a:cs typeface="Times New Roman" panose="02020603050405020304" pitchFamily="18" charset="0"/>
              </a:rPr>
              <a:t>фильма происходит в одном маленьком городке, расположенном на самой границе, в </a:t>
            </a:r>
            <a:r>
              <a:rPr lang="ru-RU" dirty="0" smtClean="0">
                <a:latin typeface="Times New Roman" panose="02020603050405020304" pitchFamily="18" charset="0"/>
                <a:cs typeface="Times New Roman" panose="02020603050405020304" pitchFamily="18" charset="0"/>
              </a:rPr>
              <a:t>начале Великой Отечественной войны</a:t>
            </a:r>
            <a:endParaRPr lang="ru-RU" dirty="0">
              <a:latin typeface="Times New Roman" panose="02020603050405020304" pitchFamily="18" charset="0"/>
              <a:cs typeface="Times New Roman" panose="02020603050405020304" pitchFamily="18" charset="0"/>
            </a:endParaRPr>
          </a:p>
          <a:p>
            <a:pPr algn="just">
              <a:spcBef>
                <a:spcPts val="0"/>
              </a:spcBef>
            </a:pPr>
            <a:r>
              <a:rPr lang="ru-RU" dirty="0" smtClean="0">
                <a:latin typeface="Times New Roman" panose="02020603050405020304" pitchFamily="18" charset="0"/>
                <a:cs typeface="Times New Roman" panose="02020603050405020304" pitchFamily="18" charset="0"/>
              </a:rPr>
              <a:t>   Пятёрка </a:t>
            </a:r>
            <a:r>
              <a:rPr lang="ru-RU" dirty="0">
                <a:latin typeface="Times New Roman" panose="02020603050405020304" pitchFamily="18" charset="0"/>
                <a:cs typeface="Times New Roman" panose="02020603050405020304" pitchFamily="18" charset="0"/>
              </a:rPr>
              <a:t>отважных ребят не знают, что старшие ведут подготовку к партизанской жизни, поэтому решают действовать сами.</a:t>
            </a:r>
          </a:p>
          <a:p>
            <a:pPr algn="just">
              <a:spcBef>
                <a:spcPts val="0"/>
              </a:spcBef>
            </a:pPr>
            <a:r>
              <a:rPr lang="ru-RU" dirty="0" smtClean="0">
                <a:latin typeface="Times New Roman" panose="02020603050405020304" pitchFamily="18" charset="0"/>
                <a:cs typeface="Times New Roman" panose="02020603050405020304" pitchFamily="18" charset="0"/>
              </a:rPr>
              <a:t>   Они </a:t>
            </a:r>
            <a:r>
              <a:rPr lang="ru-RU" dirty="0">
                <a:latin typeface="Times New Roman" panose="02020603050405020304" pitchFamily="18" charset="0"/>
                <a:cs typeface="Times New Roman" panose="02020603050405020304" pitchFamily="18" charset="0"/>
              </a:rPr>
              <a:t>приходят на места сражений и собирают оружие, чтобы подготовить две очень рискованные операции: освобождение советских пленных из концентрационного лагеря и взрыв вражеского склада с боеприпасами…</a:t>
            </a:r>
          </a:p>
          <a:p>
            <a:pPr algn="just">
              <a:spcBef>
                <a:spcPts val="0"/>
              </a:spcBef>
            </a:pP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cstate="print">
            <a:extLst>
              <a:ext uri="{28A0092B-C50C-407E-A947-70E740481C1C}">
                <a14:useLocalDpi xmlns="" xmlns:a14="http://schemas.microsoft.com/office/drawing/2010/main" val="0"/>
              </a:ext>
            </a:extLst>
          </a:blip>
          <a:srcRect t="29715" r="19947" b="25713"/>
          <a:stretch/>
        </p:blipFill>
        <p:spPr>
          <a:xfrm>
            <a:off x="638447" y="783773"/>
            <a:ext cx="2016530" cy="249500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42084" y="3279569"/>
            <a:ext cx="2209256" cy="523220"/>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Светлана </a:t>
            </a:r>
            <a:r>
              <a:rPr lang="ru-RU" sz="1400" b="1" dirty="0">
                <a:latin typeface="Times New Roman" panose="02020603050405020304" pitchFamily="18" charset="0"/>
                <a:cs typeface="Times New Roman" panose="02020603050405020304" pitchFamily="18" charset="0"/>
              </a:rPr>
              <a:t>Н</a:t>
            </a:r>
            <a:r>
              <a:rPr lang="ru-RU" sz="1400" b="1" dirty="0" smtClean="0">
                <a:latin typeface="Times New Roman" panose="02020603050405020304" pitchFamily="18" charset="0"/>
                <a:cs typeface="Times New Roman" panose="02020603050405020304" pitchFamily="18" charset="0"/>
              </a:rPr>
              <a:t>иколаевна </a:t>
            </a:r>
            <a:r>
              <a:rPr lang="ru-RU" sz="1400" b="1" dirty="0" err="1" smtClean="0">
                <a:latin typeface="Times New Roman" panose="02020603050405020304" pitchFamily="18" charset="0"/>
                <a:cs typeface="Times New Roman" panose="02020603050405020304" pitchFamily="18" charset="0"/>
              </a:rPr>
              <a:t>Кухтина</a:t>
            </a:r>
            <a:endParaRPr lang="ru-RU" sz="1400" b="1" dirty="0">
              <a:latin typeface="Times New Roman" panose="02020603050405020304" pitchFamily="18" charset="0"/>
              <a:cs typeface="Times New Roman" panose="02020603050405020304" pitchFamily="18" charset="0"/>
            </a:endParaRPr>
          </a:p>
        </p:txBody>
      </p:sp>
      <p:pic>
        <p:nvPicPr>
          <p:cNvPr id="8194" name="Picture 2" descr="https://im0-tub-ru.yandex.net/i?id=e848bda9c4438fb3e06e95c35a823bc0-l&amp;n=1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2084" y="3802789"/>
            <a:ext cx="3560368" cy="271266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8196" name="Picture 4" descr="https://pimg.mycdn.me/getImage?disableStub=true&amp;type=VIDEO_S_720&amp;skipBlack=true&amp;url=https%3A%2F%2Fvdp.mycdn.me%2FgetImage%3Fid%3D373619361162%26idx%3D30%26thumbType%3D47%26f%3D1%26i%3D1&amp;signatureToken=r_p9MfHX5YNqE5eJ0KcTJQ"/>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23757" t="509" r="4454"/>
          <a:stretch/>
        </p:blipFill>
        <p:spPr bwMode="auto">
          <a:xfrm>
            <a:off x="5029199" y="3806719"/>
            <a:ext cx="3474721" cy="270873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9050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0114" y="236483"/>
            <a:ext cx="4219303" cy="537072"/>
          </a:xfrm>
        </p:spPr>
        <p:txBody>
          <a:bodyPr>
            <a:normAutofit/>
          </a:bodyPr>
          <a:lstStyle/>
          <a:p>
            <a:r>
              <a:rPr lang="ru-RU" sz="2000" b="1" dirty="0" smtClean="0">
                <a:solidFill>
                  <a:srgbClr val="FF0000"/>
                </a:solidFill>
                <a:latin typeface="Times New Roman" pitchFamily="18" charset="0"/>
                <a:cs typeface="Times New Roman" pitchFamily="18" charset="0"/>
              </a:rPr>
              <a:t>Филь «Они сражались за Родину»</a:t>
            </a:r>
            <a:endParaRPr lang="ru-RU" sz="2000" b="1" dirty="0">
              <a:solidFill>
                <a:srgbClr val="FF0000"/>
              </a:solidFill>
              <a:latin typeface="Times New Roman" pitchFamily="18" charset="0"/>
              <a:cs typeface="Times New Roman" pitchFamily="18" charset="0"/>
            </a:endParaRPr>
          </a:p>
        </p:txBody>
      </p:sp>
      <p:sp>
        <p:nvSpPr>
          <p:cNvPr id="3" name="Текст 2"/>
          <p:cNvSpPr>
            <a:spLocks noGrp="1"/>
          </p:cNvSpPr>
          <p:nvPr>
            <p:ph type="body" idx="1"/>
          </p:nvPr>
        </p:nvSpPr>
        <p:spPr>
          <a:xfrm>
            <a:off x="3941379" y="738278"/>
            <a:ext cx="4828212" cy="4858482"/>
          </a:xfrm>
        </p:spPr>
        <p:txBody>
          <a:bodyPr>
            <a:noAutofit/>
          </a:bodyPr>
          <a:lstStyle/>
          <a:p>
            <a:pPr>
              <a:spcBef>
                <a:spcPts val="0"/>
              </a:spcBef>
            </a:pP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О Великой </a:t>
            </a:r>
            <a:r>
              <a:rPr lang="ru-RU" sz="1600" dirty="0" smtClean="0">
                <a:latin typeface="Times New Roman" pitchFamily="18" charset="0"/>
                <a:cs typeface="Times New Roman" pitchFamily="18" charset="0"/>
              </a:rPr>
              <a:t>Отечественной войне написано немало замечательных произведений, и многие из них экранизированы. Я хочу вам посоветовать посмотреть фильм по роману М.А.Шолохова «Они сражались за Родину». </a:t>
            </a:r>
          </a:p>
          <a:p>
            <a:pPr>
              <a:spcBef>
                <a:spcPts val="0"/>
              </a:spcBef>
            </a:pPr>
            <a:r>
              <a:rPr lang="ru-RU" sz="1600" dirty="0" smtClean="0">
                <a:latin typeface="Times New Roman" pitchFamily="18" charset="0"/>
                <a:cs typeface="Times New Roman" pitchFamily="18" charset="0"/>
              </a:rPr>
              <a:t>Июль 1942 года. Потерявший в боях большое количество солдат советский стрелковый полк отступает к Сталинграду, чтобы потом, набравшись силы, пополнив свои ряды, дать фашистам отпор. Это отступление даётся всем тяжело: и солдатам, проходящим через деревни, и жителям этих деревень. Все понимают, что линия фронта смещается вглубь страны, что сюда придёт немец…</a:t>
            </a:r>
          </a:p>
          <a:p>
            <a:pPr>
              <a:spcBef>
                <a:spcPts val="0"/>
              </a:spcBef>
            </a:pPr>
            <a:r>
              <a:rPr lang="ru-RU" sz="1600" dirty="0" smtClean="0">
                <a:latin typeface="Times New Roman" pitchFamily="18" charset="0"/>
                <a:cs typeface="Times New Roman" pitchFamily="18" charset="0"/>
              </a:rPr>
              <a:t>     Режиссер фильма, классик советской кинематографии Сергей Бондарчук, реалистично поставил невероятные массовые сцены танкового сражения под Сталинградом. Смотришь, как бойцы отражают атаку за атакой, как теряют ставших родными однополчан, как в минуты затишья шутят, балагурят, и невольно склоняешь голову перед этими простыми, обычными, но такими храбрыми, отважными людьми.</a:t>
            </a:r>
          </a:p>
          <a:p>
            <a:pPr>
              <a:spcBef>
                <a:spcPts val="0"/>
              </a:spcBef>
            </a:pPr>
            <a:r>
              <a:rPr lang="ru-RU" sz="1600" dirty="0" smtClean="0">
                <a:latin typeface="Times New Roman" pitchFamily="18" charset="0"/>
                <a:cs typeface="Times New Roman" pitchFamily="18" charset="0"/>
              </a:rPr>
              <a:t>Много сильных сцен, буквально переворачивающих душу. Вот танки давят позиции обороняющихся: смертью храбрых гибнет молодой ефрейтор </a:t>
            </a:r>
            <a:r>
              <a:rPr lang="ru-RU" sz="1600" dirty="0" err="1" smtClean="0">
                <a:latin typeface="Times New Roman" pitchFamily="18" charset="0"/>
                <a:cs typeface="Times New Roman" pitchFamily="18" charset="0"/>
              </a:rPr>
              <a:t>Кочетыгов</a:t>
            </a:r>
            <a:r>
              <a:rPr lang="ru-RU" sz="1600" dirty="0" smtClean="0">
                <a:latin typeface="Times New Roman" pitchFamily="18" charset="0"/>
                <a:cs typeface="Times New Roman" pitchFamily="18" charset="0"/>
              </a:rPr>
              <a:t>, на последнем вздохе успев поджечь танк при помощи бутылки с горючей смесью. </a:t>
            </a:r>
          </a:p>
          <a:p>
            <a:pPr>
              <a:spcBef>
                <a:spcPts val="0"/>
              </a:spcBef>
            </a:pP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868360" y="331074"/>
            <a:ext cx="2102729" cy="2081051"/>
          </a:xfrm>
          <a:prstGeom prst="rect">
            <a:avLst/>
          </a:prstGeom>
          <a:ln>
            <a:noFill/>
          </a:ln>
          <a:effectLst>
            <a:outerShdw blurRad="292100" dist="139700" dir="2700000" algn="tl" rotWithShape="0">
              <a:srgbClr val="333333">
                <a:alpha val="65000"/>
              </a:srgbClr>
            </a:outerShdw>
          </a:effectLst>
        </p:spPr>
      </p:pic>
      <p:pic>
        <p:nvPicPr>
          <p:cNvPr id="5" name="Рисунок 4" descr="https://www.timeout.ru/img/%D0%9C%D0%B0%D1%80%D0%B3%D0%B0%D1%80%D0%B8%D1%82%D0%B0/%D0%A1%D0%BE%D0%B1%D1%8B%D1%82%D0%B8%D1%8F/14-15-09/5c25da4a85600a24194fb2e4.jpg"/>
          <p:cNvPicPr/>
          <p:nvPr/>
        </p:nvPicPr>
        <p:blipFill>
          <a:blip r:embed="rId3" cstate="print"/>
          <a:srcRect/>
          <a:stretch>
            <a:fillRect/>
          </a:stretch>
        </p:blipFill>
        <p:spPr bwMode="auto">
          <a:xfrm>
            <a:off x="620661" y="2855491"/>
            <a:ext cx="2737393" cy="177957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914401" y="2396360"/>
            <a:ext cx="1939159" cy="523220"/>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Вера Алексеевна Власюк</a:t>
            </a:r>
            <a:endParaRPr lang="ru-RU" sz="1400" b="1" dirty="0">
              <a:latin typeface="Times New Roman" pitchFamily="18" charset="0"/>
              <a:cs typeface="Times New Roman" pitchFamily="18" charset="0"/>
            </a:endParaRPr>
          </a:p>
        </p:txBody>
      </p:sp>
      <p:pic>
        <p:nvPicPr>
          <p:cNvPr id="7" name="Рисунок 6" descr="https://ruskino.ru/media/gallery/725/kVpTuyNe9l53YlUI2vIvqLfrRV7.jpg"/>
          <p:cNvPicPr/>
          <p:nvPr/>
        </p:nvPicPr>
        <p:blipFill>
          <a:blip r:embed="rId4" cstate="print"/>
          <a:srcRect/>
          <a:stretch>
            <a:fillRect/>
          </a:stretch>
        </p:blipFill>
        <p:spPr bwMode="auto">
          <a:xfrm>
            <a:off x="635833" y="4848639"/>
            <a:ext cx="2737989" cy="164675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979683" y="283779"/>
            <a:ext cx="5849007" cy="6164318"/>
          </a:xfrm>
        </p:spPr>
        <p:txBody>
          <a:bodyPr>
            <a:noAutofit/>
          </a:bodyPr>
          <a:lstStyle/>
          <a:p>
            <a:pPr>
              <a:spcBef>
                <a:spcPts val="0"/>
              </a:spcBef>
            </a:pPr>
            <a:r>
              <a:rPr lang="ru-RU" sz="1700" dirty="0" smtClean="0">
                <a:latin typeface="Times New Roman" pitchFamily="18" charset="0"/>
                <a:cs typeface="Times New Roman" pitchFamily="18" charset="0"/>
              </a:rPr>
              <a:t>    Советские солдаты бросаются в контратаку, во время которой рядовой Звягинцев получает тяжёлые осколочные ранения от разрыва артиллерийской  мины. Немцы обращены в отступление, а молоденькая, хрупкая медсестра вытаскивает  крупного («до войны — 93 килограмма») Звягинцева с поля боя. В медсанбате его оперируют без наркоза, доставая многочисленные осколки из ног и спины.</a:t>
            </a:r>
          </a:p>
          <a:p>
            <a:pPr>
              <a:spcBef>
                <a:spcPts val="0"/>
              </a:spcBef>
            </a:pPr>
            <a:r>
              <a:rPr lang="ru-RU" sz="1700" dirty="0" smtClean="0">
                <a:latin typeface="Times New Roman" pitchFamily="18" charset="0"/>
                <a:cs typeface="Times New Roman" pitchFamily="18" charset="0"/>
              </a:rPr>
              <a:t>    Весь фильм словно соткан из пронзительных сцен, смотреть которые без слёз невозможно.</a:t>
            </a:r>
          </a:p>
          <a:p>
            <a:pPr>
              <a:spcBef>
                <a:spcPts val="0"/>
              </a:spcBef>
            </a:pPr>
            <a:r>
              <a:rPr lang="ru-RU" sz="1700" dirty="0" smtClean="0">
                <a:latin typeface="Times New Roman" pitchFamily="18" charset="0"/>
                <a:cs typeface="Times New Roman" pitchFamily="18" charset="0"/>
              </a:rPr>
              <a:t>     Меня удивляет, как в войну, ежеминутно сталкиваясь со смертью, с человеческими страданиями, люди сумели сохранить в себе чувство собственного достоинства, гордость, верность и преданность родине, своему полку, роте; как когда-то совсем чужие люди стали близкими, родными и искренне переживают чужую боль.</a:t>
            </a:r>
          </a:p>
          <a:p>
            <a:pPr>
              <a:spcBef>
                <a:spcPts val="0"/>
              </a:spcBef>
            </a:pPr>
            <a:r>
              <a:rPr lang="ru-RU" sz="1700" dirty="0" smtClean="0">
                <a:latin typeface="Times New Roman" pitchFamily="18" charset="0"/>
                <a:cs typeface="Times New Roman" pitchFamily="18" charset="0"/>
              </a:rPr>
              <a:t>    Съёмки фильма проходили с мая по октябрь 1974 года в Волгоградской области. А роли исполняли известные актеры: Василий Шукшин, Сергей Бондарчук, Вячеслав Тихонов, Николай Губенко, Иннокентий Смоктуновский, Юрий Никулин, Георгий Бурков и многие другие. Сегодня, увы,  многих из них нет с нами.</a:t>
            </a:r>
          </a:p>
          <a:p>
            <a:pPr>
              <a:spcBef>
                <a:spcPts val="0"/>
              </a:spcBef>
            </a:pPr>
            <a:r>
              <a:rPr lang="ru-RU" sz="1700" dirty="0" smtClean="0">
                <a:latin typeface="Times New Roman" pitchFamily="18" charset="0"/>
                <a:cs typeface="Times New Roman" pitchFamily="18" charset="0"/>
              </a:rPr>
              <a:t>    Нужно отметить, что  в 1977 году фильм был удостоен Государственной премии РСФСР</a:t>
            </a:r>
            <a:r>
              <a:rPr lang="ru-RU" sz="1700" dirty="0" smtClean="0">
                <a:latin typeface="Times New Roman" pitchFamily="18" charset="0"/>
                <a:cs typeface="Times New Roman" pitchFamily="18" charset="0"/>
                <a:hlinkClick r:id="rId2"/>
              </a:rPr>
              <a:t>,</a:t>
            </a:r>
            <a:r>
              <a:rPr lang="ru-RU" sz="1700" dirty="0" smtClean="0">
                <a:latin typeface="Times New Roman" pitchFamily="18" charset="0"/>
                <a:cs typeface="Times New Roman" pitchFamily="18" charset="0"/>
              </a:rPr>
              <a:t> имеет награды и зарубежных кинофестивалей. Посмотрите, ребята, этот фильм. Правда войны, суровые будни, сильные духом люди, теплота отношений - вот чем он подкупает. </a:t>
            </a:r>
          </a:p>
          <a:p>
            <a:pPr>
              <a:spcBef>
                <a:spcPts val="0"/>
              </a:spcBef>
            </a:pPr>
            <a:r>
              <a:rPr lang="ru-RU" sz="1700" dirty="0" smtClean="0">
                <a:latin typeface="Times New Roman" pitchFamily="18" charset="0"/>
                <a:cs typeface="Times New Roman" pitchFamily="18" charset="0"/>
              </a:rPr>
              <a:t>Я с нетерпением жду праздничных майских дней, чтобы вновь посмотреть этот фильм.</a:t>
            </a:r>
          </a:p>
          <a:p>
            <a:pPr>
              <a:spcBef>
                <a:spcPts val="0"/>
              </a:spcBef>
            </a:pPr>
            <a:endParaRPr lang="ru-RU" sz="1700" dirty="0">
              <a:latin typeface="Times New Roman" pitchFamily="18" charset="0"/>
              <a:cs typeface="Times New Roman" pitchFamily="18" charset="0"/>
            </a:endParaRPr>
          </a:p>
        </p:txBody>
      </p:sp>
      <p:pic>
        <p:nvPicPr>
          <p:cNvPr id="4" name="Рисунок 3" descr="https://ruskino.ru/media/gallery/725/NkwQdbK4TIe4vKFBsvprJegN2VV.jpg"/>
          <p:cNvPicPr/>
          <p:nvPr/>
        </p:nvPicPr>
        <p:blipFill>
          <a:blip r:embed="rId3" cstate="print"/>
          <a:srcRect/>
          <a:stretch>
            <a:fillRect/>
          </a:stretch>
        </p:blipFill>
        <p:spPr bwMode="auto">
          <a:xfrm>
            <a:off x="272035" y="325571"/>
            <a:ext cx="2565758" cy="1850069"/>
          </a:xfrm>
          <a:prstGeom prst="rect">
            <a:avLst/>
          </a:prstGeom>
          <a:ln>
            <a:noFill/>
          </a:ln>
          <a:effectLst>
            <a:outerShdw blurRad="292100" dist="139700" dir="2700000" algn="tl" rotWithShape="0">
              <a:srgbClr val="333333">
                <a:alpha val="65000"/>
              </a:srgbClr>
            </a:outerShdw>
          </a:effectLst>
        </p:spPr>
      </p:pic>
      <p:pic>
        <p:nvPicPr>
          <p:cNvPr id="5" name="Рисунок 4" descr="https://barcaffe.ru/wp-content/uploads/2020/02/5c0546c7.jpg.pagespeed.ce.7Q32KesCsz.jpg"/>
          <p:cNvPicPr/>
          <p:nvPr/>
        </p:nvPicPr>
        <p:blipFill>
          <a:blip r:embed="rId4" cstate="print"/>
          <a:srcRect/>
          <a:stretch>
            <a:fillRect/>
          </a:stretch>
        </p:blipFill>
        <p:spPr bwMode="auto">
          <a:xfrm>
            <a:off x="315311" y="4800154"/>
            <a:ext cx="2526939" cy="1821364"/>
          </a:xfrm>
          <a:prstGeom prst="rect">
            <a:avLst/>
          </a:prstGeom>
          <a:ln>
            <a:noFill/>
          </a:ln>
          <a:effectLst>
            <a:outerShdw blurRad="292100" dist="139700" dir="2700000" algn="tl" rotWithShape="0">
              <a:srgbClr val="333333">
                <a:alpha val="65000"/>
              </a:srgbClr>
            </a:outerShdw>
          </a:effectLst>
        </p:spPr>
      </p:pic>
      <p:pic>
        <p:nvPicPr>
          <p:cNvPr id="6" name="Рисунок 5" descr="http://torrent30.ru/uploads/posts/2018-04/1524489799_oni-srazhalis-za-rodinu-6.jpg"/>
          <p:cNvPicPr/>
          <p:nvPr/>
        </p:nvPicPr>
        <p:blipFill>
          <a:blip r:embed="rId5" cstate="print"/>
          <a:srcRect/>
          <a:stretch>
            <a:fillRect/>
          </a:stretch>
        </p:blipFill>
        <p:spPr bwMode="auto">
          <a:xfrm>
            <a:off x="236483" y="2567251"/>
            <a:ext cx="2617075" cy="19574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4373" y="236483"/>
            <a:ext cx="3610303" cy="488732"/>
          </a:xfrm>
        </p:spPr>
        <p:txBody>
          <a:bodyPr>
            <a:noAutofit/>
          </a:bodyPr>
          <a:lstStyle/>
          <a:p>
            <a:r>
              <a:rPr lang="ru-RU" sz="2000" b="1" dirty="0" smtClean="0">
                <a:solidFill>
                  <a:srgbClr val="FF0000"/>
                </a:solidFill>
                <a:latin typeface="Times New Roman" pitchFamily="18" charset="0"/>
                <a:cs typeface="Times New Roman" pitchFamily="18" charset="0"/>
              </a:rPr>
              <a:t>Фильм «Мы из будущего»</a:t>
            </a:r>
            <a:endParaRPr lang="ru-RU" sz="2000" b="1" dirty="0">
              <a:solidFill>
                <a:srgbClr val="FF0000"/>
              </a:solidFill>
              <a:latin typeface="Times New Roman" pitchFamily="18" charset="0"/>
              <a:cs typeface="Times New Roman" pitchFamily="18" charset="0"/>
            </a:endParaRPr>
          </a:p>
        </p:txBody>
      </p:sp>
      <p:sp>
        <p:nvSpPr>
          <p:cNvPr id="3" name="Текст 2"/>
          <p:cNvSpPr>
            <a:spLocks noGrp="1"/>
          </p:cNvSpPr>
          <p:nvPr>
            <p:ph type="body" idx="1"/>
          </p:nvPr>
        </p:nvSpPr>
        <p:spPr>
          <a:xfrm>
            <a:off x="3758538" y="1137313"/>
            <a:ext cx="5125942" cy="5243491"/>
          </a:xfrm>
        </p:spPr>
        <p:txBody>
          <a:bodyPr>
            <a:normAutofit lnSpcReduction="10000"/>
          </a:bodyPr>
          <a:lstStyle/>
          <a:p>
            <a:pPr>
              <a:spcBef>
                <a:spcPts val="0"/>
              </a:spcBef>
            </a:pPr>
            <a:r>
              <a:rPr lang="ru-RU" sz="1800" dirty="0" smtClean="0">
                <a:latin typeface="Times New Roman" pitchFamily="18" charset="0"/>
                <a:cs typeface="Times New Roman" pitchFamily="18" charset="0"/>
              </a:rPr>
              <a:t>    Ребята, есть  много замечательных советских фильмов о великой Отечественной войне, многие из них назвали мои коллеги. Я же, в свою очередь, предлагаю посмотреть вам современный русский  фантастический фильм  Андрея Малюкова «Мы из будущего».</a:t>
            </a:r>
          </a:p>
          <a:p>
            <a:pPr>
              <a:spcBef>
                <a:spcPts val="0"/>
              </a:spcBef>
            </a:pPr>
            <a:r>
              <a:rPr lang="ru-RU" sz="1800" dirty="0" smtClean="0">
                <a:latin typeface="Times New Roman" pitchFamily="18" charset="0"/>
                <a:cs typeface="Times New Roman" pitchFamily="18" charset="0"/>
              </a:rPr>
              <a:t>    Действие картины разворачивается в двух временных пластах: в наши дни и в годы войны, во время тяжелых оборонительных боев августа 1942-го. Главные герои ленты – четверо «черных следопытов» (людей этой сомнительной профессии называют также «черными копателями») – Борман, Череп, Чуха и Спирт. Они ведут раскопки в тех местах, где когда-то шли бои, чтобы потом продать найденные медали, ордена, документы и немецкое оружие. Дело это выгодное, но опасное. Однажды на месте раскопок начинает происходить нечто странное: в найденных солдатских книжках, принадлежавших погибшим солдатам Красной армии, вдруг обнаруживаются фотографии самих «следопытов»...</a:t>
            </a:r>
          </a:p>
        </p:txBody>
      </p:sp>
      <p:pic>
        <p:nvPicPr>
          <p:cNvPr id="2050" name="Picture 2"/>
          <p:cNvPicPr>
            <a:picLocks noChangeAspect="1" noChangeArrowheads="1"/>
          </p:cNvPicPr>
          <p:nvPr/>
        </p:nvPicPr>
        <p:blipFill>
          <a:blip r:embed="rId2" cstate="print"/>
          <a:srcRect l="20699" t="4839" r="16398"/>
          <a:stretch>
            <a:fillRect/>
          </a:stretch>
        </p:blipFill>
        <p:spPr bwMode="auto">
          <a:xfrm>
            <a:off x="676505" y="852280"/>
            <a:ext cx="1930217" cy="194671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82389" y="2743199"/>
            <a:ext cx="2047163" cy="523220"/>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Алина Владимировна Сафонова</a:t>
            </a:r>
            <a:endParaRPr lang="ru-RU" sz="1400" b="1" dirty="0">
              <a:latin typeface="Times New Roman" pitchFamily="18" charset="0"/>
              <a:cs typeface="Times New Roman" pitchFamily="18" charset="0"/>
            </a:endParaRPr>
          </a:p>
        </p:txBody>
      </p:sp>
      <p:pic>
        <p:nvPicPr>
          <p:cNvPr id="2052" name="Picture 4" descr="https://im0-tub-ru.yandex.net/i?id=9cb190f98d3222bbfa8fc7dfe2874a92-l&amp;n=13"/>
          <p:cNvPicPr>
            <a:picLocks noChangeAspect="1" noChangeArrowheads="1"/>
          </p:cNvPicPr>
          <p:nvPr/>
        </p:nvPicPr>
        <p:blipFill>
          <a:blip r:embed="rId3"/>
          <a:srcRect/>
          <a:stretch>
            <a:fillRect/>
          </a:stretch>
        </p:blipFill>
        <p:spPr bwMode="auto">
          <a:xfrm>
            <a:off x="300251" y="3519548"/>
            <a:ext cx="3158077" cy="210332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879679" y="545910"/>
            <a:ext cx="5595582" cy="2729553"/>
          </a:xfrm>
        </p:spPr>
        <p:txBody>
          <a:bodyPr>
            <a:normAutofit lnSpcReduction="10000"/>
          </a:bodyPr>
          <a:lstStyle/>
          <a:p>
            <a:pPr>
              <a:spcBef>
                <a:spcPts val="0"/>
              </a:spcBef>
            </a:pPr>
            <a:r>
              <a:rPr lang="ru-RU" sz="1600" dirty="0" smtClean="0">
                <a:latin typeface="Times New Roman" pitchFamily="18" charset="0"/>
                <a:cs typeface="Times New Roman" pitchFamily="18" charset="0"/>
              </a:rPr>
              <a:t>    Этот фильм получил как положительные, так и отрицательные отзывы, но легче посмотреть  и решить для себя самого, получилось ли создателям фильма передать дух того времени.</a:t>
            </a:r>
          </a:p>
          <a:p>
            <a:pPr>
              <a:spcBef>
                <a:spcPts val="0"/>
              </a:spcBef>
            </a:pPr>
            <a:r>
              <a:rPr lang="ru-RU" sz="1600" dirty="0" smtClean="0">
                <a:latin typeface="Times New Roman" pitchFamily="18" charset="0"/>
                <a:cs typeface="Times New Roman" pitchFamily="18" charset="0"/>
              </a:rPr>
              <a:t>    Сам режиссёр о фильме сказал следующее: «…Я пытаюсь показать в своём фильме связь времён. Мы все разорваны, необходимо связать эти узелки и понять, что всё, что было за нами, — это наше, а не чьё-нибудь. И то, что мы сейчас проживаем, — это тоже наше, а не чьё-нибудь. Мы не пытаемся критиковать нынешнее время или хвалить то. В этом фильме показано соприкосновение времён, чтобы зритель сам понял, что ценного в нынешнем времени и что мы потеряли ценного из того».</a:t>
            </a:r>
            <a:endParaRPr lang="ru-RU" sz="1600" dirty="0">
              <a:latin typeface="Times New Roman" pitchFamily="18" charset="0"/>
              <a:cs typeface="Times New Roman" pitchFamily="18" charset="0"/>
            </a:endParaRPr>
          </a:p>
        </p:txBody>
      </p:sp>
      <p:pic>
        <p:nvPicPr>
          <p:cNvPr id="3074" name="Picture 2" descr="https://st.kp.yandex.net/im/kadr/7/0/6/kinopoisk.ru-My-iz-buduschego-706285.jpg"/>
          <p:cNvPicPr>
            <a:picLocks noChangeAspect="1" noChangeArrowheads="1"/>
          </p:cNvPicPr>
          <p:nvPr/>
        </p:nvPicPr>
        <p:blipFill>
          <a:blip r:embed="rId2" cstate="print"/>
          <a:srcRect/>
          <a:stretch>
            <a:fillRect/>
          </a:stretch>
        </p:blipFill>
        <p:spPr bwMode="auto">
          <a:xfrm>
            <a:off x="264757" y="3623481"/>
            <a:ext cx="4094330" cy="2729553"/>
          </a:xfrm>
          <a:prstGeom prst="rect">
            <a:avLst/>
          </a:prstGeom>
          <a:ln>
            <a:noFill/>
          </a:ln>
          <a:effectLst>
            <a:outerShdw blurRad="292100" dist="139700" dir="2700000" algn="tl" rotWithShape="0">
              <a:srgbClr val="333333">
                <a:alpha val="65000"/>
              </a:srgbClr>
            </a:outerShdw>
          </a:effectLst>
        </p:spPr>
      </p:pic>
      <p:pic>
        <p:nvPicPr>
          <p:cNvPr id="3076" name="Picture 4" descr="https://pimg.mycdn.me/getImage?disableStub=true&amp;type=VIDEO_S_720&amp;skipBlack=true&amp;url=http%3A%2F%2Fi.mycdn.me%2Fimage%3Fid%3D881333204672%26t%3D50%26plc%3DWEB%26tkn%3D*AVlHBnbt97FnJ-l3khip6dw7McA&amp;signatureToken=7TGnpjyS8vMSgOJ_TCYG0w"/>
          <p:cNvPicPr>
            <a:picLocks noChangeAspect="1" noChangeArrowheads="1"/>
          </p:cNvPicPr>
          <p:nvPr/>
        </p:nvPicPr>
        <p:blipFill>
          <a:blip r:embed="rId3"/>
          <a:srcRect l="24995" t="1991" r="27045" b="717"/>
          <a:stretch>
            <a:fillRect/>
          </a:stretch>
        </p:blipFill>
        <p:spPr bwMode="auto">
          <a:xfrm>
            <a:off x="232013" y="559558"/>
            <a:ext cx="2427961" cy="2770495"/>
          </a:xfrm>
          <a:prstGeom prst="rect">
            <a:avLst/>
          </a:prstGeom>
          <a:ln>
            <a:noFill/>
          </a:ln>
          <a:effectLst>
            <a:outerShdw blurRad="292100" dist="139700" dir="2700000" algn="tl" rotWithShape="0">
              <a:srgbClr val="333333">
                <a:alpha val="65000"/>
              </a:srgbClr>
            </a:outerShdw>
          </a:effectLst>
        </p:spPr>
      </p:pic>
      <p:pic>
        <p:nvPicPr>
          <p:cNvPr id="3078" name="Picture 6" descr="https://i.ytimg.com/vi/0lvpLwtVyvI/hqdefault.jpg"/>
          <p:cNvPicPr>
            <a:picLocks noChangeAspect="1" noChangeArrowheads="1"/>
          </p:cNvPicPr>
          <p:nvPr/>
        </p:nvPicPr>
        <p:blipFill>
          <a:blip r:embed="rId4"/>
          <a:srcRect l="8836" t="10994" r="3701" b="6618"/>
          <a:stretch>
            <a:fillRect/>
          </a:stretch>
        </p:blipFill>
        <p:spPr bwMode="auto">
          <a:xfrm>
            <a:off x="4626592" y="3630304"/>
            <a:ext cx="3875963" cy="273830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3075" y="191068"/>
            <a:ext cx="3753134" cy="464024"/>
          </a:xfrm>
        </p:spPr>
        <p:txBody>
          <a:bodyPr>
            <a:normAutofit/>
          </a:bodyPr>
          <a:lstStyle/>
          <a:p>
            <a:r>
              <a:rPr lang="ru-RU" sz="2000" b="1" dirty="0" smtClean="0">
                <a:solidFill>
                  <a:srgbClr val="FF0000"/>
                </a:solidFill>
                <a:latin typeface="Times New Roman" pitchFamily="18" charset="0"/>
                <a:cs typeface="Times New Roman" pitchFamily="18" charset="0"/>
              </a:rPr>
              <a:t>Фильм «Брестская крепость»</a:t>
            </a:r>
            <a:endParaRPr lang="ru-RU" sz="2000" b="1" dirty="0">
              <a:solidFill>
                <a:srgbClr val="FF0000"/>
              </a:solidFill>
              <a:latin typeface="Times New Roman" pitchFamily="18" charset="0"/>
              <a:cs typeface="Times New Roman" pitchFamily="18" charset="0"/>
            </a:endParaRPr>
          </a:p>
        </p:txBody>
      </p:sp>
      <p:sp>
        <p:nvSpPr>
          <p:cNvPr id="3" name="Текст 2"/>
          <p:cNvSpPr>
            <a:spLocks noGrp="1"/>
          </p:cNvSpPr>
          <p:nvPr>
            <p:ph type="body" idx="1"/>
          </p:nvPr>
        </p:nvSpPr>
        <p:spPr>
          <a:xfrm>
            <a:off x="3343701" y="791569"/>
            <a:ext cx="5581935" cy="5800299"/>
          </a:xfrm>
        </p:spPr>
        <p:txBody>
          <a:bodyPr>
            <a:normAutofit/>
          </a:bodyPr>
          <a:lstStyle/>
          <a:p>
            <a:pPr algn="just">
              <a:spcBef>
                <a:spcPts val="0"/>
              </a:spcBef>
            </a:pPr>
            <a:r>
              <a:rPr lang="ru-RU" sz="1600" dirty="0" smtClean="0">
                <a:latin typeface="Times New Roman" pitchFamily="18" charset="0"/>
                <a:cs typeface="Times New Roman" pitchFamily="18" charset="0"/>
              </a:rPr>
              <a:t>    Всё дальше уходят события Второй мировой войны. В мае этого мы отмечаем 75-лети Великой Победы. Великая Отечественная война – одна из кровопролитнейших войн в истории человечества, в этой войне германский фашизм в Германии повержен. Прежде, чем перейти к отзыву о фильме, несколько слов о дне Великой Победы, который страна отмечает в 75 раз. Всё меньше остаётся людей, что видели ту войну своими глазами. И сегодня, когда она больше не забирается в сны очевидцев, мы честно стараемся радоваться вместе с теми, кто выжил в ней. А представляю себе отчаянные крики в душе тех, кто в те годы навсегда проводил близких на фронт. Наверное, молча просили: пусть только вернутся! Но они не вернулись, расплатившись своими жизнями.</a:t>
            </a:r>
          </a:p>
          <a:p>
            <a:pPr algn="just">
              <a:spcBef>
                <a:spcPts val="0"/>
              </a:spcBef>
            </a:pPr>
            <a:r>
              <a:rPr lang="ru-RU" sz="1600" dirty="0" smtClean="0">
                <a:latin typeface="Times New Roman" pitchFamily="18" charset="0"/>
                <a:cs typeface="Times New Roman" pitchFamily="18" charset="0"/>
              </a:rPr>
              <a:t>    На тему Великой Отечественной войны написано много книг, снято немало фильмов. Из них «Брестская крепость» – мой любимый. В нем рассказывается о героической обороне крепости, которая приняла на себя первый удар немецко-фашистских захватчиков 22 июня 1941 года. Как точно описываются события, происходившие в первые дни обороны. Фильм показывает о первых трёх очагах сопротивления, возглавляемых командиром полка Петром Гавриловым, комиссаром Ефимом Фоминым, начальником заставы Андреем. </a:t>
            </a:r>
          </a:p>
          <a:p>
            <a:pPr algn="just">
              <a:spcBef>
                <a:spcPts val="0"/>
              </a:spcBef>
            </a:pPr>
            <a:r>
              <a:rPr lang="ru-RU" sz="1600" dirty="0" smtClean="0">
                <a:latin typeface="Times New Roman" pitchFamily="18" charset="0"/>
                <a:cs typeface="Times New Roman" pitchFamily="18" charset="0"/>
              </a:rPr>
              <a:t>   Брестская </a:t>
            </a:r>
            <a:r>
              <a:rPr lang="ru-RU" sz="1600" dirty="0" smtClean="0">
                <a:latin typeface="Times New Roman" pitchFamily="18" charset="0"/>
                <a:cs typeface="Times New Roman" pitchFamily="18" charset="0"/>
              </a:rPr>
              <a:t>крепость это один из последних качественных и правдивых снятых фильмов. </a:t>
            </a:r>
            <a:endParaRPr lang="ru-RU" sz="1600" dirty="0">
              <a:latin typeface="Times New Roman" pitchFamily="18" charset="0"/>
              <a:cs typeface="Times New Roman" pitchFamily="18" charset="0"/>
            </a:endParaRPr>
          </a:p>
        </p:txBody>
      </p:sp>
      <p:sp>
        <p:nvSpPr>
          <p:cNvPr id="4" name="TextBox 3"/>
          <p:cNvSpPr txBox="1"/>
          <p:nvPr/>
        </p:nvSpPr>
        <p:spPr>
          <a:xfrm>
            <a:off x="272955" y="2374711"/>
            <a:ext cx="2606722" cy="523220"/>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Татьяна Олеговна Васильевна</a:t>
            </a:r>
            <a:endParaRPr lang="ru-RU" sz="1400" b="1" dirty="0">
              <a:latin typeface="Times New Roman" pitchFamily="18" charset="0"/>
              <a:cs typeface="Times New Roman" pitchFamily="18" charset="0"/>
            </a:endParaRPr>
          </a:p>
        </p:txBody>
      </p:sp>
      <p:pic>
        <p:nvPicPr>
          <p:cNvPr id="28674" name="Picture 2" descr="https://st.kp.yandex.net/im/wallpaper/1/3/9/kinopoisk.ru-Brestskaya-krepost-1395447--w--1280.jpg"/>
          <p:cNvPicPr>
            <a:picLocks noChangeAspect="1" noChangeArrowheads="1"/>
          </p:cNvPicPr>
          <p:nvPr/>
        </p:nvPicPr>
        <p:blipFill>
          <a:blip r:embed="rId2" cstate="print"/>
          <a:srcRect/>
          <a:stretch>
            <a:fillRect/>
          </a:stretch>
        </p:blipFill>
        <p:spPr bwMode="auto">
          <a:xfrm>
            <a:off x="220224" y="2871104"/>
            <a:ext cx="2495680" cy="1996544"/>
          </a:xfrm>
          <a:prstGeom prst="rect">
            <a:avLst/>
          </a:prstGeom>
          <a:ln>
            <a:noFill/>
          </a:ln>
          <a:effectLst>
            <a:outerShdw blurRad="292100" dist="139700" dir="2700000" algn="tl" rotWithShape="0">
              <a:srgbClr val="333333">
                <a:alpha val="65000"/>
              </a:srgbClr>
            </a:outerShdw>
          </a:effectLst>
        </p:spPr>
      </p:pic>
      <p:pic>
        <p:nvPicPr>
          <p:cNvPr id="28675" name="Picture 3"/>
          <p:cNvPicPr>
            <a:picLocks noChangeAspect="1" noChangeArrowheads="1"/>
          </p:cNvPicPr>
          <p:nvPr/>
        </p:nvPicPr>
        <p:blipFill>
          <a:blip r:embed="rId3" cstate="print"/>
          <a:srcRect r="13673" b="45872"/>
          <a:stretch>
            <a:fillRect/>
          </a:stretch>
        </p:blipFill>
        <p:spPr bwMode="auto">
          <a:xfrm>
            <a:off x="415264" y="454215"/>
            <a:ext cx="1427184" cy="1949226"/>
          </a:xfrm>
          <a:prstGeom prst="rect">
            <a:avLst/>
          </a:prstGeom>
          <a:ln>
            <a:noFill/>
          </a:ln>
          <a:effectLst>
            <a:outerShdw blurRad="292100" dist="139700" dir="2700000" algn="tl" rotWithShape="0">
              <a:srgbClr val="333333">
                <a:alpha val="65000"/>
              </a:srgbClr>
            </a:outerShdw>
          </a:effectLst>
        </p:spPr>
      </p:pic>
      <p:pic>
        <p:nvPicPr>
          <p:cNvPr id="28677" name="Picture 5" descr="https://www.kino.ru/photos/originals/70/67.jpg"/>
          <p:cNvPicPr>
            <a:picLocks noChangeAspect="1" noChangeArrowheads="1"/>
          </p:cNvPicPr>
          <p:nvPr/>
        </p:nvPicPr>
        <p:blipFill>
          <a:blip r:embed="rId4" cstate="print"/>
          <a:srcRect/>
          <a:stretch>
            <a:fillRect/>
          </a:stretch>
        </p:blipFill>
        <p:spPr bwMode="auto">
          <a:xfrm>
            <a:off x="259307" y="5024710"/>
            <a:ext cx="2470245" cy="162542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029802" y="655094"/>
            <a:ext cx="5480785" cy="2019867"/>
          </a:xfrm>
        </p:spPr>
        <p:txBody>
          <a:bodyPr>
            <a:normAutofit/>
          </a:bodyPr>
          <a:lstStyle/>
          <a:p>
            <a:pPr>
              <a:spcBef>
                <a:spcPts val="0"/>
              </a:spcBef>
            </a:pPr>
            <a:r>
              <a:rPr lang="ru-RU" sz="1600" dirty="0" smtClean="0">
                <a:latin typeface="Times New Roman" pitchFamily="18" charset="0"/>
                <a:cs typeface="Times New Roman" pitchFamily="18" charset="0"/>
              </a:rPr>
              <a:t>  Фильмы о войне снимают для того, чтобы война никогда не повторилась больше. Я думаю, что каждый человек поймёт и полюбит это кино. Этот фильм доступен и взрослому и школьнику. </a:t>
            </a:r>
          </a:p>
          <a:p>
            <a:pPr>
              <a:spcBef>
                <a:spcPts val="0"/>
              </a:spcBef>
            </a:pPr>
            <a:r>
              <a:rPr lang="ru-RU" sz="1600" dirty="0" smtClean="0">
                <a:latin typeface="Times New Roman" pitchFamily="18" charset="0"/>
                <a:cs typeface="Times New Roman" pitchFamily="18" charset="0"/>
              </a:rPr>
              <a:t>  Я предлагаю вам посмотреть его тем, кто его ещё не смотрел. Навсегда в нашей памяти останутся герои-защитники крепости!</a:t>
            </a:r>
            <a:endParaRPr lang="ru-RU" sz="1600" dirty="0">
              <a:latin typeface="Times New Roman" pitchFamily="18" charset="0"/>
              <a:cs typeface="Times New Roman" pitchFamily="18" charset="0"/>
            </a:endParaRPr>
          </a:p>
        </p:txBody>
      </p:sp>
      <p:pic>
        <p:nvPicPr>
          <p:cNvPr id="27652" name="Picture 4" descr="http://media.filmz.ru/photos/full/filmz.ru_f_39716.jpg"/>
          <p:cNvPicPr>
            <a:picLocks noChangeAspect="1" noChangeArrowheads="1"/>
          </p:cNvPicPr>
          <p:nvPr/>
        </p:nvPicPr>
        <p:blipFill>
          <a:blip r:embed="rId2" cstate="print"/>
          <a:srcRect/>
          <a:stretch>
            <a:fillRect/>
          </a:stretch>
        </p:blipFill>
        <p:spPr bwMode="auto">
          <a:xfrm flipH="1">
            <a:off x="443690" y="2495549"/>
            <a:ext cx="2909357" cy="1903029"/>
          </a:xfrm>
          <a:prstGeom prst="rect">
            <a:avLst/>
          </a:prstGeom>
          <a:ln>
            <a:noFill/>
          </a:ln>
          <a:effectLst>
            <a:outerShdw blurRad="292100" dist="139700" dir="2700000" algn="tl" rotWithShape="0">
              <a:srgbClr val="333333">
                <a:alpha val="65000"/>
              </a:srgbClr>
            </a:outerShdw>
          </a:effectLst>
        </p:spPr>
      </p:pic>
      <p:pic>
        <p:nvPicPr>
          <p:cNvPr id="27654" name="Picture 6" descr="http://www.brestkrepost-film.ru/img/gallery/photo/film/058.jpg"/>
          <p:cNvPicPr>
            <a:picLocks noChangeAspect="1" noChangeArrowheads="1"/>
          </p:cNvPicPr>
          <p:nvPr/>
        </p:nvPicPr>
        <p:blipFill>
          <a:blip r:embed="rId3" cstate="print"/>
          <a:srcRect/>
          <a:stretch>
            <a:fillRect/>
          </a:stretch>
        </p:blipFill>
        <p:spPr bwMode="auto">
          <a:xfrm>
            <a:off x="754665" y="441434"/>
            <a:ext cx="1453949" cy="1677494"/>
          </a:xfrm>
          <a:prstGeom prst="rect">
            <a:avLst/>
          </a:prstGeom>
          <a:ln>
            <a:noFill/>
          </a:ln>
          <a:effectLst>
            <a:outerShdw blurRad="292100" dist="139700" dir="2700000" algn="tl" rotWithShape="0">
              <a:srgbClr val="333333">
                <a:alpha val="65000"/>
              </a:srgbClr>
            </a:outerShdw>
          </a:effectLst>
        </p:spPr>
      </p:pic>
      <p:pic>
        <p:nvPicPr>
          <p:cNvPr id="27656" name="Picture 8" descr="http://media.filmz.ru/photos/full/f_57493.jpg"/>
          <p:cNvPicPr>
            <a:picLocks noChangeAspect="1" noChangeArrowheads="1"/>
          </p:cNvPicPr>
          <p:nvPr/>
        </p:nvPicPr>
        <p:blipFill>
          <a:blip r:embed="rId4" cstate="print"/>
          <a:srcRect/>
          <a:stretch>
            <a:fillRect/>
          </a:stretch>
        </p:blipFill>
        <p:spPr bwMode="auto">
          <a:xfrm>
            <a:off x="483235" y="4632960"/>
            <a:ext cx="2925422" cy="1958340"/>
          </a:xfrm>
          <a:prstGeom prst="rect">
            <a:avLst/>
          </a:prstGeom>
          <a:ln>
            <a:noFill/>
          </a:ln>
          <a:effectLst>
            <a:outerShdw blurRad="292100" dist="139700" dir="2700000" algn="tl" rotWithShape="0">
              <a:srgbClr val="333333">
                <a:alpha val="65000"/>
              </a:srgbClr>
            </a:outerShdw>
          </a:effectLst>
        </p:spPr>
      </p:pic>
      <p:pic>
        <p:nvPicPr>
          <p:cNvPr id="27658" name="Picture 10" descr="https://tv.pgtrk.ru/sites/default/files/show/2018/04/rest-krep-5.png"/>
          <p:cNvPicPr>
            <a:picLocks noChangeAspect="1" noChangeArrowheads="1"/>
          </p:cNvPicPr>
          <p:nvPr/>
        </p:nvPicPr>
        <p:blipFill>
          <a:blip r:embed="rId5"/>
          <a:srcRect/>
          <a:stretch>
            <a:fillRect/>
          </a:stretch>
        </p:blipFill>
        <p:spPr bwMode="auto">
          <a:xfrm>
            <a:off x="3698875" y="2408912"/>
            <a:ext cx="4835525" cy="2124987"/>
          </a:xfrm>
          <a:prstGeom prst="rect">
            <a:avLst/>
          </a:prstGeom>
          <a:ln>
            <a:noFill/>
          </a:ln>
          <a:effectLst>
            <a:outerShdw blurRad="292100" dist="139700" dir="2700000" algn="tl" rotWithShape="0">
              <a:srgbClr val="333333">
                <a:alpha val="65000"/>
              </a:srgbClr>
            </a:outerShdw>
          </a:effectLst>
        </p:spPr>
      </p:pic>
      <p:pic>
        <p:nvPicPr>
          <p:cNvPr id="27660" name="Picture 12" descr="http://www.brestkrepost-film.ru/img/history/pic01_history.jpg"/>
          <p:cNvPicPr>
            <a:picLocks noChangeAspect="1" noChangeArrowheads="1"/>
          </p:cNvPicPr>
          <p:nvPr/>
        </p:nvPicPr>
        <p:blipFill>
          <a:blip r:embed="rId6" cstate="print"/>
          <a:srcRect/>
          <a:stretch>
            <a:fillRect/>
          </a:stretch>
        </p:blipFill>
        <p:spPr bwMode="auto">
          <a:xfrm>
            <a:off x="3717925" y="4552950"/>
            <a:ext cx="4861931" cy="20764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804041" y="-1"/>
            <a:ext cx="7283669" cy="6495393"/>
          </a:xfrm>
        </p:spPr>
        <p:txBody>
          <a:bodyPr>
            <a:noAutofit/>
          </a:bodyPr>
          <a:lstStyle/>
          <a:p>
            <a:pPr algn="ctr">
              <a:lnSpc>
                <a:spcPct val="100000"/>
              </a:lnSpc>
              <a:spcBef>
                <a:spcPts val="0"/>
              </a:spcBef>
            </a:pPr>
            <a:r>
              <a:rPr lang="ru-RU" sz="2800" b="1" dirty="0" smtClean="0">
                <a:solidFill>
                  <a:srgbClr val="C00000"/>
                </a:solidFill>
                <a:latin typeface="Times New Roman" pitchFamily="18" charset="0"/>
                <a:cs typeface="Times New Roman" pitchFamily="18" charset="0"/>
              </a:rPr>
              <a:t>Помни, как гремели орудий раскаты,</a:t>
            </a:r>
          </a:p>
          <a:p>
            <a:pPr algn="ctr">
              <a:lnSpc>
                <a:spcPct val="100000"/>
              </a:lnSpc>
              <a:spcBef>
                <a:spcPts val="0"/>
              </a:spcBef>
            </a:pPr>
            <a:r>
              <a:rPr lang="ru-RU" sz="2800" b="1" dirty="0" smtClean="0">
                <a:solidFill>
                  <a:srgbClr val="C00000"/>
                </a:solidFill>
                <a:latin typeface="Times New Roman" pitchFamily="18" charset="0"/>
                <a:cs typeface="Times New Roman" pitchFamily="18" charset="0"/>
              </a:rPr>
              <a:t>Как в огне умирали солдаты</a:t>
            </a:r>
          </a:p>
          <a:p>
            <a:pPr algn="ctr">
              <a:lnSpc>
                <a:spcPct val="100000"/>
              </a:lnSpc>
              <a:spcBef>
                <a:spcPts val="0"/>
              </a:spcBef>
            </a:pPr>
            <a:r>
              <a:rPr lang="ru-RU" sz="2800" b="1" dirty="0" smtClean="0">
                <a:solidFill>
                  <a:srgbClr val="C00000"/>
                </a:solidFill>
                <a:latin typeface="Times New Roman" pitchFamily="18" charset="0"/>
                <a:cs typeface="Times New Roman" pitchFamily="18" charset="0"/>
              </a:rPr>
              <a:t>В сорок первом,</a:t>
            </a:r>
          </a:p>
          <a:p>
            <a:pPr algn="ctr">
              <a:lnSpc>
                <a:spcPct val="100000"/>
              </a:lnSpc>
              <a:spcBef>
                <a:spcPts val="0"/>
              </a:spcBef>
            </a:pPr>
            <a:r>
              <a:rPr lang="ru-RU" sz="2800" b="1" dirty="0" smtClean="0">
                <a:solidFill>
                  <a:srgbClr val="C00000"/>
                </a:solidFill>
                <a:latin typeface="Times New Roman" pitchFamily="18" charset="0"/>
                <a:cs typeface="Times New Roman" pitchFamily="18" charset="0"/>
              </a:rPr>
              <a:t>Сорок пятом -</a:t>
            </a:r>
          </a:p>
          <a:p>
            <a:pPr algn="ctr">
              <a:lnSpc>
                <a:spcPct val="100000"/>
              </a:lnSpc>
              <a:spcBef>
                <a:spcPts val="0"/>
              </a:spcBef>
            </a:pPr>
            <a:r>
              <a:rPr lang="ru-RU" sz="2800" b="1" dirty="0" smtClean="0">
                <a:solidFill>
                  <a:srgbClr val="C00000"/>
                </a:solidFill>
                <a:latin typeface="Times New Roman" pitchFamily="18" charset="0"/>
                <a:cs typeface="Times New Roman" pitchFamily="18" charset="0"/>
              </a:rPr>
              <a:t>Шли солдаты за правду на бой.</a:t>
            </a:r>
          </a:p>
          <a:p>
            <a:pPr algn="ctr">
              <a:lnSpc>
                <a:spcPct val="100000"/>
              </a:lnSpc>
              <a:spcBef>
                <a:spcPts val="0"/>
              </a:spcBef>
            </a:pPr>
            <a:r>
              <a:rPr lang="ru-RU" sz="2800" b="1" dirty="0" smtClean="0">
                <a:solidFill>
                  <a:srgbClr val="C00000"/>
                </a:solidFill>
                <a:latin typeface="Times New Roman" pitchFamily="18" charset="0"/>
                <a:cs typeface="Times New Roman" pitchFamily="18" charset="0"/>
              </a:rPr>
              <a:t>Помни, как земля содрогалась и слепла,</a:t>
            </a:r>
          </a:p>
          <a:p>
            <a:pPr algn="ctr">
              <a:lnSpc>
                <a:spcPct val="100000"/>
              </a:lnSpc>
              <a:spcBef>
                <a:spcPts val="0"/>
              </a:spcBef>
            </a:pPr>
            <a:r>
              <a:rPr lang="ru-RU" sz="2800" b="1" dirty="0" smtClean="0">
                <a:solidFill>
                  <a:srgbClr val="C00000"/>
                </a:solidFill>
                <a:latin typeface="Times New Roman" pitchFamily="18" charset="0"/>
                <a:cs typeface="Times New Roman" pitchFamily="18" charset="0"/>
              </a:rPr>
              <a:t>Как заря поднималась из пепла,</a:t>
            </a:r>
          </a:p>
          <a:p>
            <a:pPr algn="ctr">
              <a:lnSpc>
                <a:spcPct val="100000"/>
              </a:lnSpc>
              <a:spcBef>
                <a:spcPts val="0"/>
              </a:spcBef>
            </a:pPr>
            <a:r>
              <a:rPr lang="ru-RU" sz="2800" b="1" dirty="0" smtClean="0">
                <a:solidFill>
                  <a:srgbClr val="C00000"/>
                </a:solidFill>
                <a:latin typeface="Times New Roman" pitchFamily="18" charset="0"/>
                <a:cs typeface="Times New Roman" pitchFamily="18" charset="0"/>
              </a:rPr>
              <a:t>Гром орудий</a:t>
            </a:r>
          </a:p>
          <a:p>
            <a:pPr algn="ctr">
              <a:lnSpc>
                <a:spcPct val="100000"/>
              </a:lnSpc>
              <a:spcBef>
                <a:spcPts val="0"/>
              </a:spcBef>
            </a:pPr>
            <a:r>
              <a:rPr lang="ru-RU" sz="2800" b="1" dirty="0" smtClean="0">
                <a:solidFill>
                  <a:srgbClr val="C00000"/>
                </a:solidFill>
                <a:latin typeface="Times New Roman" pitchFamily="18" charset="0"/>
                <a:cs typeface="Times New Roman" pitchFamily="18" charset="0"/>
              </a:rPr>
              <a:t>Не забудем</a:t>
            </a:r>
          </a:p>
          <a:p>
            <a:pPr algn="ctr">
              <a:lnSpc>
                <a:spcPct val="100000"/>
              </a:lnSpc>
              <a:spcBef>
                <a:spcPts val="0"/>
              </a:spcBef>
            </a:pPr>
            <a:r>
              <a:rPr lang="ru-RU" sz="2800" b="1" dirty="0" smtClean="0">
                <a:solidFill>
                  <a:srgbClr val="C00000"/>
                </a:solidFill>
                <a:latin typeface="Times New Roman" pitchFamily="18" charset="0"/>
                <a:cs typeface="Times New Roman" pitchFamily="18" charset="0"/>
              </a:rPr>
              <a:t>Мы с тобой!</a:t>
            </a:r>
          </a:p>
          <a:p>
            <a:pPr algn="ctr">
              <a:lnSpc>
                <a:spcPct val="100000"/>
              </a:lnSpc>
              <a:spcBef>
                <a:spcPts val="0"/>
              </a:spcBef>
            </a:pPr>
            <a:r>
              <a:rPr lang="ru-RU" sz="2800" b="1" dirty="0" smtClean="0">
                <a:solidFill>
                  <a:srgbClr val="C00000"/>
                </a:solidFill>
                <a:latin typeface="Times New Roman" pitchFamily="18" charset="0"/>
                <a:cs typeface="Times New Roman" pitchFamily="18" charset="0"/>
              </a:rPr>
              <a:t>Не забудь эти грозные годы!</a:t>
            </a:r>
          </a:p>
          <a:p>
            <a:pPr algn="ctr">
              <a:lnSpc>
                <a:spcPct val="100000"/>
              </a:lnSpc>
              <a:spcBef>
                <a:spcPts val="0"/>
              </a:spcBef>
            </a:pPr>
            <a:r>
              <a:rPr lang="ru-RU" sz="2800" b="1" dirty="0" smtClean="0">
                <a:solidFill>
                  <a:srgbClr val="C00000"/>
                </a:solidFill>
                <a:latin typeface="Times New Roman" pitchFamily="18" charset="0"/>
                <a:cs typeface="Times New Roman" pitchFamily="18" charset="0"/>
              </a:rPr>
              <a:t>Путь наш труден,</a:t>
            </a:r>
          </a:p>
          <a:p>
            <a:pPr algn="ctr">
              <a:lnSpc>
                <a:spcPct val="100000"/>
              </a:lnSpc>
              <a:spcBef>
                <a:spcPts val="0"/>
              </a:spcBef>
            </a:pPr>
            <a:r>
              <a:rPr lang="ru-RU" sz="2800" b="1" dirty="0" smtClean="0">
                <a:solidFill>
                  <a:srgbClr val="C00000"/>
                </a:solidFill>
                <a:latin typeface="Times New Roman" pitchFamily="18" charset="0"/>
                <a:cs typeface="Times New Roman" pitchFamily="18" charset="0"/>
              </a:rPr>
              <a:t>Встаньте, люди,</a:t>
            </a:r>
          </a:p>
          <a:p>
            <a:pPr algn="ctr">
              <a:lnSpc>
                <a:spcPct val="100000"/>
              </a:lnSpc>
              <a:spcBef>
                <a:spcPts val="0"/>
              </a:spcBef>
            </a:pPr>
            <a:r>
              <a:rPr lang="ru-RU" sz="2800" b="1" dirty="0" smtClean="0">
                <a:solidFill>
                  <a:srgbClr val="C00000"/>
                </a:solidFill>
                <a:latin typeface="Times New Roman" pitchFamily="18" charset="0"/>
                <a:cs typeface="Times New Roman" pitchFamily="18" charset="0"/>
              </a:rPr>
              <a:t>Жизнь зовет!</a:t>
            </a:r>
            <a:endParaRPr lang="ru-RU" sz="2800" b="1" dirty="0">
              <a:solidFill>
                <a:srgbClr val="C00000"/>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29698" name="Picture 2" descr="https://xn----7sbbfb7a7aej.xn--p1ai/vse_voiny_rossii/img/538.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8817" y="0"/>
            <a:ext cx="7770767" cy="888908"/>
          </a:xfrm>
        </p:spPr>
        <p:txBody>
          <a:bodyPr>
            <a:normAutofit/>
          </a:bodyPr>
          <a:lstStyle/>
          <a:p>
            <a:pPr algn="ctr"/>
            <a:r>
              <a:rPr lang="ru-RU" sz="3600" b="1" dirty="0" smtClean="0">
                <a:latin typeface="Times New Roman" pitchFamily="18" charset="0"/>
                <a:cs typeface="Times New Roman" pitchFamily="18" charset="0"/>
              </a:rPr>
              <a:t>«Летописи войны…»</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488731" y="799987"/>
            <a:ext cx="8058150" cy="5014369"/>
          </a:xfrm>
        </p:spPr>
        <p:txBody>
          <a:bodyPr>
            <a:noAutofit/>
          </a:bodyPr>
          <a:lstStyle/>
          <a:p>
            <a:pPr>
              <a:spcBef>
                <a:spcPts val="0"/>
              </a:spcBef>
              <a:buNone/>
            </a:pPr>
            <a:r>
              <a:rPr lang="ru-RU" sz="2500" dirty="0" smtClean="0">
                <a:latin typeface="Times New Roman" pitchFamily="18" charset="0"/>
                <a:cs typeface="Times New Roman" pitchFamily="18" charset="0"/>
              </a:rPr>
              <a:t>      Вы никогда не задумывались, чему нас учат военные фильмы? Нужны ли они вообще? Для чего снимают кино на военную тематику. К большому сожалению, многие  совсем мало знают о войне, поэтому военные фильмы представляют собой идеальный способ познакомить </a:t>
            </a:r>
            <a:r>
              <a:rPr lang="ru-RU" sz="2500" dirty="0" smtClean="0">
                <a:latin typeface="Times New Roman" pitchFamily="18" charset="0"/>
                <a:cs typeface="Times New Roman" pitchFamily="18" charset="0"/>
              </a:rPr>
              <a:t>нас </a:t>
            </a:r>
            <a:r>
              <a:rPr lang="ru-RU" sz="2500" dirty="0" smtClean="0">
                <a:latin typeface="Times New Roman" pitchFamily="18" charset="0"/>
                <a:cs typeface="Times New Roman" pitchFamily="18" charset="0"/>
              </a:rPr>
              <a:t>с историей нашей страны. </a:t>
            </a:r>
          </a:p>
          <a:p>
            <a:pPr>
              <a:spcBef>
                <a:spcPts val="0"/>
              </a:spcBef>
              <a:buNone/>
            </a:pPr>
            <a:r>
              <a:rPr lang="ru-RU" sz="2500" dirty="0" smtClean="0">
                <a:latin typeface="Times New Roman" pitchFamily="18" charset="0"/>
                <a:cs typeface="Times New Roman" pitchFamily="18" charset="0"/>
              </a:rPr>
              <a:t>      </a:t>
            </a:r>
            <a:r>
              <a:rPr lang="ru-RU" sz="2500" b="1" dirty="0" smtClean="0">
                <a:latin typeface="Times New Roman" pitchFamily="18" charset="0"/>
                <a:cs typeface="Times New Roman" pitchFamily="18" charset="0"/>
              </a:rPr>
              <a:t>Дорогие школьники</a:t>
            </a:r>
            <a:r>
              <a:rPr lang="ru-RU" sz="2500" dirty="0" smtClean="0">
                <a:latin typeface="Times New Roman" pitchFamily="18" charset="0"/>
                <a:cs typeface="Times New Roman" pitchFamily="18" charset="0"/>
              </a:rPr>
              <a:t>, мы </a:t>
            </a:r>
            <a:r>
              <a:rPr lang="ru-RU" sz="2500" dirty="0" smtClean="0">
                <a:latin typeface="Times New Roman" pitchFamily="18" charset="0"/>
                <a:cs typeface="Times New Roman" pitchFamily="18" charset="0"/>
              </a:rPr>
              <a:t>советуем вам посмотреть </a:t>
            </a:r>
            <a:r>
              <a:rPr lang="ru-RU" sz="2500" dirty="0" smtClean="0">
                <a:latin typeface="Times New Roman" pitchFamily="18" charset="0"/>
                <a:cs typeface="Times New Roman" pitchFamily="18" charset="0"/>
              </a:rPr>
              <a:t>серию фильмов, посвящённых Великой Отечественной войне. Фильмы повествуют о значимых событиях и сражениях в военные годы, а также рассказывают о людях, благодаря которым День Победы всё-таки наступил.</a:t>
            </a:r>
          </a:p>
          <a:p>
            <a:pPr>
              <a:spcBef>
                <a:spcPts val="0"/>
              </a:spcBef>
              <a:buNone/>
            </a:pP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Непридуманные</a:t>
            </a:r>
            <a:r>
              <a:rPr lang="ru-RU" sz="2500" dirty="0" smtClean="0">
                <a:latin typeface="Times New Roman" pitchFamily="18" charset="0"/>
                <a:cs typeface="Times New Roman" pitchFamily="18" charset="0"/>
              </a:rPr>
              <a:t> истории, кадры кинохроники, позволяющие почувствовать дыхание войны, вы станете свидетелями человеческих подвигов в самые трудные для нашей страны годы. Великой Победе посвящается…</a:t>
            </a:r>
          </a:p>
          <a:p>
            <a:pPr>
              <a:spcBef>
                <a:spcPts val="0"/>
              </a:spcBef>
              <a:buNone/>
            </a:pPr>
            <a:endParaRPr lang="ru-RU" sz="25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67089" y="215404"/>
            <a:ext cx="3477849" cy="406443"/>
          </a:xfrm>
        </p:spPr>
        <p:txBody>
          <a:bodyPr>
            <a:noAutofit/>
          </a:bodyPr>
          <a:lstStyle/>
          <a:p>
            <a:r>
              <a:rPr lang="ru-RU" sz="2000" b="1" dirty="0" smtClean="0">
                <a:solidFill>
                  <a:srgbClr val="FF0000"/>
                </a:solidFill>
                <a:latin typeface="Times New Roman" panose="02020603050405020304" pitchFamily="18" charset="0"/>
                <a:cs typeface="Times New Roman" panose="02020603050405020304" pitchFamily="18" charset="0"/>
              </a:rPr>
              <a:t>Фильм «Помни имя своё»</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3252650" y="621847"/>
            <a:ext cx="5532257" cy="5149125"/>
          </a:xfrm>
        </p:spPr>
        <p:txBody>
          <a:bodyPr>
            <a:noAutofit/>
          </a:bodyPr>
          <a:lstStyle/>
          <a:p>
            <a:pPr algn="just"/>
            <a:r>
              <a:rPr lang="ru-RU" sz="1900" dirty="0" smtClean="0">
                <a:latin typeface="Times New Roman" panose="02020603050405020304" pitchFamily="18" charset="0"/>
                <a:cs typeface="Times New Roman" panose="02020603050405020304" pitchFamily="18" charset="0"/>
              </a:rPr>
              <a:t>    Очень </a:t>
            </a:r>
            <a:r>
              <a:rPr lang="ru-RU" sz="1900" dirty="0">
                <a:latin typeface="Times New Roman" panose="02020603050405020304" pitchFamily="18" charset="0"/>
                <a:cs typeface="Times New Roman" panose="02020603050405020304" pitchFamily="18" charset="0"/>
              </a:rPr>
              <a:t>хороший фильм "Помни имя </a:t>
            </a:r>
            <a:r>
              <a:rPr lang="ru-RU" sz="1900" dirty="0" smtClean="0">
                <a:latin typeface="Times New Roman" panose="02020603050405020304" pitchFamily="18" charset="0"/>
                <a:cs typeface="Times New Roman" panose="02020603050405020304" pitchFamily="18" charset="0"/>
              </a:rPr>
              <a:t>своё» </a:t>
            </a:r>
            <a:r>
              <a:rPr lang="ru-RU" sz="1900" dirty="0">
                <a:latin typeface="Times New Roman" panose="02020603050405020304" pitchFamily="18" charset="0"/>
                <a:cs typeface="Times New Roman" panose="02020603050405020304" pitchFamily="18" charset="0"/>
              </a:rPr>
              <a:t>Героиня Людмилы Касаткиной, попадает в концентрационный лагерь Освенцим почти сразу после родов, где ребёнка у неё отбирают, и видеть она его практически не может, только урывками по ночам приносит ему то, что можно съесть, что бы не умереть </a:t>
            </a:r>
            <a:r>
              <a:rPr lang="ru-RU" sz="1900" dirty="0" smtClean="0">
                <a:latin typeface="Times New Roman" panose="02020603050405020304" pitchFamily="18" charset="0"/>
                <a:cs typeface="Times New Roman" panose="02020603050405020304" pitchFamily="18" charset="0"/>
              </a:rPr>
              <a:t>с голоду. </a:t>
            </a:r>
            <a:r>
              <a:rPr lang="ru-RU" sz="1900" dirty="0" smtClean="0">
                <a:latin typeface="Times New Roman" panose="02020603050405020304" pitchFamily="18" charset="0"/>
                <a:cs typeface="Times New Roman" panose="02020603050405020304" pitchFamily="18" charset="0"/>
              </a:rPr>
              <a:t>Незадолго </a:t>
            </a:r>
            <a:r>
              <a:rPr lang="ru-RU" sz="1900" dirty="0">
                <a:latin typeface="Times New Roman" panose="02020603050405020304" pitchFamily="18" charset="0"/>
                <a:cs typeface="Times New Roman" panose="02020603050405020304" pitchFamily="18" charset="0"/>
              </a:rPr>
              <a:t>до освобождения Освенцима советскими солдатами, всех женщин вывозят из лагеря, а детей не успевают.</a:t>
            </a:r>
            <a:br>
              <a:rPr lang="ru-RU" sz="1900" dirty="0">
                <a:latin typeface="Times New Roman" panose="02020603050405020304" pitchFamily="18" charset="0"/>
                <a:cs typeface="Times New Roman" panose="02020603050405020304" pitchFamily="18" charset="0"/>
              </a:rPr>
            </a:br>
            <a:r>
              <a:rPr lang="ru-RU" sz="1900" dirty="0">
                <a:latin typeface="Times New Roman" panose="02020603050405020304" pitchFamily="18" charset="0"/>
                <a:cs typeface="Times New Roman" panose="02020603050405020304" pitchFamily="18" charset="0"/>
              </a:rPr>
              <a:t>Уходя Зина, главная героиня, кричит своему маленькому сыночку "Тебя зовут Гена Воробьев, помни имя своё!"</a:t>
            </a:r>
            <a:br>
              <a:rPr lang="ru-RU" sz="1900" dirty="0">
                <a:latin typeface="Times New Roman" panose="02020603050405020304" pitchFamily="18" charset="0"/>
                <a:cs typeface="Times New Roman" panose="02020603050405020304" pitchFamily="18" charset="0"/>
              </a:rPr>
            </a:br>
            <a:r>
              <a:rPr lang="ru-RU" sz="1900" dirty="0" smtClean="0">
                <a:latin typeface="Times New Roman" panose="02020603050405020304" pitchFamily="18" charset="0"/>
                <a:cs typeface="Times New Roman" panose="02020603050405020304" pitchFamily="18" charset="0"/>
              </a:rPr>
              <a:t>   Фильм </a:t>
            </a:r>
            <a:r>
              <a:rPr lang="ru-RU" sz="1900" dirty="0">
                <a:latin typeface="Times New Roman" panose="02020603050405020304" pitchFamily="18" charset="0"/>
                <a:cs typeface="Times New Roman" panose="02020603050405020304" pitchFamily="18" charset="0"/>
              </a:rPr>
              <a:t>очень тяжёлый, смотреть его без слёз невозможно, особенно когда сама становишься матерью и понимаешь, что дороже этого  человека в этом мире у тебя нет, и ты все сделаешь, что бы он был рядом, здоров, одет, обут и сыт.</a:t>
            </a:r>
            <a:br>
              <a:rPr lang="ru-RU" sz="1900" dirty="0">
                <a:latin typeface="Times New Roman" panose="02020603050405020304" pitchFamily="18" charset="0"/>
                <a:cs typeface="Times New Roman" panose="02020603050405020304" pitchFamily="18" charset="0"/>
              </a:rPr>
            </a:br>
            <a:r>
              <a:rPr lang="ru-RU" sz="1900" dirty="0">
                <a:latin typeface="Times New Roman" panose="02020603050405020304" pitchFamily="18" charset="0"/>
                <a:cs typeface="Times New Roman" panose="02020603050405020304" pitchFamily="18" charset="0"/>
              </a:rPr>
              <a:t>После войны, мать ищет сына, и находит, но прошло слишком много времени, у Гены новая мама, новая родина и новое имя. Мама у него есть, но польская, а русскую маму он не помнит, но она теперь знает, что он, её Гена жив, он пережил войну и у него есть МАМА.</a:t>
            </a:r>
            <a:br>
              <a:rPr lang="ru-RU" sz="1900" dirty="0">
                <a:latin typeface="Times New Roman" panose="02020603050405020304" pitchFamily="18" charset="0"/>
                <a:cs typeface="Times New Roman" panose="02020603050405020304" pitchFamily="18" charset="0"/>
              </a:rPr>
            </a:br>
            <a:endParaRPr lang="ru-RU" sz="1900" dirty="0">
              <a:latin typeface="Times New Roman" panose="02020603050405020304" pitchFamily="18" charset="0"/>
              <a:cs typeface="Times New Roman" panose="02020603050405020304" pitchFamily="18" charset="0"/>
            </a:endParaRPr>
          </a:p>
        </p:txBody>
      </p:sp>
      <p:pic>
        <p:nvPicPr>
          <p:cNvPr id="3074" name="Picture 2" descr="http://gazeta-sviblovo.ru/wp-content/uploads/2017/01/pomni-imya-svoe.pg_.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181" y="418626"/>
            <a:ext cx="2899645" cy="210883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3080" name="Picture 8" descr="https://fs.kinomania.ru/file/film_poster/a/eb/aeb395cd6b106aaf81430a1500f93666.jpe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685" y="2664981"/>
            <a:ext cx="2892141" cy="407545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97939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323806" y="1243967"/>
            <a:ext cx="4349931" cy="4075610"/>
          </a:xfrm>
        </p:spPr>
        <p:txBody>
          <a:bodyPr>
            <a:normAutofit fontScale="92500"/>
          </a:bodyPr>
          <a:lstStyle/>
          <a:p>
            <a:pPr algn="just"/>
            <a:r>
              <a:rPr lang="ru-RU" dirty="0" smtClean="0">
                <a:latin typeface="Times New Roman" panose="02020603050405020304" pitchFamily="18" charset="0"/>
                <a:cs typeface="Times New Roman" panose="02020603050405020304" pitchFamily="18" charset="0"/>
              </a:rPr>
              <a:t> «Этот </a:t>
            </a:r>
            <a:r>
              <a:rPr lang="ru-RU" dirty="0">
                <a:latin typeface="Times New Roman" panose="02020603050405020304" pitchFamily="18" charset="0"/>
                <a:cs typeface="Times New Roman" panose="02020603050405020304" pitchFamily="18" charset="0"/>
              </a:rPr>
              <a:t>фильм стоит посмотреть! Обязательно! Думаю, про него можно сказать: "Матерям Великой Отечественной войны посвящается!" Советским, польским, </a:t>
            </a:r>
            <a:r>
              <a:rPr lang="ru-RU" dirty="0" smtClean="0">
                <a:latin typeface="Times New Roman" panose="02020603050405020304" pitchFamily="18" charset="0"/>
                <a:cs typeface="Times New Roman" panose="02020603050405020304" pitchFamily="18" charset="0"/>
              </a:rPr>
              <a:t>французским, </a:t>
            </a:r>
            <a:r>
              <a:rPr lang="ru-RU" dirty="0">
                <a:latin typeface="Times New Roman" panose="02020603050405020304" pitchFamily="18" charset="0"/>
                <a:cs typeface="Times New Roman" panose="02020603050405020304" pitchFamily="18" charset="0"/>
              </a:rPr>
              <a:t>болгарским и ......! Ведь через концентрационные лагеря прошли тысячи матерей и их детей! Надо </a:t>
            </a:r>
            <a:r>
              <a:rPr lang="ru-RU" dirty="0" smtClean="0">
                <a:latin typeface="Times New Roman" panose="02020603050405020304" pitchFamily="18" charset="0"/>
                <a:cs typeface="Times New Roman" panose="02020603050405020304" pitchFamily="18" charset="0"/>
              </a:rPr>
              <a:t>помнить, </a:t>
            </a:r>
            <a:r>
              <a:rPr lang="ru-RU" dirty="0">
                <a:latin typeface="Times New Roman" panose="02020603050405020304" pitchFamily="18" charset="0"/>
                <a:cs typeface="Times New Roman" panose="02020603050405020304" pitchFamily="18" charset="0"/>
              </a:rPr>
              <a:t>чтобы весь этот ужас не повторился</a:t>
            </a:r>
            <a:r>
              <a:rPr lang="ru-RU" dirty="0" smtClean="0">
                <a:latin typeface="Times New Roman" panose="02020603050405020304" pitchFamily="18" charset="0"/>
                <a:cs typeface="Times New Roman" panose="02020603050405020304" pitchFamily="18" charset="0"/>
              </a:rPr>
              <a:t>!» – советует </a:t>
            </a:r>
            <a:r>
              <a:rPr lang="ru-RU" b="1" dirty="0" smtClean="0">
                <a:latin typeface="Times New Roman" panose="02020603050405020304" pitchFamily="18" charset="0"/>
                <a:cs typeface="Times New Roman" panose="02020603050405020304" pitchFamily="18" charset="0"/>
              </a:rPr>
              <a:t>Ирина Георгиевна Козлова.</a:t>
            </a:r>
            <a:endParaRPr lang="ru-RU" b="1" dirty="0">
              <a:latin typeface="Times New Roman" panose="02020603050405020304" pitchFamily="18" charset="0"/>
              <a:cs typeface="Times New Roman" panose="02020603050405020304" pitchFamily="18" charset="0"/>
            </a:endParaRPr>
          </a:p>
        </p:txBody>
      </p:sp>
      <p:pic>
        <p:nvPicPr>
          <p:cNvPr id="4098" name="Picture 2" descr="https://avatars.mds.yandex.net/get-pdb/1898150/9702744f-c4eb-47b9-b8a2-0d73cf9c7e9d/s1200?webp=fals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8638" y="470264"/>
            <a:ext cx="3866514" cy="281150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4100" name="Picture 4" descr="https://www.kino-teatr.ru/movie/kadr/5390/678947.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8381" y="3722915"/>
            <a:ext cx="3967027" cy="295220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83868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1067" y="2308382"/>
            <a:ext cx="2210753" cy="605116"/>
          </a:xfrm>
        </p:spPr>
        <p:txBody>
          <a:bodyPr>
            <a:noAutofit/>
          </a:bodyPr>
          <a:lstStyle/>
          <a:p>
            <a:r>
              <a:rPr lang="ru-RU" sz="1400" b="1" dirty="0" smtClean="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Людмила </a:t>
            </a:r>
            <a:r>
              <a:rPr lang="ru-RU" sz="1400" b="1" dirty="0" smtClean="0">
                <a:latin typeface="Times New Roman" panose="02020603050405020304" pitchFamily="18" charset="0"/>
                <a:cs typeface="Times New Roman" panose="02020603050405020304" pitchFamily="18" charset="0"/>
              </a:rPr>
              <a:t>Леонидовна         </a:t>
            </a:r>
            <a:r>
              <a:rPr lang="ru-RU" sz="1400" b="1" dirty="0" err="1" smtClean="0">
                <a:latin typeface="Times New Roman" panose="02020603050405020304" pitchFamily="18" charset="0"/>
                <a:cs typeface="Times New Roman" panose="02020603050405020304" pitchFamily="18" charset="0"/>
              </a:rPr>
              <a:t>Бывалина</a:t>
            </a:r>
            <a:endParaRPr lang="ru-RU" sz="1400" b="1"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2638697" y="482480"/>
            <a:ext cx="6283234" cy="5855367"/>
          </a:xfrm>
        </p:spPr>
        <p:txBody>
          <a:bodyPr>
            <a:noAutofit/>
          </a:bodyPr>
          <a:lstStyle/>
          <a:p>
            <a:pPr algn="just">
              <a:lnSpc>
                <a:spcPct val="100000"/>
              </a:lnSpc>
              <a:spcBef>
                <a:spcPts val="0"/>
              </a:spcBef>
            </a:pPr>
            <a:r>
              <a:rPr lang="ru-RU" sz="1700" dirty="0" smtClean="0">
                <a:latin typeface="Times New Roman" panose="02020603050405020304" pitchFamily="18" charset="0"/>
                <a:cs typeface="Times New Roman" panose="02020603050405020304" pitchFamily="18" charset="0"/>
              </a:rPr>
              <a:t>   Ребята</a:t>
            </a:r>
            <a:r>
              <a:rPr lang="ru-RU" sz="1700" dirty="0">
                <a:latin typeface="Times New Roman" panose="02020603050405020304" pitchFamily="18" charset="0"/>
                <a:cs typeface="Times New Roman" panose="02020603050405020304" pitchFamily="18" charset="0"/>
              </a:rPr>
              <a:t>, мне очень нравится фильм, снятый по повести Бориса Васильева «А зори здесь тихие... </a:t>
            </a:r>
            <a:r>
              <a:rPr lang="ru-RU" sz="1700" dirty="0" smtClean="0">
                <a:latin typeface="Times New Roman" panose="02020603050405020304" pitchFamily="18" charset="0"/>
                <a:cs typeface="Times New Roman" panose="02020603050405020304" pitchFamily="18" charset="0"/>
              </a:rPr>
              <a:t>».</a:t>
            </a:r>
          </a:p>
          <a:p>
            <a:pPr algn="just">
              <a:lnSpc>
                <a:spcPct val="100000"/>
              </a:lnSpc>
              <a:spcBef>
                <a:spcPts val="0"/>
              </a:spcBef>
            </a:pPr>
            <a:r>
              <a:rPr lang="ru-RU" sz="1700" dirty="0">
                <a:latin typeface="Times New Roman" panose="02020603050405020304" pitchFamily="18" charset="0"/>
                <a:cs typeface="Times New Roman" panose="02020603050405020304" pitchFamily="18" charset="0"/>
              </a:rPr>
              <a:t> </a:t>
            </a:r>
            <a:r>
              <a:rPr lang="ru-RU" sz="1700" dirty="0" smtClean="0">
                <a:latin typeface="Times New Roman" panose="02020603050405020304" pitchFamily="18" charset="0"/>
                <a:cs typeface="Times New Roman" panose="02020603050405020304" pitchFamily="18" charset="0"/>
              </a:rPr>
              <a:t>На </a:t>
            </a:r>
            <a:r>
              <a:rPr lang="ru-RU" sz="1700" dirty="0">
                <a:latin typeface="Times New Roman" panose="02020603050405020304" pitchFamily="18" charset="0"/>
                <a:cs typeface="Times New Roman" panose="02020603050405020304" pitchFamily="18" charset="0"/>
              </a:rPr>
              <a:t>самом деле фильмов два – один снятый в 1972 году (режиссер Станислав </a:t>
            </a:r>
            <a:r>
              <a:rPr lang="ru-RU" sz="1700" dirty="0" err="1">
                <a:latin typeface="Times New Roman" panose="02020603050405020304" pitchFamily="18" charset="0"/>
                <a:cs typeface="Times New Roman" panose="02020603050405020304" pitchFamily="18" charset="0"/>
              </a:rPr>
              <a:t>Ростоцкий</a:t>
            </a:r>
            <a:r>
              <a:rPr lang="ru-RU" sz="1700" dirty="0">
                <a:latin typeface="Times New Roman" panose="02020603050405020304" pitchFamily="18" charset="0"/>
                <a:cs typeface="Times New Roman" panose="02020603050405020304" pitchFamily="18" charset="0"/>
              </a:rPr>
              <a:t>), а второй - в 2015 году (режиссер Ренат </a:t>
            </a:r>
            <a:r>
              <a:rPr lang="ru-RU" sz="1700" dirty="0" err="1">
                <a:latin typeface="Times New Roman" panose="02020603050405020304" pitchFamily="18" charset="0"/>
                <a:cs typeface="Times New Roman" panose="02020603050405020304" pitchFamily="18" charset="0"/>
              </a:rPr>
              <a:t>Давлетьяров</a:t>
            </a:r>
            <a:r>
              <a:rPr lang="ru-RU" sz="1700" dirty="0">
                <a:latin typeface="Times New Roman" panose="02020603050405020304" pitchFamily="18" charset="0"/>
                <a:cs typeface="Times New Roman" panose="02020603050405020304" pitchFamily="18" charset="0"/>
              </a:rPr>
              <a:t>). Советую вам посмотреть оба. Потому что оба сняты очень хорошо, без сильных эмоций вам не удастся посмотреть ни один из них. Фильм 1972 г. был даже номинирован  на «Оскар», как лучший фильм на иностранном языке.</a:t>
            </a:r>
          </a:p>
          <a:p>
            <a:pPr algn="just">
              <a:spcBef>
                <a:spcPts val="0"/>
              </a:spcBef>
            </a:pPr>
            <a:r>
              <a:rPr lang="ru-RU" sz="1700" dirty="0" smtClean="0">
                <a:latin typeface="Times New Roman" panose="02020603050405020304" pitchFamily="18" charset="0"/>
                <a:cs typeface="Times New Roman" panose="02020603050405020304" pitchFamily="18" charset="0"/>
              </a:rPr>
              <a:t>   В </a:t>
            </a:r>
            <a:r>
              <a:rPr lang="ru-RU" sz="1700" dirty="0">
                <a:latin typeface="Times New Roman" panose="02020603050405020304" pitchFamily="18" charset="0"/>
                <a:cs typeface="Times New Roman" panose="02020603050405020304" pitchFamily="18" charset="0"/>
              </a:rPr>
              <a:t>фильме рассказывается о том, как в начале июня 1942 года вдалеке от линии фронта фашисты выбрасывают десант с целью пробраться на Кировскую железную дорогу и </a:t>
            </a:r>
            <a:r>
              <a:rPr lang="ru-RU" sz="1700" dirty="0" err="1">
                <a:latin typeface="Times New Roman" panose="02020603050405020304" pitchFamily="18" charset="0"/>
                <a:cs typeface="Times New Roman" panose="02020603050405020304" pitchFamily="18" charset="0"/>
              </a:rPr>
              <a:t>Беломорско</a:t>
            </a:r>
            <a:r>
              <a:rPr lang="ru-RU" sz="1700" dirty="0">
                <a:latin typeface="Times New Roman" panose="02020603050405020304" pitchFamily="18" charset="0"/>
                <a:cs typeface="Times New Roman" panose="02020603050405020304" pitchFamily="18" charset="0"/>
              </a:rPr>
              <a:t>–Балтийский канал. Это не обычные солдаты-пехотинцы, это опытные, тренированные диверсанты. Шестнадцать гитлеровских диверсантов. А против них – старшина Васков и пять девчонок-зенитчиц. И нужно задержать фашистов такими неравными силами.</a:t>
            </a:r>
          </a:p>
          <a:p>
            <a:pPr algn="just">
              <a:spcBef>
                <a:spcPts val="0"/>
              </a:spcBef>
            </a:pPr>
            <a:r>
              <a:rPr lang="ru-RU" sz="1700" dirty="0" smtClean="0">
                <a:latin typeface="Times New Roman" panose="02020603050405020304" pitchFamily="18" charset="0"/>
                <a:cs typeface="Times New Roman" panose="02020603050405020304" pitchFamily="18" charset="0"/>
              </a:rPr>
              <a:t>   Пять </a:t>
            </a:r>
            <a:r>
              <a:rPr lang="ru-RU" sz="1700" dirty="0">
                <a:latin typeface="Times New Roman" panose="02020603050405020304" pitchFamily="18" charset="0"/>
                <a:cs typeface="Times New Roman" panose="02020603050405020304" pitchFamily="18" charset="0"/>
              </a:rPr>
              <a:t>девушек мечтали о большой любви, нежности, семейном тепле, но все они погибли. Лиза </a:t>
            </a:r>
            <a:r>
              <a:rPr lang="ru-RU" sz="1700" dirty="0" err="1">
                <a:latin typeface="Times New Roman" panose="02020603050405020304" pitchFamily="18" charset="0"/>
                <a:cs typeface="Times New Roman" panose="02020603050405020304" pitchFamily="18" charset="0"/>
              </a:rPr>
              <a:t>Бричкина</a:t>
            </a:r>
            <a:r>
              <a:rPr lang="ru-RU" sz="1700" dirty="0">
                <a:latin typeface="Times New Roman" panose="02020603050405020304" pitchFamily="18" charset="0"/>
                <a:cs typeface="Times New Roman" panose="02020603050405020304" pitchFamily="18" charset="0"/>
              </a:rPr>
              <a:t> утонула в болоте, Галю Четвертак и Соню Гурвич убили фашисты, раненая в живот Рита </a:t>
            </a:r>
            <a:r>
              <a:rPr lang="ru-RU" sz="1700" dirty="0" err="1">
                <a:latin typeface="Times New Roman" panose="02020603050405020304" pitchFamily="18" charset="0"/>
                <a:cs typeface="Times New Roman" panose="02020603050405020304" pitchFamily="18" charset="0"/>
              </a:rPr>
              <a:t>Осянина</a:t>
            </a:r>
            <a:r>
              <a:rPr lang="ru-RU" sz="1700" dirty="0">
                <a:latin typeface="Times New Roman" panose="02020603050405020304" pitchFamily="18" charset="0"/>
                <a:cs typeface="Times New Roman" panose="02020603050405020304" pitchFamily="18" charset="0"/>
              </a:rPr>
              <a:t> застрелилась, Женя </a:t>
            </a:r>
            <a:r>
              <a:rPr lang="ru-RU" sz="1700" dirty="0" err="1">
                <a:latin typeface="Times New Roman" panose="02020603050405020304" pitchFamily="18" charset="0"/>
                <a:cs typeface="Times New Roman" panose="02020603050405020304" pitchFamily="18" charset="0"/>
              </a:rPr>
              <a:t>Комелькова</a:t>
            </a:r>
            <a:r>
              <a:rPr lang="ru-RU" sz="1700" dirty="0">
                <a:latin typeface="Times New Roman" panose="02020603050405020304" pitchFamily="18" charset="0"/>
                <a:cs typeface="Times New Roman" panose="02020603050405020304" pitchFamily="18" charset="0"/>
              </a:rPr>
              <a:t> подорвала себя и фашистов гранатой. Когда я смотрела кадры гибели девушек, то плакала. Плакала, смотря постановку и 1972, и 2015 года.</a:t>
            </a:r>
          </a:p>
          <a:p>
            <a:pPr algn="just">
              <a:spcBef>
                <a:spcPts val="0"/>
              </a:spcBef>
            </a:pPr>
            <a:r>
              <a:rPr lang="ru-RU" sz="1700" dirty="0" smtClean="0">
                <a:latin typeface="Times New Roman" panose="02020603050405020304" pitchFamily="18" charset="0"/>
                <a:cs typeface="Times New Roman" panose="02020603050405020304" pitchFamily="18" charset="0"/>
              </a:rPr>
              <a:t>    В </a:t>
            </a:r>
            <a:r>
              <a:rPr lang="ru-RU" sz="1700" dirty="0">
                <a:latin typeface="Times New Roman" panose="02020603050405020304" pitchFamily="18" charset="0"/>
                <a:cs typeface="Times New Roman" panose="02020603050405020304" pitchFamily="18" charset="0"/>
              </a:rPr>
              <a:t>живых остался только старшина Васков. Но враг не прошел!</a:t>
            </a:r>
          </a:p>
        </p:txBody>
      </p:sp>
      <p:pic>
        <p:nvPicPr>
          <p:cNvPr id="4" name="Рисунок 3" descr="C:\Users\Asus\Desktop\яяяяя.JPG"/>
          <p:cNvPicPr/>
          <p:nvPr/>
        </p:nvPicPr>
        <p:blipFill rotWithShape="1">
          <a:blip r:embed="rId2" cstate="print">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rcRect l="17055" r="23316"/>
          <a:stretch/>
        </p:blipFill>
        <p:spPr bwMode="auto">
          <a:xfrm>
            <a:off x="361067" y="160747"/>
            <a:ext cx="1818866" cy="2116183"/>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sp>
        <p:nvSpPr>
          <p:cNvPr id="15" name="Прямоугольник 14"/>
          <p:cNvSpPr/>
          <p:nvPr/>
        </p:nvSpPr>
        <p:spPr>
          <a:xfrm>
            <a:off x="3540034" y="160747"/>
            <a:ext cx="3804503" cy="400110"/>
          </a:xfrm>
          <a:prstGeom prst="rect">
            <a:avLst/>
          </a:prstGeom>
        </p:spPr>
        <p:txBody>
          <a:bodyPr wrap="none">
            <a:spAutoFit/>
          </a:bodyPr>
          <a:lstStyle/>
          <a:p>
            <a:r>
              <a:rPr lang="ru-RU" sz="2000" b="1" dirty="0" smtClean="0">
                <a:solidFill>
                  <a:srgbClr val="FF0000"/>
                </a:solidFill>
                <a:latin typeface="Times New Roman" panose="02020603050405020304" pitchFamily="18" charset="0"/>
                <a:cs typeface="Times New Roman" panose="02020603050405020304" pitchFamily="18" charset="0"/>
              </a:rPr>
              <a:t>Фильм «А </a:t>
            </a:r>
            <a:r>
              <a:rPr lang="ru-RU" sz="2000" b="1" dirty="0">
                <a:solidFill>
                  <a:srgbClr val="FF0000"/>
                </a:solidFill>
                <a:latin typeface="Times New Roman" panose="02020603050405020304" pitchFamily="18" charset="0"/>
                <a:cs typeface="Times New Roman" panose="02020603050405020304" pitchFamily="18" charset="0"/>
              </a:rPr>
              <a:t>зори здесь тихие... ».</a:t>
            </a:r>
          </a:p>
        </p:txBody>
      </p:sp>
      <p:pic>
        <p:nvPicPr>
          <p:cNvPr id="26" name="Рисунок 25" descr="А зори здесь тихие…"/>
          <p:cNvPicPr/>
          <p:nvPr/>
        </p:nvPicPr>
        <p:blipFill rotWithShape="1">
          <a:blip r:embed="rId4">
            <a:extLst>
              <a:ext uri="{28A0092B-C50C-407E-A947-70E740481C1C}">
                <a14:useLocalDpi xmlns="" xmlns:a14="http://schemas.microsoft.com/office/drawing/2010/main" val="0"/>
              </a:ext>
            </a:extLst>
          </a:blip>
          <a:srcRect t="3812" b="15022"/>
          <a:stretch/>
        </p:blipFill>
        <p:spPr bwMode="auto">
          <a:xfrm>
            <a:off x="379095" y="3143311"/>
            <a:ext cx="1645648" cy="1742198"/>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pic>
        <p:nvPicPr>
          <p:cNvPr id="27" name="Рисунок 26" descr="История создания фильма «А зори здесь тихие…»"/>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5876" y="5115322"/>
            <a:ext cx="2407285" cy="15106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89441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800104" y="2704737"/>
            <a:ext cx="5089305" cy="3865880"/>
          </a:xfrm>
        </p:spPr>
        <p:txBody>
          <a:bodyPr>
            <a:normAutofit/>
          </a:bodyPr>
          <a:lstStyle/>
          <a:p>
            <a:pPr algn="just">
              <a:spcBef>
                <a:spcPts val="0"/>
              </a:spcBef>
            </a:pPr>
            <a:r>
              <a:rPr lang="ru-RU" sz="1700" dirty="0" smtClean="0">
                <a:latin typeface="Times New Roman" panose="02020603050405020304" pitchFamily="18" charset="0"/>
                <a:cs typeface="Times New Roman" panose="02020603050405020304" pitchFamily="18" charset="0"/>
              </a:rPr>
              <a:t>  Больше </a:t>
            </a:r>
            <a:r>
              <a:rPr lang="ru-RU" sz="1700" dirty="0">
                <a:latin typeface="Times New Roman" panose="02020603050405020304" pitchFamily="18" charset="0"/>
                <a:cs typeface="Times New Roman" panose="02020603050405020304" pitchFamily="18" charset="0"/>
              </a:rPr>
              <a:t>всего мне понравилась игра Петра Федорова (2015 г.) в роли «девчачьего командира» старшины Васкова и  Ольги Остроумовой (1972 г.) в роли Женьки Камельковой.</a:t>
            </a:r>
          </a:p>
          <a:p>
            <a:pPr algn="just">
              <a:spcBef>
                <a:spcPts val="0"/>
              </a:spcBef>
            </a:pPr>
            <a:r>
              <a:rPr lang="ru-RU" sz="1700" dirty="0" smtClean="0">
                <a:latin typeface="Times New Roman" panose="02020603050405020304" pitchFamily="18" charset="0"/>
                <a:cs typeface="Times New Roman" panose="02020603050405020304" pitchFamily="18" charset="0"/>
              </a:rPr>
              <a:t>  Конечно</a:t>
            </a:r>
            <a:r>
              <a:rPr lang="ru-RU" sz="1700" dirty="0">
                <a:latin typeface="Times New Roman" panose="02020603050405020304" pitchFamily="18" charset="0"/>
                <a:cs typeface="Times New Roman" panose="02020603050405020304" pitchFamily="18" charset="0"/>
              </a:rPr>
              <a:t>, фильм 2015 г. более красивый, динамичный, в нем сочетается мощная музыка и эффектная картинка, там лучше сняты перестрелки, схватка Васкова с фашистом.  </a:t>
            </a:r>
          </a:p>
          <a:p>
            <a:pPr algn="just">
              <a:spcBef>
                <a:spcPts val="0"/>
              </a:spcBef>
            </a:pPr>
            <a:r>
              <a:rPr lang="ru-RU" sz="1700" dirty="0" smtClean="0">
                <a:latin typeface="Times New Roman" panose="02020603050405020304" pitchFamily="18" charset="0"/>
                <a:cs typeface="Times New Roman" panose="02020603050405020304" pitchFamily="18" charset="0"/>
              </a:rPr>
              <a:t>  Смотря </a:t>
            </a:r>
            <a:r>
              <a:rPr lang="ru-RU" sz="1700" dirty="0">
                <a:latin typeface="Times New Roman" panose="02020603050405020304" pitchFamily="18" charset="0"/>
                <a:cs typeface="Times New Roman" panose="02020603050405020304" pitchFamily="18" charset="0"/>
              </a:rPr>
              <a:t>фильм «А зори здесь тихие», понимаешь, что на войне сражались не супергерои, а обычные люди, с обычными человеческими недостатками, и понимаешь, какой ценой давались подвиги, и каким кошмаром была война и для тех, кто дошел до Берлина, и для тех, кто остался на поле боя.</a:t>
            </a:r>
          </a:p>
          <a:p>
            <a:pPr algn="just">
              <a:spcBef>
                <a:spcPts val="0"/>
              </a:spcBef>
            </a:pPr>
            <a:r>
              <a:rPr lang="ru-RU" sz="1700" dirty="0" smtClean="0">
                <a:latin typeface="Times New Roman" panose="02020603050405020304" pitchFamily="18" charset="0"/>
                <a:cs typeface="Times New Roman" panose="02020603050405020304" pitchFamily="18" charset="0"/>
              </a:rPr>
              <a:t>  Ребята</a:t>
            </a:r>
            <a:r>
              <a:rPr lang="ru-RU" sz="1700" dirty="0">
                <a:latin typeface="Times New Roman" panose="02020603050405020304" pitchFamily="18" charset="0"/>
                <a:cs typeface="Times New Roman" panose="02020603050405020304" pitchFamily="18" charset="0"/>
              </a:rPr>
              <a:t>, посмотрите фильм «А зори здесь тихие... »! Уверена, вы не пожалеете.</a:t>
            </a:r>
          </a:p>
        </p:txBody>
      </p:sp>
      <p:pic>
        <p:nvPicPr>
          <p:cNvPr id="4" name="Рисунок 3" descr="Кадр из фильма"/>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4949" y="4846318"/>
            <a:ext cx="3206341" cy="1455693"/>
          </a:xfrm>
          <a:prstGeom prst="rect">
            <a:avLst/>
          </a:prstGeom>
          <a:ln>
            <a:noFill/>
          </a:ln>
          <a:effectLst>
            <a:outerShdw blurRad="292100" dist="139700" dir="2700000" algn="tl" rotWithShape="0">
              <a:srgbClr val="333333">
                <a:alpha val="65000"/>
              </a:srgbClr>
            </a:outerShdw>
          </a:effectLst>
        </p:spPr>
      </p:pic>
      <p:pic>
        <p:nvPicPr>
          <p:cNvPr id="5" name="Рисунок 4" descr="Кадр из фильма &quot;А зори здесь тихие…&quot;"/>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29646" y="218076"/>
            <a:ext cx="3286306" cy="2239555"/>
          </a:xfrm>
          <a:prstGeom prst="rect">
            <a:avLst/>
          </a:prstGeom>
          <a:ln>
            <a:noFill/>
          </a:ln>
          <a:effectLst>
            <a:outerShdw blurRad="292100" dist="139700" dir="2700000" algn="tl" rotWithShape="0">
              <a:srgbClr val="333333">
                <a:alpha val="65000"/>
              </a:srgbClr>
            </a:outerShdw>
          </a:effectLst>
        </p:spPr>
      </p:pic>
      <p:pic>
        <p:nvPicPr>
          <p:cNvPr id="6" name="Рисунок 5" descr="История создания фильма «А зори здесь тихие…»"/>
          <p:cNvPicPr/>
          <p:nvPr/>
        </p:nvPicPr>
        <p:blipFill>
          <a:blip r:embed="rId4">
            <a:extLst>
              <a:ext uri="{28A0092B-C50C-407E-A947-70E740481C1C}">
                <a14:useLocalDpi xmlns="" xmlns:a14="http://schemas.microsoft.com/office/drawing/2010/main" val="0"/>
              </a:ext>
            </a:extLst>
          </a:blip>
          <a:srcRect/>
          <a:stretch>
            <a:fillRect/>
          </a:stretch>
        </p:blipFill>
        <p:spPr bwMode="auto">
          <a:xfrm>
            <a:off x="244520" y="2953020"/>
            <a:ext cx="3275330" cy="1454785"/>
          </a:xfrm>
          <a:prstGeom prst="rect">
            <a:avLst/>
          </a:prstGeom>
          <a:ln>
            <a:noFill/>
          </a:ln>
          <a:effectLst>
            <a:outerShdw blurRad="292100" dist="139700" dir="2700000" algn="tl" rotWithShape="0">
              <a:srgbClr val="333333">
                <a:alpha val="65000"/>
              </a:srgbClr>
            </a:outerShdw>
          </a:effectLst>
        </p:spPr>
      </p:pic>
      <p:pic>
        <p:nvPicPr>
          <p:cNvPr id="7" name="Рисунок 6" descr="Кадр из фильма &quot;А зори здесь тихие…&quot;"/>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40310" y="218076"/>
            <a:ext cx="3327400" cy="22180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329322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3666" y="0"/>
            <a:ext cx="3843609" cy="628512"/>
          </a:xfrm>
        </p:spPr>
        <p:txBody>
          <a:bodyPr>
            <a:norm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Фильм «Сестрёнка»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4415245" y="775611"/>
            <a:ext cx="4369661" cy="5159828"/>
          </a:xfrm>
        </p:spPr>
        <p:txBody>
          <a:bodyPr>
            <a:noAutofit/>
          </a:bodyPr>
          <a:lstStyle/>
          <a:p>
            <a:pPr algn="just"/>
            <a:r>
              <a:rPr lang="ru-RU" sz="2300" dirty="0" smtClean="0">
                <a:latin typeface="Times New Roman" panose="02020603050405020304" pitchFamily="18" charset="0"/>
                <a:cs typeface="Times New Roman" panose="02020603050405020304" pitchFamily="18" charset="0"/>
              </a:rPr>
              <a:t>   </a:t>
            </a:r>
            <a:r>
              <a:rPr lang="ru-RU" sz="2300" i="1" dirty="0" smtClean="0">
                <a:latin typeface="Times New Roman" panose="02020603050405020304" pitchFamily="18" charset="0"/>
                <a:cs typeface="Times New Roman" panose="02020603050405020304" pitchFamily="18" charset="0"/>
              </a:rPr>
              <a:t>Сколько </a:t>
            </a:r>
            <a:r>
              <a:rPr lang="ru-RU" sz="2300" i="1" dirty="0">
                <a:latin typeface="Times New Roman" panose="02020603050405020304" pitchFamily="18" charset="0"/>
                <a:cs typeface="Times New Roman" panose="02020603050405020304" pitchFamily="18" charset="0"/>
              </a:rPr>
              <a:t>себя помнит </a:t>
            </a:r>
            <a:r>
              <a:rPr lang="ru-RU" sz="2300" i="1" dirty="0" err="1">
                <a:latin typeface="Times New Roman" panose="02020603050405020304" pitchFamily="18" charset="0"/>
                <a:cs typeface="Times New Roman" panose="02020603050405020304" pitchFamily="18" charset="0"/>
              </a:rPr>
              <a:t>Ямиль</a:t>
            </a:r>
            <a:r>
              <a:rPr lang="ru-RU" sz="2300" i="1" dirty="0">
                <a:latin typeface="Times New Roman" panose="02020603050405020304" pitchFamily="18" charset="0"/>
                <a:cs typeface="Times New Roman" panose="02020603050405020304" pitchFamily="18" charset="0"/>
              </a:rPr>
              <a:t>, война была всегда. Но </a:t>
            </a:r>
            <a:r>
              <a:rPr lang="ru-RU" sz="2300" i="1" dirty="0" err="1">
                <a:latin typeface="Times New Roman" panose="02020603050405020304" pitchFamily="18" charset="0"/>
                <a:cs typeface="Times New Roman" panose="02020603050405020304" pitchFamily="18" charset="0"/>
              </a:rPr>
              <a:t>Ямиль</a:t>
            </a:r>
            <a:r>
              <a:rPr lang="ru-RU" sz="2300" i="1" dirty="0">
                <a:latin typeface="Times New Roman" panose="02020603050405020304" pitchFamily="18" charset="0"/>
                <a:cs typeface="Times New Roman" panose="02020603050405020304" pitchFamily="18" charset="0"/>
              </a:rPr>
              <a:t> очень ждёт, когда она кончится — ведь тогда вернётся Отец, которого </a:t>
            </a:r>
            <a:r>
              <a:rPr lang="ru-RU" sz="2300" i="1" dirty="0" err="1">
                <a:latin typeface="Times New Roman" panose="02020603050405020304" pitchFamily="18" charset="0"/>
                <a:cs typeface="Times New Roman" panose="02020603050405020304" pitchFamily="18" charset="0"/>
              </a:rPr>
              <a:t>Ямиль</a:t>
            </a:r>
            <a:r>
              <a:rPr lang="ru-RU" sz="2300" i="1" dirty="0">
                <a:latin typeface="Times New Roman" panose="02020603050405020304" pitchFamily="18" charset="0"/>
                <a:cs typeface="Times New Roman" panose="02020603050405020304" pitchFamily="18" charset="0"/>
              </a:rPr>
              <a:t> знает только по фотографиям и </a:t>
            </a:r>
            <a:r>
              <a:rPr lang="ru-RU" sz="2300" i="1" dirty="0" smtClean="0">
                <a:latin typeface="Times New Roman" panose="02020603050405020304" pitchFamily="18" charset="0"/>
                <a:cs typeface="Times New Roman" panose="02020603050405020304" pitchFamily="18" charset="0"/>
              </a:rPr>
              <a:t>письмам.</a:t>
            </a:r>
          </a:p>
          <a:p>
            <a:pPr algn="just"/>
            <a:r>
              <a:rPr lang="ru-RU" sz="2300" i="1" dirty="0">
                <a:latin typeface="Times New Roman" panose="02020603050405020304" pitchFamily="18" charset="0"/>
                <a:cs typeface="Times New Roman" panose="02020603050405020304" pitchFamily="18" charset="0"/>
              </a:rPr>
              <a:t> </a:t>
            </a:r>
            <a:r>
              <a:rPr lang="ru-RU" sz="2300" i="1" dirty="0" smtClean="0">
                <a:latin typeface="Times New Roman" panose="02020603050405020304" pitchFamily="18" charset="0"/>
                <a:cs typeface="Times New Roman" panose="02020603050405020304" pitchFamily="18" charset="0"/>
              </a:rPr>
              <a:t>  Однажды </a:t>
            </a:r>
            <a:r>
              <a:rPr lang="ru-RU" sz="2300" i="1" dirty="0">
                <a:latin typeface="Times New Roman" panose="02020603050405020304" pitchFamily="18" charset="0"/>
                <a:cs typeface="Times New Roman" panose="02020603050405020304" pitchFamily="18" charset="0"/>
              </a:rPr>
              <a:t>Мама уезжает в далёкий город и привозит с собой молчаливую девочку Оксану и передает наказ Отца заботиться о ней, как о родной сестрёнке</a:t>
            </a:r>
            <a:r>
              <a:rPr lang="ru-RU" sz="2300" i="1" dirty="0" smtClean="0">
                <a:latin typeface="Times New Roman" panose="02020603050405020304" pitchFamily="18" charset="0"/>
                <a:cs typeface="Times New Roman" panose="02020603050405020304" pitchFamily="18" charset="0"/>
              </a:rPr>
              <a:t>…</a:t>
            </a:r>
          </a:p>
          <a:p>
            <a:pPr algn="just"/>
            <a:r>
              <a:rPr lang="ru-RU" sz="2300" dirty="0">
                <a:latin typeface="Times New Roman" panose="02020603050405020304" pitchFamily="18" charset="0"/>
                <a:cs typeface="Times New Roman" panose="02020603050405020304" pitchFamily="18" charset="0"/>
              </a:rPr>
              <a:t> </a:t>
            </a:r>
            <a:r>
              <a:rPr lang="ru-RU" sz="2300" dirty="0" smtClean="0">
                <a:latin typeface="Times New Roman" panose="02020603050405020304" pitchFamily="18" charset="0"/>
                <a:cs typeface="Times New Roman" panose="02020603050405020304" pitchFamily="18" charset="0"/>
              </a:rPr>
              <a:t>  Советует к просмотру </a:t>
            </a:r>
            <a:r>
              <a:rPr lang="ru-RU" sz="2300" b="1" dirty="0" smtClean="0">
                <a:latin typeface="Times New Roman" panose="02020603050405020304" pitchFamily="18" charset="0"/>
                <a:cs typeface="Times New Roman" panose="02020603050405020304" pitchFamily="18" charset="0"/>
              </a:rPr>
              <a:t>Светлана Анатольевна Боброва:</a:t>
            </a:r>
            <a:r>
              <a:rPr lang="ru-RU" sz="2300" dirty="0" smtClean="0">
                <a:latin typeface="Times New Roman" panose="02020603050405020304" pitchFamily="18" charset="0"/>
                <a:cs typeface="Times New Roman" panose="02020603050405020304" pitchFamily="18" charset="0"/>
              </a:rPr>
              <a:t> «Замечательный фильм про дружбу народов во время Великой Отечественной войны».</a:t>
            </a:r>
            <a:endParaRPr lang="ru-RU" sz="2300" dirty="0">
              <a:latin typeface="Times New Roman" panose="02020603050405020304" pitchFamily="18" charset="0"/>
              <a:cs typeface="Times New Roman" panose="02020603050405020304" pitchFamily="18" charset="0"/>
            </a:endParaRPr>
          </a:p>
        </p:txBody>
      </p:sp>
      <p:pic>
        <p:nvPicPr>
          <p:cNvPr id="5122" name="Picture 2" descr="https://im0-tub-ru.yandex.net/i?id=ab7cc4505b04271e899f31f4d76f2e5e-l&amp;n=1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0267" y="849086"/>
            <a:ext cx="2202574" cy="293676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5124" name="Picture 4" descr="https://kinodisk.com/shots/M907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0266" y="4140926"/>
            <a:ext cx="4110535" cy="222386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5126" name="Picture 6" descr="https://www.kino.ru/photos/originals/2671/35.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63666" y="801736"/>
            <a:ext cx="2051579" cy="298411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34170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7374" y="194448"/>
            <a:ext cx="3699918" cy="419507"/>
          </a:xfrm>
        </p:spPr>
        <p:txBody>
          <a:bodyPr>
            <a:no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Фильм «Сто шагов»</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4422866" y="613954"/>
            <a:ext cx="4283664" cy="5721531"/>
          </a:xfrm>
        </p:spPr>
        <p:txBody>
          <a:bodyPr>
            <a:noAutofit/>
          </a:bodyPr>
          <a:lstStyle/>
          <a:p>
            <a:pPr algn="just">
              <a:spcBef>
                <a:spcPts val="0"/>
              </a:spcBef>
            </a:pPr>
            <a:r>
              <a:rPr lang="ru-RU" sz="1900" dirty="0" smtClean="0">
                <a:latin typeface="Times New Roman" panose="02020603050405020304" pitchFamily="18" charset="0"/>
                <a:cs typeface="Times New Roman" panose="02020603050405020304" pitchFamily="18" charset="0"/>
              </a:rPr>
              <a:t>    «Раньше даже бандиты ветеранов не трогали, а сейчас…» – фраза из фильма, которая мне понравилась. Я всем советую посмотреть </a:t>
            </a:r>
            <a:r>
              <a:rPr lang="ru-RU" sz="1900" dirty="0">
                <a:latin typeface="Times New Roman" panose="02020603050405020304" pitchFamily="18" charset="0"/>
                <a:cs typeface="Times New Roman" panose="02020603050405020304" pitchFamily="18" charset="0"/>
              </a:rPr>
              <a:t>этот короткий фильм. </a:t>
            </a:r>
            <a:endParaRPr lang="ru-RU" sz="1900" dirty="0" smtClean="0">
              <a:latin typeface="Times New Roman" panose="02020603050405020304" pitchFamily="18" charset="0"/>
              <a:cs typeface="Times New Roman" panose="02020603050405020304" pitchFamily="18" charset="0"/>
            </a:endParaRPr>
          </a:p>
          <a:p>
            <a:pPr algn="just">
              <a:spcBef>
                <a:spcPts val="0"/>
              </a:spcBef>
            </a:pPr>
            <a:r>
              <a:rPr lang="ru-RU" sz="1900" dirty="0">
                <a:latin typeface="Times New Roman" panose="02020603050405020304" pitchFamily="18" charset="0"/>
                <a:cs typeface="Times New Roman" panose="02020603050405020304" pitchFamily="18" charset="0"/>
              </a:rPr>
              <a:t> </a:t>
            </a:r>
            <a:r>
              <a:rPr lang="ru-RU" sz="1900" dirty="0" smtClean="0">
                <a:latin typeface="Times New Roman" panose="02020603050405020304" pitchFamily="18" charset="0"/>
                <a:cs typeface="Times New Roman" panose="02020603050405020304" pitchFamily="18" charset="0"/>
              </a:rPr>
              <a:t>   Прекрасная </a:t>
            </a:r>
            <a:r>
              <a:rPr lang="ru-RU" sz="1900" dirty="0">
                <a:latin typeface="Times New Roman" panose="02020603050405020304" pitchFamily="18" charset="0"/>
                <a:cs typeface="Times New Roman" panose="02020603050405020304" pitchFamily="18" charset="0"/>
              </a:rPr>
              <a:t>игра великолепного актера </a:t>
            </a:r>
            <a:r>
              <a:rPr lang="ru-RU" sz="1900" dirty="0" err="1">
                <a:latin typeface="Times New Roman" panose="02020603050405020304" pitchFamily="18" charset="0"/>
                <a:cs typeface="Times New Roman" panose="02020603050405020304" pitchFamily="18" charset="0"/>
              </a:rPr>
              <a:t>Гостюхина</a:t>
            </a:r>
            <a:r>
              <a:rPr lang="ru-RU" sz="1900" dirty="0">
                <a:latin typeface="Times New Roman" panose="02020603050405020304" pitchFamily="18" charset="0"/>
                <a:cs typeface="Times New Roman" panose="02020603050405020304" pitchFamily="18" charset="0"/>
              </a:rPr>
              <a:t> Владимира Васильевича</a:t>
            </a:r>
            <a:r>
              <a:rPr lang="ru-RU" sz="1900" dirty="0" smtClean="0">
                <a:latin typeface="Times New Roman" panose="02020603050405020304" pitchFamily="18" charset="0"/>
                <a:cs typeface="Times New Roman" panose="02020603050405020304" pitchFamily="18" charset="0"/>
              </a:rPr>
              <a:t>! В </a:t>
            </a:r>
            <a:r>
              <a:rPr lang="ru-RU" sz="1900" dirty="0">
                <a:latin typeface="Times New Roman" panose="02020603050405020304" pitchFamily="18" charset="0"/>
                <a:cs typeface="Times New Roman" panose="02020603050405020304" pitchFamily="18" charset="0"/>
              </a:rPr>
              <a:t>фильме показана участь большинства бывших фронтовиков, о судьбе которых мы порой узнаем только после СМИ или же по воле случая</a:t>
            </a:r>
            <a:r>
              <a:rPr lang="ru-RU" sz="1900" dirty="0" smtClean="0">
                <a:latin typeface="Times New Roman" panose="02020603050405020304" pitchFamily="18" charset="0"/>
                <a:cs typeface="Times New Roman" panose="02020603050405020304" pitchFamily="18" charset="0"/>
              </a:rPr>
              <a:t>. Орденоносец</a:t>
            </a:r>
            <a:r>
              <a:rPr lang="ru-RU" sz="1900" dirty="0">
                <a:latin typeface="Times New Roman" panose="02020603050405020304" pitchFamily="18" charset="0"/>
                <a:cs typeface="Times New Roman" panose="02020603050405020304" pitchFamily="18" charset="0"/>
              </a:rPr>
              <a:t>, полковник доведен до предела безразличием со стороны властей к его просьбам. А ведь он ничего лишнего не просил. Только чтобы помогли вернуть его боевые ордена, полученные им за боевые заслуги</a:t>
            </a:r>
            <a:r>
              <a:rPr lang="ru-RU" sz="1900" dirty="0" smtClean="0">
                <a:latin typeface="Times New Roman" panose="02020603050405020304" pitchFamily="18" charset="0"/>
                <a:cs typeface="Times New Roman" panose="02020603050405020304" pitchFamily="18" charset="0"/>
              </a:rPr>
              <a:t>. Обратил </a:t>
            </a:r>
            <a:r>
              <a:rPr lang="ru-RU" sz="1900" dirty="0">
                <a:latin typeface="Times New Roman" panose="02020603050405020304" pitchFamily="18" charset="0"/>
                <a:cs typeface="Times New Roman" panose="02020603050405020304" pitchFamily="18" charset="0"/>
              </a:rPr>
              <a:t>внимание на себя только пойдя на крайние меры</a:t>
            </a:r>
            <a:r>
              <a:rPr lang="ru-RU" sz="1900" dirty="0" smtClean="0">
                <a:latin typeface="Times New Roman" panose="02020603050405020304" pitchFamily="18" charset="0"/>
                <a:cs typeface="Times New Roman" panose="02020603050405020304" pitchFamily="18" charset="0"/>
              </a:rPr>
              <a:t>. </a:t>
            </a:r>
          </a:p>
          <a:p>
            <a:pPr algn="just">
              <a:spcBef>
                <a:spcPts val="0"/>
              </a:spcBef>
            </a:pPr>
            <a:r>
              <a:rPr lang="ru-RU" sz="1900" dirty="0" smtClean="0">
                <a:latin typeface="Times New Roman" panose="02020603050405020304" pitchFamily="18" charset="0"/>
                <a:cs typeface="Times New Roman" panose="02020603050405020304" pitchFamily="18" charset="0"/>
              </a:rPr>
              <a:t>   Хотелось </a:t>
            </a:r>
            <a:r>
              <a:rPr lang="ru-RU" sz="1900" dirty="0">
                <a:latin typeface="Times New Roman" panose="02020603050405020304" pitchFamily="18" charset="0"/>
                <a:cs typeface="Times New Roman" panose="02020603050405020304" pitchFamily="18" charset="0"/>
              </a:rPr>
              <a:t>бы, чтобы и в реальной жизни побольше было бы понимания и душевной доброты</a:t>
            </a:r>
            <a:r>
              <a:rPr lang="ru-RU" sz="1900" dirty="0" smtClean="0">
                <a:latin typeface="Times New Roman" panose="02020603050405020304" pitchFamily="18" charset="0"/>
                <a:cs typeface="Times New Roman" panose="02020603050405020304" pitchFamily="18" charset="0"/>
              </a:rPr>
              <a:t>!</a:t>
            </a:r>
            <a:endParaRPr lang="ru-RU" sz="19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cstate="print">
            <a:extLst>
              <a:ext uri="{28A0092B-C50C-407E-A947-70E740481C1C}">
                <a14:useLocalDpi xmlns="" xmlns:a14="http://schemas.microsoft.com/office/drawing/2010/main" val="0"/>
              </a:ext>
            </a:extLst>
          </a:blip>
          <a:srcRect t="21187" r="10671"/>
          <a:stretch/>
        </p:blipFill>
        <p:spPr>
          <a:xfrm>
            <a:off x="603205" y="337865"/>
            <a:ext cx="2035492" cy="208951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03205" y="2466567"/>
            <a:ext cx="2508068"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Елена </a:t>
            </a:r>
            <a:r>
              <a:rPr lang="ru-RU" sz="1400" b="1" dirty="0" err="1" smtClean="0">
                <a:latin typeface="Times New Roman" panose="02020603050405020304" pitchFamily="18" charset="0"/>
                <a:cs typeface="Times New Roman" panose="02020603050405020304" pitchFamily="18" charset="0"/>
              </a:rPr>
              <a:t>Баторовна</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Ойдуп</a:t>
            </a:r>
            <a:endParaRPr lang="ru-RU" sz="1400" b="1" dirty="0">
              <a:latin typeface="Times New Roman" panose="02020603050405020304" pitchFamily="18" charset="0"/>
              <a:cs typeface="Times New Roman" panose="02020603050405020304" pitchFamily="18" charset="0"/>
            </a:endParaRPr>
          </a:p>
        </p:txBody>
      </p:sp>
      <p:pic>
        <p:nvPicPr>
          <p:cNvPr id="6146" name="Picture 2" descr="https://movie-place.online/upload/video_previews/66c/66c2f22f7b1200cad29e1f4d94869e0f.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1481" y="2813533"/>
            <a:ext cx="3747409" cy="2107918"/>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http://gtorrent.ru/uploads/posts/2019-09/1568028796_5046bb65c3063b31545a1bc9d7dd79df.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43347" y="5275750"/>
            <a:ext cx="3070951" cy="12966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00342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5189" y="207510"/>
            <a:ext cx="3553098" cy="537072"/>
          </a:xfrm>
        </p:spPr>
        <p:txBody>
          <a:bodyPr>
            <a:normAutofit/>
          </a:bodyPr>
          <a:lstStyle/>
          <a:p>
            <a:r>
              <a:rPr lang="ru-RU" sz="2000" b="1" dirty="0" smtClean="0">
                <a:solidFill>
                  <a:srgbClr val="FF0000"/>
                </a:solidFill>
                <a:latin typeface="Times New Roman" panose="02020603050405020304" pitchFamily="18" charset="0"/>
                <a:cs typeface="Times New Roman" panose="02020603050405020304" pitchFamily="18" charset="0"/>
              </a:rPr>
              <a:t>Фильм «Завтра была война»</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3801292" y="744582"/>
            <a:ext cx="5061994" cy="5201378"/>
          </a:xfrm>
        </p:spPr>
        <p:txBody>
          <a:bodyPr>
            <a:noAutofit/>
          </a:bodyPr>
          <a:lstStyle/>
          <a:p>
            <a:pPr algn="just">
              <a:spcBef>
                <a:spcPts val="0"/>
              </a:spcBef>
            </a:pPr>
            <a:r>
              <a:rPr lang="ru-RU" sz="1800" dirty="0" smtClean="0">
                <a:latin typeface="Times New Roman" panose="02020603050405020304" pitchFamily="18" charset="0"/>
                <a:cs typeface="Times New Roman" panose="02020603050405020304" pitchFamily="18" charset="0"/>
              </a:rPr>
              <a:t>   Шикарный </a:t>
            </a:r>
            <a:r>
              <a:rPr lang="ru-RU" sz="1800" dirty="0">
                <a:latin typeface="Times New Roman" panose="02020603050405020304" pitchFamily="18" charset="0"/>
                <a:cs typeface="Times New Roman" panose="02020603050405020304" pitchFamily="18" charset="0"/>
              </a:rPr>
              <a:t>актерский состав: </a:t>
            </a:r>
            <a:r>
              <a:rPr lang="ru-RU" sz="1800" dirty="0" err="1">
                <a:latin typeface="Times New Roman" panose="02020603050405020304" pitchFamily="18" charset="0"/>
                <a:cs typeface="Times New Roman" panose="02020603050405020304" pitchFamily="18" charset="0"/>
              </a:rPr>
              <a:t>Н.Русланова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С.Никоненко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В.Алентова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И.Чериченко</a:t>
            </a:r>
            <a:r>
              <a:rPr lang="ru-RU" sz="1800" dirty="0">
                <a:latin typeface="Times New Roman" panose="02020603050405020304" pitchFamily="18" charset="0"/>
                <a:cs typeface="Times New Roman" panose="02020603050405020304" pitchFamily="18" charset="0"/>
              </a:rPr>
              <a:t>. Фильм о поколении, которое пережило репрессии, войну</a:t>
            </a:r>
            <a:r>
              <a:rPr lang="ru-RU" sz="1800" dirty="0" smtClean="0">
                <a:latin typeface="Times New Roman" panose="02020603050405020304" pitchFamily="18" charset="0"/>
                <a:cs typeface="Times New Roman" panose="02020603050405020304" pitchFamily="18" charset="0"/>
              </a:rPr>
              <a:t>.</a:t>
            </a:r>
          </a:p>
          <a:p>
            <a:pPr algn="just">
              <a:spcBef>
                <a:spcPts val="0"/>
              </a:spcBef>
            </a:pPr>
            <a:r>
              <a:rPr lang="ru-RU" sz="1800" dirty="0" smtClean="0">
                <a:latin typeface="Times New Roman" panose="02020603050405020304" pitchFamily="18" charset="0"/>
                <a:cs typeface="Times New Roman" panose="02020603050405020304" pitchFamily="18" charset="0"/>
              </a:rPr>
              <a:t>     Старшеклассники </a:t>
            </a:r>
            <a:r>
              <a:rPr lang="ru-RU" sz="1800" dirty="0">
                <a:latin typeface="Times New Roman" panose="02020603050405020304" pitchFamily="18" charset="0"/>
                <a:cs typeface="Times New Roman" panose="02020603050405020304" pitchFamily="18" charset="0"/>
              </a:rPr>
              <a:t>стали непосредственными участниками трагедий, разыгравшихся на их глазах - отец одноклассницы, директор завода, был арестован по обвинению во вредительстве, учеников школы арестовали за то, что они привезли бюст Сталина, привязав его за шею. </a:t>
            </a:r>
            <a:endParaRPr lang="ru-RU" sz="1800" dirty="0" smtClean="0">
              <a:latin typeface="Times New Roman" panose="02020603050405020304" pitchFamily="18" charset="0"/>
              <a:cs typeface="Times New Roman" panose="02020603050405020304" pitchFamily="18" charset="0"/>
            </a:endParaRPr>
          </a:p>
          <a:p>
            <a:pPr algn="just">
              <a:spcBef>
                <a:spcPts val="0"/>
              </a:spcBef>
            </a:pP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   Староста </a:t>
            </a:r>
            <a:r>
              <a:rPr lang="ru-RU" sz="1800" dirty="0">
                <a:latin typeface="Times New Roman" panose="02020603050405020304" pitchFamily="18" charset="0"/>
                <a:cs typeface="Times New Roman" panose="02020603050405020304" pitchFamily="18" charset="0"/>
              </a:rPr>
              <a:t>9 "Б" класса Искра Полякова - комсомолка, верит в идеалы партии, также как и ее мама принципиальный партработник, что они нерушимы и правильны. Дружба с Викой Люберецкой, ее самоубийство после ареста отца и ее похороны, и последствия этих похорон -все это ломает представления Искры о справедливости. Но что мать ей говорит, что нельзя так жить, все принимать близко к сердцу, иначе горя будет много. В конце фильма за кадром озвучена судьба каждого героя. </a:t>
            </a:r>
            <a:endParaRPr lang="ru-RU" sz="1800" dirty="0" smtClean="0">
              <a:latin typeface="Times New Roman" panose="02020603050405020304" pitchFamily="18" charset="0"/>
              <a:cs typeface="Times New Roman" panose="02020603050405020304" pitchFamily="18" charset="0"/>
            </a:endParaRPr>
          </a:p>
          <a:p>
            <a:pPr algn="just">
              <a:spcBef>
                <a:spcPts val="0"/>
              </a:spcBef>
            </a:pP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   </a:t>
            </a:r>
            <a:r>
              <a:rPr lang="ru-RU" sz="1800" i="1" dirty="0" smtClean="0">
                <a:latin typeface="Times New Roman" panose="02020603050405020304" pitchFamily="18" charset="0"/>
                <a:cs typeface="Times New Roman" panose="02020603050405020304" pitchFamily="18" charset="0"/>
              </a:rPr>
              <a:t>«Лично меня затронули взаимоотношения старшеклассников в то страшное время. Это фильм о стойкости характера, дружбе и любви» - советует </a:t>
            </a:r>
            <a:r>
              <a:rPr lang="ru-RU" sz="1800" b="1" dirty="0" smtClean="0">
                <a:latin typeface="Times New Roman" panose="02020603050405020304" pitchFamily="18" charset="0"/>
                <a:cs typeface="Times New Roman" panose="02020603050405020304" pitchFamily="18" charset="0"/>
              </a:rPr>
              <a:t>Оксана Геннадьевна </a:t>
            </a:r>
            <a:r>
              <a:rPr lang="ru-RU" sz="1800" b="1" dirty="0" err="1" smtClean="0">
                <a:latin typeface="Times New Roman" panose="02020603050405020304" pitchFamily="18" charset="0"/>
                <a:cs typeface="Times New Roman" panose="02020603050405020304" pitchFamily="18" charset="0"/>
              </a:rPr>
              <a:t>Слаква</a:t>
            </a:r>
            <a:r>
              <a:rPr lang="ru-RU" sz="1800" b="1" dirty="0" smtClean="0">
                <a:latin typeface="Times New Roman" panose="02020603050405020304" pitchFamily="18" charset="0"/>
                <a:cs typeface="Times New Roman" panose="02020603050405020304" pitchFamily="18" charset="0"/>
              </a:rPr>
              <a:t>. </a:t>
            </a:r>
          </a:p>
          <a:p>
            <a:pPr algn="just">
              <a:spcBef>
                <a:spcPts val="0"/>
              </a:spcBef>
            </a:pPr>
            <a:endParaRPr lang="ru-RU" sz="1800" dirty="0">
              <a:latin typeface="Times New Roman" panose="02020603050405020304" pitchFamily="18" charset="0"/>
              <a:cs typeface="Times New Roman" panose="02020603050405020304" pitchFamily="18" charset="0"/>
            </a:endParaRPr>
          </a:p>
        </p:txBody>
      </p:sp>
      <p:pic>
        <p:nvPicPr>
          <p:cNvPr id="7170" name="Picture 2" descr="http://lookmix.org/uploads/posts/2015-04/1428629604_zavtra.byla.vojna-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4766" y="840266"/>
            <a:ext cx="2612569" cy="195942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7174" name="Picture 6" descr="https://cdn1.ozone.ru/multimedia/102264730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4769" y="3226525"/>
            <a:ext cx="2412565" cy="341965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14174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268</TotalTime>
  <Words>1615</Words>
  <Application>Microsoft Office PowerPoint</Application>
  <PresentationFormat>Экран (4:3)</PresentationFormat>
  <Paragraphs>80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«Летописи войны…»</vt:lpstr>
      <vt:lpstr>Фильм «Помни имя своё»</vt:lpstr>
      <vt:lpstr>Слайд 4</vt:lpstr>
      <vt:lpstr> Людмила Леонидовна         Бывалина</vt:lpstr>
      <vt:lpstr>Слайд 6</vt:lpstr>
      <vt:lpstr>Фильм «Сестрёнка»</vt:lpstr>
      <vt:lpstr>Фильм «Сто шагов»</vt:lpstr>
      <vt:lpstr>Фильм «Завтра была война»</vt:lpstr>
      <vt:lpstr>Фильм «Пятёрка отважных»</vt:lpstr>
      <vt:lpstr>Филь «Они сражались за Родину»</vt:lpstr>
      <vt:lpstr>Слайд 12</vt:lpstr>
      <vt:lpstr>Фильм «Мы из будущего»</vt:lpstr>
      <vt:lpstr>Слайд 14</vt:lpstr>
      <vt:lpstr>Фильм «Брестская крепость»</vt:lpstr>
      <vt:lpstr>Слайд 16</vt:lpstr>
      <vt:lpstr>Слайд 17</vt:lpstr>
      <vt:lpstr>Слайд 18</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Алина</cp:lastModifiedBy>
  <cp:revision>36</cp:revision>
  <dcterms:created xsi:type="dcterms:W3CDTF">2013-11-19T05:52:05Z</dcterms:created>
  <dcterms:modified xsi:type="dcterms:W3CDTF">2020-04-27T16:43:28Z</dcterms:modified>
</cp:coreProperties>
</file>