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3" r:id="rId3"/>
    <p:sldId id="274" r:id="rId4"/>
    <p:sldId id="257" r:id="rId5"/>
    <p:sldId id="277" r:id="rId6"/>
    <p:sldId id="1057" r:id="rId7"/>
    <p:sldId id="262" r:id="rId8"/>
    <p:sldId id="261" r:id="rId9"/>
    <p:sldId id="282" r:id="rId10"/>
    <p:sldId id="1059" r:id="rId11"/>
    <p:sldId id="1060" r:id="rId12"/>
    <p:sldId id="269" r:id="rId13"/>
    <p:sldId id="268" r:id="rId14"/>
    <p:sldId id="270" r:id="rId15"/>
    <p:sldId id="1062" r:id="rId16"/>
    <p:sldId id="1061" r:id="rId17"/>
    <p:sldId id="271" r:id="rId18"/>
    <p:sldId id="1063" r:id="rId19"/>
    <p:sldId id="1064" r:id="rId20"/>
    <p:sldId id="1065" r:id="rId21"/>
    <p:sldId id="1066" r:id="rId22"/>
    <p:sldId id="1058" r:id="rId23"/>
    <p:sldId id="1069" r:id="rId24"/>
    <p:sldId id="10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p:scale>
          <a:sx n="92" d="100"/>
          <a:sy n="92" d="100"/>
        </p:scale>
        <p:origin x="120" y="-72"/>
      </p:cViewPr>
      <p:guideLst>
        <p:guide orient="horz" pos="2160"/>
        <p:guide pos="3840"/>
      </p:guideLst>
    </p:cSldViewPr>
  </p:slideViewPr>
  <p:notesTextViewPr>
    <p:cViewPr>
      <p:scale>
        <a:sx n="1" d="1"/>
        <a:sy n="1" d="1"/>
      </p:scale>
      <p:origin x="0" y="0"/>
    </p:cViewPr>
  </p:notesTextViewPr>
  <p:sorterViewPr>
    <p:cViewPr>
      <p:scale>
        <a:sx n="42" d="100"/>
        <a:sy n="42" d="100"/>
      </p:scale>
      <p:origin x="0" y="-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5586B75A-687E-405C-8A0B-8D00578BA2C3}" type="datetimeFigureOut">
              <a:rPr lang="en-US" dirty="0"/>
              <a:pPr/>
              <a:t>6/1/2021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va.com/ru_ru/sozdat/infografika/" TargetMode="External"/><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canva.com/design/DAEMWFLgpsA/YktK8T929C8aw3iKZHQevg/edit?utm_source=onboard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nfograph.venngage.com/view/1e381f1b-3aa0-448d-9c57-e58095e39126" TargetMode="External"/><Relationship Id="rId2" Type="http://schemas.openxmlformats.org/officeDocument/2006/relationships/hyperlink" Target="https://venngage.com/" TargetMode="Externa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xmlns=""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xmlns="" id="{9A0D72AD-522D-45EF-809F-135706358E9A}"/>
              </a:ext>
            </a:extLst>
          </p:cNvPr>
          <p:cNvSpPr>
            <a:spLocks noGrp="1"/>
          </p:cNvSpPr>
          <p:nvPr>
            <p:ph type="ctrTitle"/>
          </p:nvPr>
        </p:nvSpPr>
        <p:spPr>
          <a:xfrm>
            <a:off x="442596" y="986721"/>
            <a:ext cx="3757037" cy="2702052"/>
          </a:xfrm>
        </p:spPr>
        <p:txBody>
          <a:bodyPr>
            <a:normAutofit/>
          </a:bodyPr>
          <a:lstStyle/>
          <a:p>
            <a:pPr algn="ctr"/>
            <a:r>
              <a:rPr lang="ru-RU" sz="4000" b="1" dirty="0">
                <a:solidFill>
                  <a:schemeClr val="tx1"/>
                </a:solidFill>
              </a:rPr>
              <a:t>ТЕХНОЛОГИЯ работы с текстами новой природы</a:t>
            </a:r>
          </a:p>
        </p:txBody>
      </p:sp>
      <p:sp>
        <p:nvSpPr>
          <p:cNvPr id="13" name="Rectangle 12">
            <a:extLst>
              <a:ext uri="{FF2B5EF4-FFF2-40B4-BE49-F238E27FC236}">
                <a16:creationId xmlns:a16="http://schemas.microsoft.com/office/drawing/2014/main" xmlns=""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75909"/>
            <a:ext cx="4642228" cy="30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263245" y="156833"/>
            <a:ext cx="3896591" cy="669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421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131B9D-7B8F-4D8F-8BB1-F5BC58DDEEC5}"/>
              </a:ext>
            </a:extLst>
          </p:cNvPr>
          <p:cNvSpPr>
            <a:spLocks noGrp="1"/>
          </p:cNvSpPr>
          <p:nvPr>
            <p:ph type="title"/>
          </p:nvPr>
        </p:nvSpPr>
        <p:spPr>
          <a:xfrm>
            <a:off x="83126" y="1123837"/>
            <a:ext cx="3439391" cy="4601183"/>
          </a:xfrm>
        </p:spPr>
        <p:txBody>
          <a:bodyPr>
            <a:normAutofit/>
          </a:bodyPr>
          <a:lstStyle/>
          <a:p>
            <a:r>
              <a:rPr lang="ru-RU" sz="4000" b="1" dirty="0">
                <a:solidFill>
                  <a:srgbClr val="002060"/>
                </a:solidFill>
              </a:rPr>
              <a:t>Некоторые основные</a:t>
            </a:r>
            <a:br>
              <a:rPr lang="ru-RU" sz="4000" b="1" dirty="0">
                <a:solidFill>
                  <a:srgbClr val="002060"/>
                </a:solidFill>
              </a:rPr>
            </a:br>
            <a:r>
              <a:rPr lang="ru-RU" sz="4000" b="1" dirty="0" smtClean="0">
                <a:solidFill>
                  <a:srgbClr val="002060"/>
                </a:solidFill>
              </a:rPr>
              <a:t>тенденции изменения </a:t>
            </a:r>
            <a:r>
              <a:rPr lang="ru-RU" sz="4000" b="1" dirty="0">
                <a:solidFill>
                  <a:srgbClr val="002060"/>
                </a:solidFill>
              </a:rPr>
              <a:t>текста</a:t>
            </a:r>
            <a:r>
              <a:rPr lang="ru-RU" sz="4000" b="1" dirty="0" smtClean="0">
                <a:solidFill>
                  <a:srgbClr val="002060"/>
                </a:solidFill>
              </a:rPr>
              <a:t>:</a:t>
            </a:r>
            <a:endParaRPr lang="ru-RU" sz="4000" dirty="0">
              <a:solidFill>
                <a:srgbClr val="002060"/>
              </a:solidFill>
            </a:endParaRPr>
          </a:p>
        </p:txBody>
      </p:sp>
      <p:sp>
        <p:nvSpPr>
          <p:cNvPr id="3" name="Объект 2">
            <a:extLst>
              <a:ext uri="{FF2B5EF4-FFF2-40B4-BE49-F238E27FC236}">
                <a16:creationId xmlns:a16="http://schemas.microsoft.com/office/drawing/2014/main" xmlns="" id="{00E6AAD6-91E0-4F4A-8516-ACE5B128565D}"/>
              </a:ext>
            </a:extLst>
          </p:cNvPr>
          <p:cNvSpPr>
            <a:spLocks noGrp="1"/>
          </p:cNvSpPr>
          <p:nvPr>
            <p:ph idx="1"/>
          </p:nvPr>
        </p:nvSpPr>
        <p:spPr>
          <a:xfrm>
            <a:off x="3553691" y="250723"/>
            <a:ext cx="8250382" cy="2793813"/>
          </a:xfrm>
        </p:spPr>
        <p:txBody>
          <a:bodyPr>
            <a:normAutofit lnSpcReduction="10000"/>
          </a:bodyPr>
          <a:lstStyle/>
          <a:p>
            <a:pPr marL="0" indent="0">
              <a:buNone/>
            </a:pPr>
            <a:r>
              <a:rPr lang="ru-RU" sz="2800" dirty="0" smtClean="0">
                <a:solidFill>
                  <a:schemeClr val="tx1"/>
                </a:solidFill>
              </a:rPr>
              <a:t>• отказ от линейности в построении и восприятии текста;</a:t>
            </a:r>
          </a:p>
          <a:p>
            <a:pPr marL="0" indent="0">
              <a:buNone/>
            </a:pPr>
            <a:r>
              <a:rPr lang="ru-RU" sz="2800" dirty="0" smtClean="0">
                <a:solidFill>
                  <a:schemeClr val="tx1"/>
                </a:solidFill>
              </a:rPr>
              <a:t>• сжатие объемов текста с увеличением информационной нагрузки на его единицу;</a:t>
            </a:r>
          </a:p>
          <a:p>
            <a:pPr marL="0" indent="0">
              <a:buNone/>
            </a:pPr>
            <a:r>
              <a:rPr lang="ru-RU" sz="2800" dirty="0" smtClean="0">
                <a:solidFill>
                  <a:schemeClr val="tx1"/>
                </a:solidFill>
              </a:rPr>
              <a:t>• рост интерактивности;</a:t>
            </a:r>
          </a:p>
          <a:p>
            <a:pPr marL="0" indent="0">
              <a:buNone/>
            </a:pPr>
            <a:r>
              <a:rPr lang="ru-RU" sz="2800" dirty="0" smtClean="0">
                <a:solidFill>
                  <a:schemeClr val="tx1"/>
                </a:solidFill>
              </a:rPr>
              <a:t>• развитие форм обратной связи.</a:t>
            </a:r>
            <a:endParaRPr lang="ru-RU" sz="2800" dirty="0"/>
          </a:p>
        </p:txBody>
      </p:sp>
      <p:pic>
        <p:nvPicPr>
          <p:cNvPr id="4" name="Рисунок 3">
            <a:extLst>
              <a:ext uri="{FF2B5EF4-FFF2-40B4-BE49-F238E27FC236}">
                <a16:creationId xmlns:a16="http://schemas.microsoft.com/office/drawing/2014/main" xmlns="" id="{6D4DA47E-E444-4D75-8A1B-AEF1C915B98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75855" y="2913025"/>
            <a:ext cx="5912427" cy="3491540"/>
          </a:xfrm>
          <a:prstGeom prst="rect">
            <a:avLst/>
          </a:prstGeom>
        </p:spPr>
      </p:pic>
      <p:sp>
        <p:nvSpPr>
          <p:cNvPr id="5" name="Прямоугольник 4"/>
          <p:cNvSpPr/>
          <p:nvPr/>
        </p:nvSpPr>
        <p:spPr>
          <a:xfrm>
            <a:off x="3806535" y="6390854"/>
            <a:ext cx="7592292" cy="400110"/>
          </a:xfrm>
          <a:prstGeom prst="rect">
            <a:avLst/>
          </a:prstGeom>
        </p:spPr>
        <p:txBody>
          <a:bodyPr wrap="square">
            <a:spAutoFit/>
          </a:bodyPr>
          <a:lstStyle/>
          <a:p>
            <a:r>
              <a:rPr lang="ru-RU" sz="2000" dirty="0"/>
              <a:t>Тексты новой природы создают привлекательность сухим цифрам</a:t>
            </a:r>
          </a:p>
        </p:txBody>
      </p:sp>
    </p:spTree>
    <p:extLst>
      <p:ext uri="{BB962C8B-B14F-4D97-AF65-F5344CB8AC3E}">
        <p14:creationId xmlns:p14="http://schemas.microsoft.com/office/powerpoint/2010/main" val="178551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248006.selcdn.ru/main/upload/setka_images/10493012012020_27e9aa5bdf801f94f7728fe14d1ac08405e5a6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4241159"/>
            <a:ext cx="5226370" cy="26168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DE131B9D-7B8F-4D8F-8BB1-F5BC58DDEEC5}"/>
              </a:ext>
            </a:extLst>
          </p:cNvPr>
          <p:cNvSpPr>
            <a:spLocks noGrp="1"/>
          </p:cNvSpPr>
          <p:nvPr>
            <p:ph type="title"/>
          </p:nvPr>
        </p:nvSpPr>
        <p:spPr>
          <a:xfrm>
            <a:off x="0" y="1123837"/>
            <a:ext cx="3439391" cy="4601183"/>
          </a:xfrm>
        </p:spPr>
        <p:txBody>
          <a:bodyPr>
            <a:normAutofit/>
          </a:bodyPr>
          <a:lstStyle/>
          <a:p>
            <a:pPr algn="ctr"/>
            <a:r>
              <a:rPr lang="ru-RU" sz="4000" b="1" dirty="0" smtClean="0">
                <a:solidFill>
                  <a:srgbClr val="002060"/>
                </a:solidFill>
              </a:rPr>
              <a:t>Как создаются</a:t>
            </a:r>
            <a:r>
              <a:rPr lang="ru-RU" sz="4000" b="1" dirty="0">
                <a:solidFill>
                  <a:srgbClr val="002060"/>
                </a:solidFill>
              </a:rPr>
              <a:t/>
            </a:r>
            <a:br>
              <a:rPr lang="ru-RU" sz="4000" b="1" dirty="0">
                <a:solidFill>
                  <a:srgbClr val="002060"/>
                </a:solidFill>
              </a:rPr>
            </a:br>
            <a:r>
              <a:rPr lang="ru-RU" sz="4000" b="1" dirty="0">
                <a:solidFill>
                  <a:srgbClr val="002060"/>
                </a:solidFill>
              </a:rPr>
              <a:t>«тексты новой природы»</a:t>
            </a:r>
            <a:endParaRPr lang="ru-RU" sz="4000" dirty="0">
              <a:solidFill>
                <a:srgbClr val="002060"/>
              </a:solidFill>
            </a:endParaRPr>
          </a:p>
        </p:txBody>
      </p:sp>
      <p:sp>
        <p:nvSpPr>
          <p:cNvPr id="3" name="Объект 2">
            <a:extLst>
              <a:ext uri="{FF2B5EF4-FFF2-40B4-BE49-F238E27FC236}">
                <a16:creationId xmlns:a16="http://schemas.microsoft.com/office/drawing/2014/main" xmlns="" id="{00E6AAD6-91E0-4F4A-8516-ACE5B128565D}"/>
              </a:ext>
            </a:extLst>
          </p:cNvPr>
          <p:cNvSpPr>
            <a:spLocks noGrp="1"/>
          </p:cNvSpPr>
          <p:nvPr>
            <p:ph idx="1"/>
          </p:nvPr>
        </p:nvSpPr>
        <p:spPr>
          <a:xfrm>
            <a:off x="3428999" y="198768"/>
            <a:ext cx="8593282" cy="4258932"/>
          </a:xfrm>
        </p:spPr>
        <p:txBody>
          <a:bodyPr>
            <a:noAutofit/>
          </a:bodyPr>
          <a:lstStyle/>
          <a:p>
            <a:pPr>
              <a:spcBef>
                <a:spcPts val="0"/>
              </a:spcBef>
              <a:buFont typeface="Arial" pitchFamily="34" charset="0"/>
              <a:buChar char="•"/>
            </a:pPr>
            <a:r>
              <a:rPr lang="ru-RU" sz="2100" dirty="0" smtClean="0">
                <a:solidFill>
                  <a:schemeClr val="tx1"/>
                </a:solidFill>
              </a:rPr>
              <a:t>сжатие (из него «убираются» словесные структуры, обладающие нулевой информативностью или близкой к нулю смысловой значимостью);</a:t>
            </a:r>
          </a:p>
          <a:p>
            <a:pPr>
              <a:spcBef>
                <a:spcPts val="0"/>
              </a:spcBef>
              <a:buFont typeface="Arial" pitchFamily="34" charset="0"/>
              <a:buChar char="•"/>
            </a:pPr>
            <a:r>
              <a:rPr lang="ru-RU" sz="2100" dirty="0" smtClean="0">
                <a:solidFill>
                  <a:schemeClr val="tx1"/>
                </a:solidFill>
              </a:rPr>
              <a:t>замены словесных конструкций на знаковые (стрелки, рисунки, графики, диаграммы);</a:t>
            </a:r>
          </a:p>
          <a:p>
            <a:pPr>
              <a:spcBef>
                <a:spcPts val="0"/>
              </a:spcBef>
              <a:buFont typeface="Arial" pitchFamily="34" charset="0"/>
              <a:buChar char="•"/>
            </a:pPr>
            <a:r>
              <a:rPr lang="ru-RU" sz="2100" dirty="0" smtClean="0">
                <a:solidFill>
                  <a:schemeClr val="tx1"/>
                </a:solidFill>
              </a:rPr>
              <a:t>преобразования текстовых форматов, характеризующих причинно-следственные и другие связи, в схемы;</a:t>
            </a:r>
          </a:p>
          <a:p>
            <a:pPr>
              <a:spcBef>
                <a:spcPts val="0"/>
              </a:spcBef>
              <a:buFont typeface="Arial" pitchFamily="34" charset="0"/>
              <a:buChar char="•"/>
            </a:pPr>
            <a:r>
              <a:rPr lang="ru-RU" sz="2100" dirty="0" smtClean="0">
                <a:solidFill>
                  <a:schemeClr val="tx1"/>
                </a:solidFill>
              </a:rPr>
              <a:t>дополнения метафор рисунками;</a:t>
            </a:r>
          </a:p>
          <a:p>
            <a:pPr>
              <a:spcBef>
                <a:spcPts val="0"/>
              </a:spcBef>
              <a:buFont typeface="Arial" pitchFamily="34" charset="0"/>
              <a:buChar char="•"/>
            </a:pPr>
            <a:r>
              <a:rPr lang="ru-RU" sz="2100" dirty="0" smtClean="0">
                <a:solidFill>
                  <a:schemeClr val="tx1"/>
                </a:solidFill>
              </a:rPr>
              <a:t>изменения объема за счет приема </a:t>
            </a:r>
            <a:r>
              <a:rPr lang="ru-RU" sz="2100" dirty="0" err="1" smtClean="0">
                <a:solidFill>
                  <a:schemeClr val="tx1"/>
                </a:solidFill>
              </a:rPr>
              <a:t>гипертекстуальности</a:t>
            </a:r>
            <a:r>
              <a:rPr lang="ru-RU" sz="2100" dirty="0" smtClean="0">
                <a:solidFill>
                  <a:schemeClr val="tx1"/>
                </a:solidFill>
              </a:rPr>
              <a:t>, т. е. перевода уточнений и расширений (которыми можно пренебречь при анализе ключевых идей текста) в иную плоскость рассмотрения;</a:t>
            </a:r>
          </a:p>
          <a:p>
            <a:pPr>
              <a:spcBef>
                <a:spcPts val="0"/>
              </a:spcBef>
              <a:buFont typeface="Arial" pitchFamily="34" charset="0"/>
              <a:buChar char="•"/>
            </a:pPr>
            <a:r>
              <a:rPr lang="ru-RU" sz="2100" dirty="0" smtClean="0">
                <a:solidFill>
                  <a:schemeClr val="tx1"/>
                </a:solidFill>
              </a:rPr>
              <a:t>дополнения текста мультимедийными фрагментами (звуковые композиции; видеофрагменты)</a:t>
            </a:r>
          </a:p>
          <a:p>
            <a:pPr>
              <a:spcBef>
                <a:spcPts val="0"/>
              </a:spcBef>
              <a:buFont typeface="Arial" pitchFamily="34" charset="0"/>
              <a:buChar char="•"/>
            </a:pPr>
            <a:r>
              <a:rPr lang="ru-RU" sz="2100" dirty="0" smtClean="0">
                <a:solidFill>
                  <a:schemeClr val="tx1"/>
                </a:solidFill>
              </a:rPr>
              <a:t>построения новой структуры (композиции) текста, в том числе и отказ от линейности.</a:t>
            </a:r>
            <a:endParaRPr lang="ru-RU" sz="2100" dirty="0"/>
          </a:p>
        </p:txBody>
      </p:sp>
    </p:spTree>
    <p:extLst>
      <p:ext uri="{BB962C8B-B14F-4D97-AF65-F5344CB8AC3E}">
        <p14:creationId xmlns:p14="http://schemas.microsoft.com/office/powerpoint/2010/main" val="1703381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7695C4-E9B5-41F2-BB7F-8FC0785C3561}"/>
              </a:ext>
            </a:extLst>
          </p:cNvPr>
          <p:cNvSpPr>
            <a:spLocks noGrp="1"/>
          </p:cNvSpPr>
          <p:nvPr>
            <p:ph type="title"/>
          </p:nvPr>
        </p:nvSpPr>
        <p:spPr>
          <a:xfrm>
            <a:off x="252919" y="1123837"/>
            <a:ext cx="3152890" cy="4601183"/>
          </a:xfrm>
        </p:spPr>
        <p:txBody>
          <a:bodyPr/>
          <a:lstStyle/>
          <a:p>
            <a:pPr algn="ctr"/>
            <a:r>
              <a:rPr lang="ru-RU" sz="4000" b="1" dirty="0" smtClean="0">
                <a:solidFill>
                  <a:srgbClr val="002060"/>
                </a:solidFill>
              </a:rPr>
              <a:t>Технология </a:t>
            </a:r>
            <a:r>
              <a:rPr lang="ru-RU" sz="4000" b="1" dirty="0">
                <a:solidFill>
                  <a:srgbClr val="002060"/>
                </a:solidFill>
              </a:rPr>
              <a:t>работы</a:t>
            </a:r>
            <a:br>
              <a:rPr lang="ru-RU" sz="4000" b="1" dirty="0">
                <a:solidFill>
                  <a:srgbClr val="002060"/>
                </a:solidFill>
              </a:rPr>
            </a:br>
            <a:r>
              <a:rPr lang="ru-RU" sz="4000" b="1" dirty="0">
                <a:solidFill>
                  <a:srgbClr val="002060"/>
                </a:solidFill>
              </a:rPr>
              <a:t>с текстами новой природы</a:t>
            </a:r>
          </a:p>
        </p:txBody>
      </p:sp>
      <p:sp>
        <p:nvSpPr>
          <p:cNvPr id="4" name="Прямоугольник 3"/>
          <p:cNvSpPr/>
          <p:nvPr/>
        </p:nvSpPr>
        <p:spPr>
          <a:xfrm>
            <a:off x="3564082" y="345684"/>
            <a:ext cx="7980218" cy="2677656"/>
          </a:xfrm>
          <a:prstGeom prst="rect">
            <a:avLst/>
          </a:prstGeom>
        </p:spPr>
        <p:txBody>
          <a:bodyPr wrap="square">
            <a:spAutoFit/>
          </a:bodyPr>
          <a:lstStyle/>
          <a:p>
            <a:r>
              <a:rPr lang="ru-RU" sz="2400" b="1" dirty="0" smtClean="0"/>
              <a:t>Первый этап</a:t>
            </a:r>
            <a:r>
              <a:rPr lang="ru-RU" sz="2400" dirty="0" smtClean="0"/>
              <a:t>: работа с текстами в учебном пособии (учебнике, рабочей тетради)</a:t>
            </a:r>
          </a:p>
          <a:p>
            <a:r>
              <a:rPr lang="ru-RU" sz="2400" b="1" dirty="0" smtClean="0"/>
              <a:t>Второй этап</a:t>
            </a:r>
            <a:r>
              <a:rPr lang="ru-RU" sz="2400" dirty="0" smtClean="0"/>
              <a:t>: применение в проектной деятельности (в поисковой деятельности)</a:t>
            </a:r>
          </a:p>
          <a:p>
            <a:r>
              <a:rPr lang="ru-RU" sz="2400" b="1" dirty="0" smtClean="0"/>
              <a:t>Третий этап</a:t>
            </a:r>
            <a:r>
              <a:rPr lang="ru-RU" sz="2400" dirty="0" smtClean="0"/>
              <a:t>: представление результата проекта, создание продукта - текста новой природы</a:t>
            </a:r>
          </a:p>
          <a:p>
            <a:r>
              <a:rPr lang="ru-RU" sz="2400" b="1" dirty="0" smtClean="0"/>
              <a:t>Четвертый этап</a:t>
            </a:r>
            <a:r>
              <a:rPr lang="ru-RU" sz="2400" dirty="0" smtClean="0"/>
              <a:t>: рефлексия</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680" y="3007733"/>
            <a:ext cx="5216238" cy="374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300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B698F8-5743-4CE5-925C-95FBFECB5E15}"/>
              </a:ext>
            </a:extLst>
          </p:cNvPr>
          <p:cNvSpPr>
            <a:spLocks noGrp="1"/>
          </p:cNvSpPr>
          <p:nvPr>
            <p:ph type="title"/>
          </p:nvPr>
        </p:nvSpPr>
        <p:spPr>
          <a:xfrm>
            <a:off x="252918" y="1123837"/>
            <a:ext cx="3082563" cy="4601183"/>
          </a:xfrm>
        </p:spPr>
        <p:txBody>
          <a:bodyPr/>
          <a:lstStyle/>
          <a:p>
            <a:r>
              <a:rPr lang="ru-RU" b="1" dirty="0">
                <a:solidFill>
                  <a:srgbClr val="002060"/>
                </a:solidFill>
              </a:rPr>
              <a:t>Инфографика</a:t>
            </a:r>
            <a:br>
              <a:rPr lang="ru-RU" b="1" dirty="0">
                <a:solidFill>
                  <a:srgbClr val="002060"/>
                </a:solidFill>
              </a:rPr>
            </a:br>
            <a:r>
              <a:rPr lang="ru-RU" b="1" dirty="0">
                <a:solidFill>
                  <a:srgbClr val="002060"/>
                </a:solidFill>
              </a:rPr>
              <a:t/>
            </a:r>
            <a:br>
              <a:rPr lang="ru-RU" b="1" dirty="0">
                <a:solidFill>
                  <a:srgbClr val="002060"/>
                </a:solidFill>
              </a:rPr>
            </a:br>
            <a:endParaRPr lang="ru-RU" b="1" dirty="0">
              <a:solidFill>
                <a:srgbClr val="002060"/>
              </a:solidFill>
            </a:endParaRPr>
          </a:p>
        </p:txBody>
      </p:sp>
      <p:sp>
        <p:nvSpPr>
          <p:cNvPr id="3" name="Объект 2">
            <a:extLst>
              <a:ext uri="{FF2B5EF4-FFF2-40B4-BE49-F238E27FC236}">
                <a16:creationId xmlns:a16="http://schemas.microsoft.com/office/drawing/2014/main" xmlns="" id="{6767DBA7-4CAE-4DB3-B45B-A50ED18A161D}"/>
              </a:ext>
            </a:extLst>
          </p:cNvPr>
          <p:cNvSpPr>
            <a:spLocks noGrp="1"/>
          </p:cNvSpPr>
          <p:nvPr>
            <p:ph sz="half" idx="1"/>
          </p:nvPr>
        </p:nvSpPr>
        <p:spPr>
          <a:xfrm rot="21005528">
            <a:off x="3772022" y="1727726"/>
            <a:ext cx="3474720" cy="389105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ru-RU" b="1" dirty="0" smtClean="0">
                <a:solidFill>
                  <a:srgbClr val="002060"/>
                </a:solidFill>
              </a:rPr>
              <a:t>Инфографика </a:t>
            </a:r>
            <a:r>
              <a:rPr lang="ru-RU" dirty="0" smtClean="0">
                <a:solidFill>
                  <a:srgbClr val="002060"/>
                </a:solidFill>
              </a:rPr>
              <a:t> </a:t>
            </a:r>
            <a:r>
              <a:rPr lang="ru-RU" dirty="0">
                <a:solidFill>
                  <a:srgbClr val="002060"/>
                </a:solidFill>
              </a:rPr>
              <a:t>— </a:t>
            </a:r>
            <a:r>
              <a:rPr lang="ru-RU" b="1" dirty="0">
                <a:solidFill>
                  <a:srgbClr val="002060"/>
                </a:solidFill>
              </a:rPr>
              <a:t>это</a:t>
            </a:r>
            <a:r>
              <a:rPr lang="ru-RU" dirty="0">
                <a:solidFill>
                  <a:srgbClr val="002060"/>
                </a:solidFill>
              </a:rPr>
              <a:t> графический способ подачи информации, данных и знаний </a:t>
            </a:r>
            <a:r>
              <a:rPr lang="ru-RU" dirty="0" smtClean="0">
                <a:solidFill>
                  <a:srgbClr val="002060"/>
                </a:solidFill>
              </a:rPr>
              <a:t>целью </a:t>
            </a:r>
            <a:r>
              <a:rPr lang="ru-RU" dirty="0">
                <a:solidFill>
                  <a:srgbClr val="002060"/>
                </a:solidFill>
              </a:rPr>
              <a:t>которого является быстро и чётко преподнести сложную информацию. </a:t>
            </a:r>
          </a:p>
          <a:p>
            <a:pPr marL="0" indent="0">
              <a:buNone/>
            </a:pPr>
            <a:r>
              <a:rPr lang="ru-RU" dirty="0">
                <a:solidFill>
                  <a:srgbClr val="002060"/>
                </a:solidFill>
              </a:rPr>
              <a:t>Одна из форм графического и коммуникационного дизайна.</a:t>
            </a:r>
          </a:p>
          <a:p>
            <a:endParaRPr lang="ru-RU" dirty="0">
              <a:solidFill>
                <a:srgbClr val="002060"/>
              </a:solidFill>
            </a:endParaRPr>
          </a:p>
        </p:txBody>
      </p:sp>
      <p:sp>
        <p:nvSpPr>
          <p:cNvPr id="4" name="Объект 3">
            <a:extLst>
              <a:ext uri="{FF2B5EF4-FFF2-40B4-BE49-F238E27FC236}">
                <a16:creationId xmlns:a16="http://schemas.microsoft.com/office/drawing/2014/main" xmlns="" id="{D5547A88-F676-46BA-88C2-CFA1F2CE6099}"/>
              </a:ext>
            </a:extLst>
          </p:cNvPr>
          <p:cNvSpPr>
            <a:spLocks noGrp="1"/>
          </p:cNvSpPr>
          <p:nvPr>
            <p:ph sz="half" idx="2"/>
          </p:nvPr>
        </p:nvSpPr>
        <p:spPr/>
        <p:txBody>
          <a:bodyPr/>
          <a:lstStyle/>
          <a:p>
            <a:pPr marL="0" indent="0">
              <a:buNone/>
            </a:pPr>
            <a:endParaRPr lang="ru-RU" dirty="0"/>
          </a:p>
          <a:p>
            <a:pPr marL="0" indent="0">
              <a:buNone/>
            </a:pPr>
            <a:endParaRPr lang="ru-RU" dirty="0"/>
          </a:p>
          <a:p>
            <a:pPr marL="0" indent="0">
              <a:buNone/>
            </a:pPr>
            <a:r>
              <a:rPr lang="ru-RU" b="1" dirty="0">
                <a:solidFill>
                  <a:schemeClr val="tx1"/>
                </a:solidFill>
              </a:rPr>
              <a:t>Однако, всё не так просто!</a:t>
            </a:r>
          </a:p>
          <a:p>
            <a:pPr marL="0" indent="0">
              <a:buNone/>
            </a:pPr>
            <a:r>
              <a:rPr lang="ru-RU" b="1" dirty="0">
                <a:solidFill>
                  <a:schemeClr val="tx1"/>
                </a:solidFill>
              </a:rPr>
              <a:t>Разная информативность! </a:t>
            </a:r>
          </a:p>
          <a:p>
            <a:pPr marL="0" indent="0" algn="r">
              <a:buNone/>
            </a:pPr>
            <a:r>
              <a:rPr lang="ru-RU" sz="2400" dirty="0">
                <a:solidFill>
                  <a:schemeClr val="tx1"/>
                </a:solidFill>
              </a:rPr>
              <a:t>Сравните, что скорее привлекает Ваше внимание: </a:t>
            </a:r>
            <a:r>
              <a:rPr lang="ru-RU" sz="2400" dirty="0">
                <a:solidFill>
                  <a:srgbClr val="C00000"/>
                </a:solidFill>
              </a:rPr>
              <a:t>текст</a:t>
            </a:r>
            <a:r>
              <a:rPr lang="ru-RU" sz="2400" dirty="0"/>
              <a:t> </a:t>
            </a:r>
            <a:r>
              <a:rPr lang="ru-RU" sz="2400" dirty="0">
                <a:solidFill>
                  <a:schemeClr val="tx1"/>
                </a:solidFill>
              </a:rPr>
              <a:t>в левой части слайда или </a:t>
            </a:r>
            <a:r>
              <a:rPr lang="ru-RU" sz="2400" dirty="0">
                <a:solidFill>
                  <a:srgbClr val="C00000"/>
                </a:solidFill>
              </a:rPr>
              <a:t>рисунок</a:t>
            </a:r>
            <a:r>
              <a:rPr lang="ru-RU" sz="2400" dirty="0">
                <a:solidFill>
                  <a:schemeClr val="tx1"/>
                </a:solidFill>
              </a:rPr>
              <a:t>?</a:t>
            </a:r>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buNone/>
            </a:pPr>
            <a:endParaRPr lang="ru-RU" dirty="0"/>
          </a:p>
        </p:txBody>
      </p:sp>
      <p:pic>
        <p:nvPicPr>
          <p:cNvPr id="5" name="Рисунок 4">
            <a:extLst>
              <a:ext uri="{FF2B5EF4-FFF2-40B4-BE49-F238E27FC236}">
                <a16:creationId xmlns:a16="http://schemas.microsoft.com/office/drawing/2014/main" xmlns="" id="{F384335C-8726-42C5-8666-2D707372316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355801">
            <a:off x="7038814" y="3423164"/>
            <a:ext cx="3839690" cy="2575893"/>
          </a:xfrm>
          <a:prstGeom prst="rect">
            <a:avLst/>
          </a:prstGeom>
        </p:spPr>
      </p:pic>
    </p:spTree>
    <p:extLst>
      <p:ext uri="{BB962C8B-B14F-4D97-AF65-F5344CB8AC3E}">
        <p14:creationId xmlns:p14="http://schemas.microsoft.com/office/powerpoint/2010/main" val="90569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9A30C5-A2B8-4D70-8F69-71EA96D8B151}"/>
              </a:ext>
            </a:extLst>
          </p:cNvPr>
          <p:cNvSpPr>
            <a:spLocks noGrp="1"/>
          </p:cNvSpPr>
          <p:nvPr>
            <p:ph type="title"/>
          </p:nvPr>
        </p:nvSpPr>
        <p:spPr/>
        <p:txBody>
          <a:bodyPr/>
          <a:lstStyle/>
          <a:p>
            <a:pPr algn="ctr"/>
            <a:r>
              <a:rPr lang="ru-RU" b="1" dirty="0" smtClean="0">
                <a:solidFill>
                  <a:srgbClr val="002060"/>
                </a:solidFill>
              </a:rPr>
              <a:t>Как превратить текст учебника</a:t>
            </a:r>
            <a:br>
              <a:rPr lang="ru-RU" b="1" dirty="0" smtClean="0">
                <a:solidFill>
                  <a:srgbClr val="002060"/>
                </a:solidFill>
              </a:rPr>
            </a:br>
            <a:r>
              <a:rPr lang="ru-RU" b="1" dirty="0" smtClean="0">
                <a:solidFill>
                  <a:srgbClr val="002060"/>
                </a:solidFill>
              </a:rPr>
              <a:t>в </a:t>
            </a:r>
            <a:r>
              <a:rPr lang="ru-RU" b="1" dirty="0" err="1" smtClean="0">
                <a:solidFill>
                  <a:srgbClr val="002060"/>
                </a:solidFill>
              </a:rPr>
              <a:t>инфографику</a:t>
            </a:r>
            <a:endParaRPr lang="ru-RU" b="1" dirty="0">
              <a:solidFill>
                <a:srgbClr val="002060"/>
              </a:solidFill>
            </a:endParaRPr>
          </a:p>
        </p:txBody>
      </p:sp>
      <p:sp>
        <p:nvSpPr>
          <p:cNvPr id="3" name="Объект 2">
            <a:extLst>
              <a:ext uri="{FF2B5EF4-FFF2-40B4-BE49-F238E27FC236}">
                <a16:creationId xmlns:a16="http://schemas.microsoft.com/office/drawing/2014/main" xmlns="" id="{9D73BB06-4E3F-4706-9D42-58E849612FBB}"/>
              </a:ext>
            </a:extLst>
          </p:cNvPr>
          <p:cNvSpPr>
            <a:spLocks noGrp="1"/>
          </p:cNvSpPr>
          <p:nvPr>
            <p:ph sz="half" idx="1"/>
          </p:nvPr>
        </p:nvSpPr>
        <p:spPr>
          <a:xfrm>
            <a:off x="3719945" y="1454729"/>
            <a:ext cx="7959436" cy="3231572"/>
          </a:xfrm>
        </p:spPr>
        <p:txBody>
          <a:bodyPr>
            <a:noAutofit/>
          </a:bodyPr>
          <a:lstStyle/>
          <a:p>
            <a:pPr>
              <a:lnSpc>
                <a:spcPct val="100000"/>
              </a:lnSpc>
              <a:spcBef>
                <a:spcPts val="0"/>
              </a:spcBef>
              <a:buFont typeface="Arial" pitchFamily="34" charset="0"/>
              <a:buChar char="•"/>
            </a:pPr>
            <a:r>
              <a:rPr lang="ru-RU" sz="2400" dirty="0" smtClean="0">
                <a:solidFill>
                  <a:schemeClr val="tx1"/>
                </a:solidFill>
              </a:rPr>
              <a:t> Новая «модная» инфографика — это старые добрые опорные конспекты (В. Ф. Шаталов).</a:t>
            </a:r>
          </a:p>
          <a:p>
            <a:pPr>
              <a:lnSpc>
                <a:spcPct val="100000"/>
              </a:lnSpc>
              <a:spcBef>
                <a:spcPts val="0"/>
              </a:spcBef>
              <a:buFont typeface="Arial" pitchFamily="34" charset="0"/>
              <a:buChar char="•"/>
            </a:pPr>
            <a:r>
              <a:rPr lang="ru-RU" sz="2400" dirty="0" smtClean="0">
                <a:solidFill>
                  <a:schemeClr val="tx1"/>
                </a:solidFill>
              </a:rPr>
              <a:t>Инфографика — графическая форма представления информации для быстрого получения знаний.</a:t>
            </a:r>
          </a:p>
          <a:p>
            <a:pPr>
              <a:lnSpc>
                <a:spcPct val="100000"/>
              </a:lnSpc>
              <a:spcBef>
                <a:spcPts val="0"/>
              </a:spcBef>
              <a:buFont typeface="Arial" pitchFamily="34" charset="0"/>
              <a:buChar char="•"/>
            </a:pPr>
            <a:r>
              <a:rPr lang="ru-RU" sz="2400" dirty="0" smtClean="0">
                <a:solidFill>
                  <a:schemeClr val="tx1"/>
                </a:solidFill>
              </a:rPr>
              <a:t>По сути — те же ключевые слова и фразы, сокращения, аббревиатуры и акронимы, сопровождаемые символами (пиктограммами/иконками), рисунками, схемами и диаграммами.</a:t>
            </a:r>
          </a:p>
          <a:p>
            <a:pPr>
              <a:lnSpc>
                <a:spcPct val="100000"/>
              </a:lnSpc>
              <a:spcBef>
                <a:spcPts val="0"/>
              </a:spcBef>
              <a:buFont typeface="Arial" pitchFamily="34" charset="0"/>
              <a:buChar char="•"/>
            </a:pPr>
            <a:r>
              <a:rPr lang="ru-RU" sz="2400" dirty="0" smtClean="0">
                <a:solidFill>
                  <a:schemeClr val="tx1"/>
                </a:solidFill>
              </a:rPr>
              <a:t>Главное — упорядоченная информация и её графическое представление.</a:t>
            </a:r>
            <a:endParaRPr lang="ru-RU" sz="2400" dirty="0"/>
          </a:p>
        </p:txBody>
      </p:sp>
    </p:spTree>
    <p:extLst>
      <p:ext uri="{BB962C8B-B14F-4D97-AF65-F5344CB8AC3E}">
        <p14:creationId xmlns:p14="http://schemas.microsoft.com/office/powerpoint/2010/main" val="1930314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9A30C5-A2B8-4D70-8F69-71EA96D8B151}"/>
              </a:ext>
            </a:extLst>
          </p:cNvPr>
          <p:cNvSpPr>
            <a:spLocks noGrp="1"/>
          </p:cNvSpPr>
          <p:nvPr>
            <p:ph type="title"/>
          </p:nvPr>
        </p:nvSpPr>
        <p:spPr>
          <a:xfrm>
            <a:off x="252918" y="1123837"/>
            <a:ext cx="3144909" cy="4601183"/>
          </a:xfrm>
        </p:spPr>
        <p:txBody>
          <a:bodyPr>
            <a:normAutofit fontScale="90000"/>
          </a:bodyPr>
          <a:lstStyle/>
          <a:p>
            <a:pPr>
              <a:lnSpc>
                <a:spcPct val="100000"/>
              </a:lnSpc>
            </a:pPr>
            <a:r>
              <a:rPr lang="ru-RU" b="1" dirty="0">
                <a:solidFill>
                  <a:srgbClr val="002060"/>
                </a:solidFill>
              </a:rPr>
              <a:t>В</a:t>
            </a:r>
            <a:r>
              <a:rPr lang="ru-RU" b="1" dirty="0" smtClean="0">
                <a:solidFill>
                  <a:srgbClr val="002060"/>
                </a:solidFill>
              </a:rPr>
              <a:t>. </a:t>
            </a:r>
            <a:r>
              <a:rPr lang="ru-RU" b="1" dirty="0">
                <a:solidFill>
                  <a:srgbClr val="002060"/>
                </a:solidFill>
              </a:rPr>
              <a:t>Ф. Шаталов выделяет </a:t>
            </a:r>
            <a:r>
              <a:rPr lang="ru-RU" b="1" dirty="0">
                <a:solidFill>
                  <a:srgbClr val="FF0000"/>
                </a:solidFill>
              </a:rPr>
              <a:t>три ключевых принципа</a:t>
            </a:r>
            <a:br>
              <a:rPr lang="ru-RU" b="1" dirty="0">
                <a:solidFill>
                  <a:srgbClr val="FF0000"/>
                </a:solidFill>
              </a:rPr>
            </a:br>
            <a:r>
              <a:rPr lang="ru-RU" b="1" dirty="0" smtClean="0">
                <a:solidFill>
                  <a:srgbClr val="FF0000"/>
                </a:solidFill>
              </a:rPr>
              <a:t>опорных </a:t>
            </a:r>
            <a:r>
              <a:rPr lang="ru-RU" b="1" dirty="0">
                <a:solidFill>
                  <a:srgbClr val="FF0000"/>
                </a:solidFill>
              </a:rPr>
              <a:t>конспектов</a:t>
            </a:r>
            <a:r>
              <a:rPr lang="ru-RU" b="1" dirty="0">
                <a:solidFill>
                  <a:srgbClr val="002060"/>
                </a:solidFill>
              </a:rPr>
              <a:t>, которые </a:t>
            </a:r>
            <a:r>
              <a:rPr lang="ru-RU" b="1" dirty="0" smtClean="0">
                <a:solidFill>
                  <a:srgbClr val="002060"/>
                </a:solidFill>
              </a:rPr>
              <a:t>применимы </a:t>
            </a:r>
            <a:r>
              <a:rPr lang="ru-RU" b="1" dirty="0">
                <a:solidFill>
                  <a:srgbClr val="002060"/>
                </a:solidFill>
              </a:rPr>
              <a:t>и к </a:t>
            </a:r>
            <a:r>
              <a:rPr lang="ru-RU" b="1" dirty="0" err="1">
                <a:solidFill>
                  <a:srgbClr val="002060"/>
                </a:solidFill>
              </a:rPr>
              <a:t>инфографике</a:t>
            </a:r>
            <a:r>
              <a:rPr lang="ru-RU" b="1" dirty="0">
                <a:solidFill>
                  <a:srgbClr val="002060"/>
                </a:solidFill>
              </a:rPr>
              <a:t/>
            </a:r>
            <a:br>
              <a:rPr lang="ru-RU" b="1" dirty="0">
                <a:solidFill>
                  <a:srgbClr val="002060"/>
                </a:solidFill>
              </a:rPr>
            </a:br>
            <a:endParaRPr lang="ru-RU" b="1" dirty="0">
              <a:solidFill>
                <a:srgbClr val="002060"/>
              </a:solidFill>
            </a:endParaRPr>
          </a:p>
        </p:txBody>
      </p:sp>
      <p:sp>
        <p:nvSpPr>
          <p:cNvPr id="3" name="Объект 2">
            <a:extLst>
              <a:ext uri="{FF2B5EF4-FFF2-40B4-BE49-F238E27FC236}">
                <a16:creationId xmlns:a16="http://schemas.microsoft.com/office/drawing/2014/main" xmlns="" id="{9D73BB06-4E3F-4706-9D42-58E849612FBB}"/>
              </a:ext>
            </a:extLst>
          </p:cNvPr>
          <p:cNvSpPr>
            <a:spLocks noGrp="1"/>
          </p:cNvSpPr>
          <p:nvPr>
            <p:ph sz="half" idx="1"/>
          </p:nvPr>
        </p:nvSpPr>
        <p:spPr>
          <a:xfrm>
            <a:off x="3574472" y="1641764"/>
            <a:ext cx="8104910" cy="3917375"/>
          </a:xfrm>
        </p:spPr>
        <p:txBody>
          <a:bodyPr>
            <a:noAutofit/>
          </a:bodyPr>
          <a:lstStyle/>
          <a:p>
            <a:pPr marL="0" indent="0">
              <a:lnSpc>
                <a:spcPct val="100000"/>
              </a:lnSpc>
              <a:spcBef>
                <a:spcPts val="0"/>
              </a:spcBef>
              <a:buNone/>
            </a:pPr>
            <a:r>
              <a:rPr lang="ru-RU" sz="1800" b="1" dirty="0" smtClean="0">
                <a:solidFill>
                  <a:srgbClr val="C00000"/>
                </a:solidFill>
              </a:rPr>
              <a:t>1. Неожиданность</a:t>
            </a:r>
          </a:p>
          <a:p>
            <a:pPr marL="0" indent="0">
              <a:lnSpc>
                <a:spcPct val="100000"/>
              </a:lnSpc>
              <a:spcBef>
                <a:spcPts val="0"/>
              </a:spcBef>
              <a:buNone/>
            </a:pPr>
            <a:r>
              <a:rPr lang="ru-RU" sz="1800" dirty="0" smtClean="0">
                <a:solidFill>
                  <a:schemeClr val="tx1"/>
                </a:solidFill>
              </a:rPr>
              <a:t>Неожиданные образы рождают эмоции (смешно, интересно, удивительно), а информация, окрашенная эмоциями, запоминается лучше всего. Удивление — начало познания.</a:t>
            </a:r>
          </a:p>
          <a:p>
            <a:pPr marL="0" indent="0">
              <a:lnSpc>
                <a:spcPct val="100000"/>
              </a:lnSpc>
              <a:spcBef>
                <a:spcPts val="0"/>
              </a:spcBef>
              <a:buNone/>
            </a:pPr>
            <a:r>
              <a:rPr lang="ru-RU" sz="1800" b="1" dirty="0" smtClean="0">
                <a:solidFill>
                  <a:srgbClr val="C00000"/>
                </a:solidFill>
              </a:rPr>
              <a:t>2. Экономность</a:t>
            </a:r>
          </a:p>
          <a:p>
            <a:pPr marL="0" indent="0">
              <a:lnSpc>
                <a:spcPct val="100000"/>
              </a:lnSpc>
              <a:spcBef>
                <a:spcPts val="0"/>
              </a:spcBef>
              <a:buNone/>
            </a:pPr>
            <a:r>
              <a:rPr lang="ru-RU" sz="1800" dirty="0" smtClean="0">
                <a:solidFill>
                  <a:schemeClr val="tx1"/>
                </a:solidFill>
              </a:rPr>
              <a:t>«Чем меньше печатных знаков, тем более притягательны опорные сигналы для ребят, тем меньше времени тратит ученик на подготовку, тем быстрее выполняются письменные работы на первых минутах урока, тем больше высоких оценок за эти работы, тем охотнее исправляют ребята свои нежелательные оценки. Вот почему важно учитывать каждую цифру, каждую букву, каждый знак».</a:t>
            </a:r>
          </a:p>
          <a:p>
            <a:pPr marL="0" indent="0">
              <a:lnSpc>
                <a:spcPct val="100000"/>
              </a:lnSpc>
              <a:spcBef>
                <a:spcPts val="0"/>
              </a:spcBef>
              <a:buNone/>
            </a:pPr>
            <a:r>
              <a:rPr lang="ru-RU" sz="1800" dirty="0" smtClean="0">
                <a:solidFill>
                  <a:schemeClr val="tx1"/>
                </a:solidFill>
              </a:rPr>
              <a:t>В одном опорном конспекте (и </a:t>
            </a:r>
            <a:r>
              <a:rPr lang="ru-RU" sz="1800" dirty="0" err="1" smtClean="0">
                <a:solidFill>
                  <a:schemeClr val="tx1"/>
                </a:solidFill>
              </a:rPr>
              <a:t>инфографике</a:t>
            </a:r>
            <a:r>
              <a:rPr lang="ru-RU" sz="1800" dirty="0" smtClean="0">
                <a:solidFill>
                  <a:schemeClr val="tx1"/>
                </a:solidFill>
              </a:rPr>
              <a:t>) рекомендуется помещать ограниченный объём информации — столько, сколько ученики могут воспринять одномоментно. «Число тезисов не должно превышать 7 ± 2 (таково, по мнению психологов, число смысловых элементов, которыми наше сознание может эффективно оперировать одновременно)».</a:t>
            </a:r>
          </a:p>
          <a:p>
            <a:pPr marL="0" indent="0">
              <a:lnSpc>
                <a:spcPct val="100000"/>
              </a:lnSpc>
              <a:spcBef>
                <a:spcPts val="0"/>
              </a:spcBef>
              <a:buNone/>
            </a:pPr>
            <a:r>
              <a:rPr lang="ru-RU" sz="1800" b="1" dirty="0" smtClean="0">
                <a:solidFill>
                  <a:srgbClr val="C00000"/>
                </a:solidFill>
              </a:rPr>
              <a:t>3. Ассоциации</a:t>
            </a:r>
          </a:p>
          <a:p>
            <a:pPr marL="0" indent="0">
              <a:lnSpc>
                <a:spcPct val="100000"/>
              </a:lnSpc>
              <a:spcBef>
                <a:spcPts val="0"/>
              </a:spcBef>
              <a:buNone/>
            </a:pPr>
            <a:r>
              <a:rPr lang="ru-RU" sz="1800" dirty="0" smtClean="0">
                <a:solidFill>
                  <a:schemeClr val="tx1"/>
                </a:solidFill>
              </a:rPr>
              <a:t>На них строятся визуальные метафоры — самые эффективные средства коммуникации (вербальной и визуальной). Лестница как развитие, лев как сила и власть — удачная ассоциация передаст смысл лучше тысячи слов. Резерфорд понял устройство атома не из математического описания, а из зрительной ассоциации с солнечной системой.</a:t>
            </a:r>
            <a:endParaRPr lang="ru-RU" sz="1800" dirty="0"/>
          </a:p>
        </p:txBody>
      </p:sp>
    </p:spTree>
    <p:extLst>
      <p:ext uri="{BB962C8B-B14F-4D97-AF65-F5344CB8AC3E}">
        <p14:creationId xmlns:p14="http://schemas.microsoft.com/office/powerpoint/2010/main" val="3982849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9A30C5-A2B8-4D70-8F69-71EA96D8B151}"/>
              </a:ext>
            </a:extLst>
          </p:cNvPr>
          <p:cNvSpPr>
            <a:spLocks noGrp="1"/>
          </p:cNvSpPr>
          <p:nvPr>
            <p:ph type="title"/>
          </p:nvPr>
        </p:nvSpPr>
        <p:spPr/>
        <p:txBody>
          <a:bodyPr/>
          <a:lstStyle/>
          <a:p>
            <a:r>
              <a:rPr lang="ru-RU" b="1" dirty="0">
                <a:solidFill>
                  <a:srgbClr val="002060"/>
                </a:solidFill>
              </a:rPr>
              <a:t>Принципы графического сообщения </a:t>
            </a:r>
          </a:p>
        </p:txBody>
      </p:sp>
      <p:sp>
        <p:nvSpPr>
          <p:cNvPr id="3" name="Объект 2">
            <a:extLst>
              <a:ext uri="{FF2B5EF4-FFF2-40B4-BE49-F238E27FC236}">
                <a16:creationId xmlns:a16="http://schemas.microsoft.com/office/drawing/2014/main" xmlns="" id="{9D73BB06-4E3F-4706-9D42-58E849612FBB}"/>
              </a:ext>
            </a:extLst>
          </p:cNvPr>
          <p:cNvSpPr>
            <a:spLocks noGrp="1"/>
          </p:cNvSpPr>
          <p:nvPr>
            <p:ph sz="half" idx="1"/>
          </p:nvPr>
        </p:nvSpPr>
        <p:spPr>
          <a:xfrm>
            <a:off x="3429000" y="103908"/>
            <a:ext cx="4229099" cy="3906985"/>
          </a:xfrm>
        </p:spPr>
        <p:txBody>
          <a:bodyPr>
            <a:normAutofit/>
          </a:bodyPr>
          <a:lstStyle/>
          <a:p>
            <a:pPr marL="0" indent="0">
              <a:buNone/>
            </a:pPr>
            <a:r>
              <a:rPr lang="ru-RU" b="1" dirty="0">
                <a:solidFill>
                  <a:schemeClr val="tx1"/>
                </a:solidFill>
              </a:rPr>
              <a:t>Принцип 1: ничего лишнего</a:t>
            </a:r>
            <a:endParaRPr lang="ru-RU" dirty="0">
              <a:solidFill>
                <a:schemeClr val="tx1"/>
              </a:solidFill>
            </a:endParaRPr>
          </a:p>
          <a:p>
            <a:r>
              <a:rPr lang="ru-RU" dirty="0">
                <a:solidFill>
                  <a:schemeClr val="tx1"/>
                </a:solidFill>
              </a:rPr>
              <a:t>Помните: инфографика – это месседж. Поэтому важно уже на первоначальном этапе выделить основную </a:t>
            </a:r>
            <a:r>
              <a:rPr lang="ru-RU" b="1" dirty="0">
                <a:solidFill>
                  <a:srgbClr val="C00000"/>
                </a:solidFill>
              </a:rPr>
              <a:t>мысль</a:t>
            </a:r>
            <a:r>
              <a:rPr lang="ru-RU" dirty="0"/>
              <a:t>, </a:t>
            </a:r>
            <a:r>
              <a:rPr lang="ru-RU" dirty="0">
                <a:solidFill>
                  <a:schemeClr val="tx1"/>
                </a:solidFill>
              </a:rPr>
              <a:t>которую Вы будете </a:t>
            </a:r>
            <a:r>
              <a:rPr lang="ru-RU" b="1" dirty="0">
                <a:solidFill>
                  <a:srgbClr val="C00000"/>
                </a:solidFill>
              </a:rPr>
              <a:t>транслировать аудитории</a:t>
            </a:r>
            <a:r>
              <a:rPr lang="ru-RU" dirty="0"/>
              <a:t>. </a:t>
            </a:r>
          </a:p>
          <a:p>
            <a:r>
              <a:rPr lang="ru-RU" dirty="0">
                <a:solidFill>
                  <a:schemeClr val="tx1"/>
                </a:solidFill>
              </a:rPr>
              <a:t>В этом деле хорошо помогает чёткий и понятный заголовок, точно отражающий содержимое.</a:t>
            </a:r>
          </a:p>
          <a:p>
            <a:r>
              <a:rPr lang="ru-RU" dirty="0">
                <a:solidFill>
                  <a:schemeClr val="tx1"/>
                </a:solidFill>
              </a:rPr>
              <a:t>Избавляйтесь от лишнего.</a:t>
            </a:r>
          </a:p>
          <a:p>
            <a:endParaRPr lang="ru-RU" dirty="0"/>
          </a:p>
        </p:txBody>
      </p:sp>
      <p:sp>
        <p:nvSpPr>
          <p:cNvPr id="4" name="Объект 3">
            <a:extLst>
              <a:ext uri="{FF2B5EF4-FFF2-40B4-BE49-F238E27FC236}">
                <a16:creationId xmlns:a16="http://schemas.microsoft.com/office/drawing/2014/main" xmlns="" id="{3CB1454F-6687-469A-9092-FB7612BAC73F}"/>
              </a:ext>
            </a:extLst>
          </p:cNvPr>
          <p:cNvSpPr>
            <a:spLocks noGrp="1"/>
          </p:cNvSpPr>
          <p:nvPr>
            <p:ph sz="half" idx="2"/>
          </p:nvPr>
        </p:nvSpPr>
        <p:spPr>
          <a:xfrm>
            <a:off x="7651831" y="0"/>
            <a:ext cx="4107451" cy="2603961"/>
          </a:xfrm>
        </p:spPr>
        <p:txBody>
          <a:bodyPr>
            <a:normAutofit/>
          </a:bodyPr>
          <a:lstStyle/>
          <a:p>
            <a:pPr marL="0" indent="0">
              <a:buNone/>
            </a:pPr>
            <a:r>
              <a:rPr lang="ru-RU" b="1" dirty="0">
                <a:solidFill>
                  <a:schemeClr val="tx1"/>
                </a:solidFill>
              </a:rPr>
              <a:t>Принцип 2: определите цель</a:t>
            </a:r>
            <a:endParaRPr lang="ru-RU" dirty="0">
              <a:solidFill>
                <a:schemeClr val="tx1"/>
              </a:solidFill>
            </a:endParaRPr>
          </a:p>
          <a:p>
            <a:r>
              <a:rPr lang="ru-RU" dirty="0">
                <a:solidFill>
                  <a:schemeClr val="tx1"/>
                </a:solidFill>
              </a:rPr>
              <a:t>Задайте себе вопрос: как </a:t>
            </a:r>
            <a:r>
              <a:rPr lang="ru-RU" dirty="0" smtClean="0">
                <a:solidFill>
                  <a:schemeClr val="tx1"/>
                </a:solidFill>
              </a:rPr>
              <a:t>ученик </a:t>
            </a:r>
            <a:r>
              <a:rPr lang="ru-RU" dirty="0">
                <a:solidFill>
                  <a:schemeClr val="tx1"/>
                </a:solidFill>
              </a:rPr>
              <a:t>должен реагировать на инфографику? Она должна развлекать </a:t>
            </a:r>
            <a:r>
              <a:rPr lang="ru-RU" dirty="0" smtClean="0">
                <a:solidFill>
                  <a:schemeClr val="tx1"/>
                </a:solidFill>
              </a:rPr>
              <a:t>его, обучать ? </a:t>
            </a:r>
            <a:endParaRPr lang="ru-RU" dirty="0">
              <a:solidFill>
                <a:schemeClr val="tx1"/>
              </a:solidFill>
            </a:endParaRPr>
          </a:p>
          <a:p>
            <a:endParaRPr lang="ru-RU" dirty="0">
              <a:solidFill>
                <a:schemeClr val="tx1"/>
              </a:solidFill>
            </a:endParaRPr>
          </a:p>
        </p:txBody>
      </p:sp>
      <p:sp>
        <p:nvSpPr>
          <p:cNvPr id="5" name="Объект 2">
            <a:extLst>
              <a:ext uri="{FF2B5EF4-FFF2-40B4-BE49-F238E27FC236}">
                <a16:creationId xmlns:a16="http://schemas.microsoft.com/office/drawing/2014/main" xmlns="" id="{B71D5C14-DD4E-4C47-8763-C0F1A65E9EBA}"/>
              </a:ext>
            </a:extLst>
          </p:cNvPr>
          <p:cNvSpPr txBox="1">
            <a:spLocks/>
          </p:cNvSpPr>
          <p:nvPr/>
        </p:nvSpPr>
        <p:spPr>
          <a:xfrm>
            <a:off x="7658100" y="2032463"/>
            <a:ext cx="4177145" cy="197843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ru-RU" b="1" dirty="0" smtClean="0">
                <a:solidFill>
                  <a:schemeClr val="tx1"/>
                </a:solidFill>
              </a:rPr>
              <a:t>Принцип 3: проверяйте данные</a:t>
            </a:r>
            <a:endParaRPr lang="ru-RU" dirty="0" smtClean="0">
              <a:solidFill>
                <a:schemeClr val="tx1"/>
              </a:solidFill>
            </a:endParaRPr>
          </a:p>
          <a:p>
            <a:r>
              <a:rPr lang="ru-RU" dirty="0" smtClean="0">
                <a:solidFill>
                  <a:schemeClr val="tx1"/>
                </a:solidFill>
              </a:rPr>
              <a:t>Дизайн дизайном, но сначала нужно проверить цифры и данные, которые собираетесь использовать. </a:t>
            </a:r>
          </a:p>
          <a:p>
            <a:endParaRPr lang="ru-RU" dirty="0">
              <a:solidFill>
                <a:schemeClr val="tx1"/>
              </a:solidFill>
            </a:endParaRPr>
          </a:p>
        </p:txBody>
      </p:sp>
      <p:pic>
        <p:nvPicPr>
          <p:cNvPr id="2050" name="Picture 2" descr="https://www.wh-lady.ru/wp-content/uploads/2015/11/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413" y="3616036"/>
            <a:ext cx="5492242" cy="324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05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1C8E62-5112-4450-80D6-C6834A5A1FF1}"/>
              </a:ext>
            </a:extLst>
          </p:cNvPr>
          <p:cNvSpPr>
            <a:spLocks noGrp="1"/>
          </p:cNvSpPr>
          <p:nvPr>
            <p:ph type="title"/>
          </p:nvPr>
        </p:nvSpPr>
        <p:spPr/>
        <p:txBody>
          <a:bodyPr/>
          <a:lstStyle/>
          <a:p>
            <a:r>
              <a:rPr lang="ru-RU" b="1" dirty="0" smtClean="0">
                <a:solidFill>
                  <a:srgbClr val="002060"/>
                </a:solidFill>
              </a:rPr>
              <a:t>Правила </a:t>
            </a:r>
            <a:r>
              <a:rPr lang="ru-RU" b="1" dirty="0">
                <a:solidFill>
                  <a:srgbClr val="002060"/>
                </a:solidFill>
              </a:rPr>
              <a:t>создания инфографики</a:t>
            </a:r>
          </a:p>
        </p:txBody>
      </p:sp>
      <p:sp>
        <p:nvSpPr>
          <p:cNvPr id="4" name="Объект 3">
            <a:extLst>
              <a:ext uri="{FF2B5EF4-FFF2-40B4-BE49-F238E27FC236}">
                <a16:creationId xmlns:a16="http://schemas.microsoft.com/office/drawing/2014/main" xmlns="" id="{3211E361-E70D-4109-A5FA-95BC95310E7C}"/>
              </a:ext>
            </a:extLst>
          </p:cNvPr>
          <p:cNvSpPr>
            <a:spLocks noGrp="1"/>
          </p:cNvSpPr>
          <p:nvPr>
            <p:ph sz="half" idx="2"/>
          </p:nvPr>
        </p:nvSpPr>
        <p:spPr>
          <a:xfrm>
            <a:off x="7045036" y="696190"/>
            <a:ext cx="4686300" cy="59539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buNone/>
            </a:pPr>
            <a:endParaRPr lang="ru-RU" b="1" dirty="0" smtClean="0">
              <a:solidFill>
                <a:schemeClr val="tx1"/>
              </a:solidFill>
            </a:endParaRPr>
          </a:p>
          <a:p>
            <a:pPr marL="0" indent="0">
              <a:buNone/>
            </a:pPr>
            <a:r>
              <a:rPr lang="ru-RU" b="1" dirty="0" smtClean="0">
                <a:solidFill>
                  <a:schemeClr val="tx1"/>
                </a:solidFill>
              </a:rPr>
              <a:t>Правила </a:t>
            </a:r>
            <a:endParaRPr lang="ru-RU" b="1" dirty="0">
              <a:solidFill>
                <a:schemeClr val="tx1"/>
              </a:solidFill>
            </a:endParaRPr>
          </a:p>
          <a:p>
            <a:pPr marL="0" indent="0">
              <a:buNone/>
            </a:pPr>
            <a:r>
              <a:rPr lang="ru-RU" dirty="0">
                <a:solidFill>
                  <a:schemeClr val="tx1"/>
                </a:solidFill>
              </a:rPr>
              <a:t>Чтобы получить от инфографики ожидаемый эффект нужно:</a:t>
            </a:r>
          </a:p>
          <a:p>
            <a:pPr marL="457200" indent="-457200">
              <a:buFont typeface="+mj-lt"/>
              <a:buAutoNum type="arabicPeriod"/>
            </a:pPr>
            <a:r>
              <a:rPr lang="ru-RU" dirty="0">
                <a:solidFill>
                  <a:schemeClr val="tx1"/>
                </a:solidFill>
              </a:rPr>
              <a:t>Пронумеровать шаги или показать стрелкой направление движения внимания для изучения;</a:t>
            </a:r>
          </a:p>
          <a:p>
            <a:pPr marL="457200" indent="-457200">
              <a:buFont typeface="+mj-lt"/>
              <a:buAutoNum type="arabicPeriod"/>
            </a:pPr>
            <a:r>
              <a:rPr lang="ru-RU" dirty="0">
                <a:solidFill>
                  <a:schemeClr val="tx1"/>
                </a:solidFill>
              </a:rPr>
              <a:t>Каждый шаг выделить отдельно чтобы донести только ОДНУ мысль;</a:t>
            </a:r>
          </a:p>
          <a:p>
            <a:pPr marL="457200" indent="-457200">
              <a:buFont typeface="+mj-lt"/>
              <a:buAutoNum type="arabicPeriod"/>
            </a:pPr>
            <a:r>
              <a:rPr lang="ru-RU" dirty="0">
                <a:solidFill>
                  <a:schemeClr val="tx1"/>
                </a:solidFill>
              </a:rPr>
              <a:t>Цветной фон лучше белого привлекает внимание; </a:t>
            </a:r>
          </a:p>
          <a:p>
            <a:pPr marL="457200" indent="-457200">
              <a:buFont typeface="+mj-lt"/>
              <a:buAutoNum type="arabicPeriod"/>
            </a:pPr>
            <a:r>
              <a:rPr lang="ru-RU" dirty="0">
                <a:solidFill>
                  <a:schemeClr val="tx1"/>
                </a:solidFill>
              </a:rPr>
              <a:t>Использовать «кодовый» </a:t>
            </a:r>
            <a:r>
              <a:rPr lang="ru-RU" dirty="0" smtClean="0">
                <a:solidFill>
                  <a:schemeClr val="tx1"/>
                </a:solidFill>
              </a:rPr>
              <a:t>цвет; </a:t>
            </a:r>
            <a:r>
              <a:rPr lang="ru-RU" dirty="0">
                <a:solidFill>
                  <a:schemeClr val="tx1"/>
                </a:solidFill>
              </a:rPr>
              <a:t>Изображения и пиктограммы должны быть оформлены в одном стиле;</a:t>
            </a:r>
          </a:p>
          <a:p>
            <a:pPr marL="457200" indent="-457200">
              <a:buFont typeface="+mj-lt"/>
              <a:buAutoNum type="arabicPeriod"/>
            </a:pPr>
            <a:r>
              <a:rPr lang="ru-RU" dirty="0">
                <a:solidFill>
                  <a:schemeClr val="tx1"/>
                </a:solidFill>
              </a:rPr>
              <a:t>Не “играть со шрифтами” –  использовать 1-2 хорошо читаемых шрифта;</a:t>
            </a:r>
          </a:p>
          <a:p>
            <a:pPr marL="0" indent="0">
              <a:buNone/>
            </a:pPr>
            <a:endParaRPr lang="ru-RU" dirty="0">
              <a:solidFill>
                <a:schemeClr val="tx1"/>
              </a:solidFill>
            </a:endParaRPr>
          </a:p>
        </p:txBody>
      </p:sp>
      <p:pic>
        <p:nvPicPr>
          <p:cNvPr id="7" name="Рисунок 6">
            <a:extLst>
              <a:ext uri="{FF2B5EF4-FFF2-40B4-BE49-F238E27FC236}">
                <a16:creationId xmlns:a16="http://schemas.microsoft.com/office/drawing/2014/main" xmlns="" id="{566222D5-D09A-4098-A159-01C4D7E8CE3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26410" y="1491729"/>
            <a:ext cx="3431459" cy="3804283"/>
          </a:xfrm>
          <a:prstGeom prst="rect">
            <a:avLst/>
          </a:prstGeom>
        </p:spPr>
      </p:pic>
    </p:spTree>
    <p:extLst>
      <p:ext uri="{BB962C8B-B14F-4D97-AF65-F5344CB8AC3E}">
        <p14:creationId xmlns:p14="http://schemas.microsoft.com/office/powerpoint/2010/main" val="3288208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1C8E62-5112-4450-80D6-C6834A5A1FF1}"/>
              </a:ext>
            </a:extLst>
          </p:cNvPr>
          <p:cNvSpPr>
            <a:spLocks noGrp="1"/>
          </p:cNvSpPr>
          <p:nvPr>
            <p:ph type="title"/>
          </p:nvPr>
        </p:nvSpPr>
        <p:spPr/>
        <p:txBody>
          <a:bodyPr/>
          <a:lstStyle/>
          <a:p>
            <a:r>
              <a:rPr lang="ru-RU" b="1" dirty="0">
                <a:solidFill>
                  <a:srgbClr val="002060"/>
                </a:solidFill>
              </a:rPr>
              <a:t>Минусы </a:t>
            </a:r>
            <a:r>
              <a:rPr lang="ru-RU" b="1" dirty="0" err="1">
                <a:solidFill>
                  <a:srgbClr val="002060"/>
                </a:solidFill>
              </a:rPr>
              <a:t>инфографики</a:t>
            </a:r>
            <a:endParaRPr lang="ru-RU" b="1" dirty="0">
              <a:solidFill>
                <a:srgbClr val="002060"/>
              </a:solidFill>
            </a:endParaRPr>
          </a:p>
        </p:txBody>
      </p:sp>
      <p:sp>
        <p:nvSpPr>
          <p:cNvPr id="4" name="Объект 3">
            <a:extLst>
              <a:ext uri="{FF2B5EF4-FFF2-40B4-BE49-F238E27FC236}">
                <a16:creationId xmlns:a16="http://schemas.microsoft.com/office/drawing/2014/main" xmlns="" id="{3211E361-E70D-4109-A5FA-95BC95310E7C}"/>
              </a:ext>
            </a:extLst>
          </p:cNvPr>
          <p:cNvSpPr>
            <a:spLocks noGrp="1"/>
          </p:cNvSpPr>
          <p:nvPr>
            <p:ph sz="half" idx="2"/>
          </p:nvPr>
        </p:nvSpPr>
        <p:spPr>
          <a:xfrm>
            <a:off x="3865418" y="249382"/>
            <a:ext cx="7865918" cy="556952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buNone/>
            </a:pPr>
            <a:r>
              <a:rPr lang="ru-RU" b="1" dirty="0" smtClean="0">
                <a:solidFill>
                  <a:schemeClr val="tx1"/>
                </a:solidFill>
              </a:rPr>
              <a:t>Первый минус</a:t>
            </a:r>
            <a:r>
              <a:rPr lang="ru-RU" dirty="0" smtClean="0">
                <a:solidFill>
                  <a:schemeClr val="tx1"/>
                </a:solidFill>
              </a:rPr>
              <a:t>. Написать </a:t>
            </a:r>
            <a:r>
              <a:rPr lang="ru-RU" dirty="0">
                <a:solidFill>
                  <a:schemeClr val="tx1"/>
                </a:solidFill>
              </a:rPr>
              <a:t>текст или список обычно гораздо легче, </a:t>
            </a:r>
            <a:r>
              <a:rPr lang="ru-RU" dirty="0" smtClean="0">
                <a:solidFill>
                  <a:schemeClr val="tx1"/>
                </a:solidFill>
              </a:rPr>
              <a:t>быстрее</a:t>
            </a:r>
            <a:r>
              <a:rPr lang="ru-RU" dirty="0">
                <a:solidFill>
                  <a:schemeClr val="tx1"/>
                </a:solidFill>
              </a:rPr>
              <a:t>, чем подобрать подходящие изображения и грамотно их комбинировать. Кроме того, чтобы создать хорошую </a:t>
            </a:r>
            <a:r>
              <a:rPr lang="ru-RU" dirty="0" err="1">
                <a:solidFill>
                  <a:schemeClr val="tx1"/>
                </a:solidFill>
              </a:rPr>
              <a:t>инфографику</a:t>
            </a:r>
            <a:r>
              <a:rPr lang="ru-RU" dirty="0">
                <a:solidFill>
                  <a:schemeClr val="tx1"/>
                </a:solidFill>
              </a:rPr>
              <a:t>, нужны творческие </a:t>
            </a:r>
            <a:r>
              <a:rPr lang="ru-RU" dirty="0" smtClean="0">
                <a:solidFill>
                  <a:schemeClr val="tx1"/>
                </a:solidFill>
              </a:rPr>
              <a:t>способности. </a:t>
            </a:r>
            <a:r>
              <a:rPr lang="ru-RU" dirty="0">
                <a:solidFill>
                  <a:schemeClr val="tx1"/>
                </a:solidFill>
              </a:rPr>
              <a:t>Нужно понимать, как ваша аудитория воспримет эту графическую информацию, а ещё — оценить результат: насколько удачно то, что у вас получилось.</a:t>
            </a:r>
          </a:p>
          <a:p>
            <a:pPr marL="0" indent="0">
              <a:buNone/>
            </a:pPr>
            <a:r>
              <a:rPr lang="ru-RU" b="1" dirty="0" smtClean="0">
                <a:solidFill>
                  <a:schemeClr val="tx1"/>
                </a:solidFill>
              </a:rPr>
              <a:t>Второй минус. </a:t>
            </a:r>
            <a:r>
              <a:rPr lang="ru-RU" dirty="0" smtClean="0">
                <a:solidFill>
                  <a:schemeClr val="tx1"/>
                </a:solidFill>
              </a:rPr>
              <a:t>Иногда красочная </a:t>
            </a:r>
            <a:r>
              <a:rPr lang="ru-RU" dirty="0">
                <a:solidFill>
                  <a:schemeClr val="tx1"/>
                </a:solidFill>
              </a:rPr>
              <a:t>форма подачи материала заставляет </a:t>
            </a:r>
            <a:r>
              <a:rPr lang="ru-RU" dirty="0" smtClean="0">
                <a:solidFill>
                  <a:schemeClr val="tx1"/>
                </a:solidFill>
              </a:rPr>
              <a:t>учеников </a:t>
            </a:r>
            <a:r>
              <a:rPr lang="ru-RU" dirty="0">
                <a:solidFill>
                  <a:schemeClr val="tx1"/>
                </a:solidFill>
              </a:rPr>
              <a:t>воспринимать эту информацию как не очень серьёзную. Решить эту проблему можно: заострите внимание вашей аудитории на важности того, о чём вы рассказываете.</a:t>
            </a:r>
          </a:p>
          <a:p>
            <a:pPr marL="0" indent="0">
              <a:buNone/>
            </a:pPr>
            <a:r>
              <a:rPr lang="ru-RU" b="1" dirty="0" smtClean="0">
                <a:solidFill>
                  <a:schemeClr val="tx1"/>
                </a:solidFill>
              </a:rPr>
              <a:t>Третий минус. </a:t>
            </a:r>
            <a:r>
              <a:rPr lang="ru-RU" dirty="0" smtClean="0">
                <a:solidFill>
                  <a:schemeClr val="tx1"/>
                </a:solidFill>
              </a:rPr>
              <a:t>Инфографика </a:t>
            </a:r>
            <a:r>
              <a:rPr lang="ru-RU" dirty="0">
                <a:solidFill>
                  <a:schemeClr val="tx1"/>
                </a:solidFill>
              </a:rPr>
              <a:t>— это практически всегда некоторая схематичность, обобщение и упрощение действительности.</a:t>
            </a:r>
          </a:p>
          <a:p>
            <a:pPr marL="0" indent="0">
              <a:buNone/>
            </a:pPr>
            <a:r>
              <a:rPr lang="ru-RU" b="1" dirty="0" smtClean="0">
                <a:solidFill>
                  <a:schemeClr val="tx1"/>
                </a:solidFill>
              </a:rPr>
              <a:t>Четвёртый минус. </a:t>
            </a:r>
            <a:r>
              <a:rPr lang="ru-RU" dirty="0" smtClean="0">
                <a:solidFill>
                  <a:schemeClr val="tx1"/>
                </a:solidFill>
              </a:rPr>
              <a:t>Хорошая </a:t>
            </a:r>
            <a:r>
              <a:rPr lang="ru-RU" dirty="0">
                <a:solidFill>
                  <a:schemeClr val="tx1"/>
                </a:solidFill>
              </a:rPr>
              <a:t>инфографика помогает усвоению информации, </a:t>
            </a:r>
            <a:r>
              <a:rPr lang="ru-RU" dirty="0" smtClean="0">
                <a:solidFill>
                  <a:schemeClr val="tx1"/>
                </a:solidFill>
              </a:rPr>
              <a:t>а </a:t>
            </a:r>
            <a:r>
              <a:rPr lang="ru-RU" dirty="0">
                <a:solidFill>
                  <a:schemeClr val="tx1"/>
                </a:solidFill>
              </a:rPr>
              <a:t>плохо сделанная, наоборот, мешает её воспринимать, а в худшем случае даже даёт неправильную модель, неверное объяснение.</a:t>
            </a:r>
          </a:p>
        </p:txBody>
      </p:sp>
    </p:spTree>
    <p:extLst>
      <p:ext uri="{BB962C8B-B14F-4D97-AF65-F5344CB8AC3E}">
        <p14:creationId xmlns:p14="http://schemas.microsoft.com/office/powerpoint/2010/main" val="1297086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1C8E62-5112-4450-80D6-C6834A5A1FF1}"/>
              </a:ext>
            </a:extLst>
          </p:cNvPr>
          <p:cNvSpPr>
            <a:spLocks noGrp="1"/>
          </p:cNvSpPr>
          <p:nvPr>
            <p:ph type="title"/>
          </p:nvPr>
        </p:nvSpPr>
        <p:spPr/>
        <p:txBody>
          <a:bodyPr/>
          <a:lstStyle/>
          <a:p>
            <a:r>
              <a:rPr lang="ru-RU" b="1" dirty="0">
                <a:solidFill>
                  <a:srgbClr val="002060"/>
                </a:solidFill>
              </a:rPr>
              <a:t>Бесплатные сервисы для создания </a:t>
            </a:r>
            <a:r>
              <a:rPr lang="ru-RU" b="1" dirty="0" err="1">
                <a:solidFill>
                  <a:srgbClr val="002060"/>
                </a:solidFill>
              </a:rPr>
              <a:t>инфографики</a:t>
            </a:r>
            <a:endParaRPr lang="ru-RU" b="1" dirty="0">
              <a:solidFill>
                <a:srgbClr val="002060"/>
              </a:solidFill>
            </a:endParaRPr>
          </a:p>
        </p:txBody>
      </p:sp>
      <p:sp>
        <p:nvSpPr>
          <p:cNvPr id="4" name="Объект 3">
            <a:extLst>
              <a:ext uri="{FF2B5EF4-FFF2-40B4-BE49-F238E27FC236}">
                <a16:creationId xmlns:a16="http://schemas.microsoft.com/office/drawing/2014/main" xmlns="" id="{3211E361-E70D-4109-A5FA-95BC95310E7C}"/>
              </a:ext>
            </a:extLst>
          </p:cNvPr>
          <p:cNvSpPr>
            <a:spLocks noGrp="1"/>
          </p:cNvSpPr>
          <p:nvPr>
            <p:ph sz="half" idx="2"/>
          </p:nvPr>
        </p:nvSpPr>
        <p:spPr>
          <a:xfrm>
            <a:off x="3865418" y="249382"/>
            <a:ext cx="7865918" cy="601633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spcBef>
                <a:spcPts val="0"/>
              </a:spcBef>
              <a:buNone/>
            </a:pPr>
            <a:endParaRPr lang="ru-RU" sz="1800" dirty="0">
              <a:solidFill>
                <a:schemeClr val="tx1"/>
              </a:solidFill>
            </a:endParaRPr>
          </a:p>
          <a:p>
            <a:pPr marL="0" indent="0">
              <a:spcBef>
                <a:spcPts val="0"/>
              </a:spcBef>
              <a:buNone/>
            </a:pPr>
            <a:r>
              <a:rPr lang="ru-RU" sz="1800" dirty="0" smtClean="0">
                <a:solidFill>
                  <a:schemeClr val="tx1"/>
                </a:solidFill>
              </a:rPr>
              <a:t>1</a:t>
            </a:r>
            <a:r>
              <a:rPr lang="ru-RU" sz="1800" dirty="0">
                <a:solidFill>
                  <a:schemeClr val="tx1"/>
                </a:solidFill>
              </a:rPr>
              <a:t>. </a:t>
            </a:r>
            <a:r>
              <a:rPr lang="ru-RU" sz="1800" b="1" dirty="0" err="1">
                <a:solidFill>
                  <a:schemeClr val="tx1"/>
                </a:solidFill>
              </a:rPr>
              <a:t>Сanva</a:t>
            </a:r>
            <a:endParaRPr lang="ru-RU" sz="1800" b="1" dirty="0">
              <a:solidFill>
                <a:schemeClr val="tx1"/>
              </a:solidFill>
            </a:endParaRPr>
          </a:p>
          <a:p>
            <a:pPr marL="0" indent="0">
              <a:spcBef>
                <a:spcPts val="0"/>
              </a:spcBef>
              <a:buNone/>
            </a:pPr>
            <a:r>
              <a:rPr lang="ru-RU" sz="1800" dirty="0" smtClean="0">
                <a:solidFill>
                  <a:schemeClr val="tx1"/>
                </a:solidFill>
              </a:rPr>
              <a:t>Очень </a:t>
            </a:r>
            <a:r>
              <a:rPr lang="ru-RU" sz="1800" dirty="0">
                <a:solidFill>
                  <a:schemeClr val="tx1"/>
                </a:solidFill>
              </a:rPr>
              <a:t>популярный полностью бесплатный сервис. У него есть большая библиотека шаблонов и изображений. Отдельный и немаловажный плюс — наличие русскоязычного интерфейса. Помимо </a:t>
            </a:r>
            <a:r>
              <a:rPr lang="ru-RU" sz="1800" dirty="0" err="1">
                <a:solidFill>
                  <a:schemeClr val="tx1"/>
                </a:solidFill>
              </a:rPr>
              <a:t>инфографики</a:t>
            </a:r>
            <a:r>
              <a:rPr lang="ru-RU" sz="1800" dirty="0">
                <a:solidFill>
                  <a:schemeClr val="tx1"/>
                </a:solidFill>
              </a:rPr>
              <a:t> помогает создавать презентации, резюме, плакаты и многое другое.</a:t>
            </a:r>
          </a:p>
          <a:p>
            <a:pPr marL="0" indent="0">
              <a:spcBef>
                <a:spcPts val="0"/>
              </a:spcBef>
              <a:buNone/>
            </a:pPr>
            <a:r>
              <a:rPr lang="ru-RU" sz="1800" dirty="0" smtClean="0">
                <a:solidFill>
                  <a:schemeClr val="tx1"/>
                </a:solidFill>
              </a:rPr>
              <a:t>2</a:t>
            </a:r>
            <a:r>
              <a:rPr lang="ru-RU" sz="1800" dirty="0">
                <a:solidFill>
                  <a:schemeClr val="tx1"/>
                </a:solidFill>
              </a:rPr>
              <a:t>. </a:t>
            </a:r>
            <a:r>
              <a:rPr lang="ru-RU" sz="1800" b="1" dirty="0">
                <a:solidFill>
                  <a:schemeClr val="tx1"/>
                </a:solidFill>
              </a:rPr>
              <a:t>Easel.ly</a:t>
            </a:r>
          </a:p>
          <a:p>
            <a:pPr marL="0" indent="0">
              <a:spcBef>
                <a:spcPts val="0"/>
              </a:spcBef>
              <a:buNone/>
            </a:pPr>
            <a:r>
              <a:rPr lang="ru-RU" sz="1800" dirty="0" smtClean="0">
                <a:solidFill>
                  <a:schemeClr val="tx1"/>
                </a:solidFill>
              </a:rPr>
              <a:t>Можно </a:t>
            </a:r>
            <a:r>
              <a:rPr lang="ru-RU" sz="1800" dirty="0">
                <a:solidFill>
                  <a:schemeClr val="tx1"/>
                </a:solidFill>
              </a:rPr>
              <a:t>очень быстро собрать </a:t>
            </a:r>
            <a:r>
              <a:rPr lang="ru-RU" sz="1800" dirty="0" err="1">
                <a:solidFill>
                  <a:schemeClr val="tx1"/>
                </a:solidFill>
              </a:rPr>
              <a:t>инфографику</a:t>
            </a:r>
            <a:r>
              <a:rPr lang="ru-RU" sz="1800" dirty="0">
                <a:solidFill>
                  <a:schemeClr val="tx1"/>
                </a:solidFill>
              </a:rPr>
              <a:t>, добавив к выбранному шаблону нужные значки, стрелки и подписи. </a:t>
            </a:r>
            <a:r>
              <a:rPr lang="ru-RU" sz="1800" dirty="0" smtClean="0">
                <a:solidFill>
                  <a:schemeClr val="tx1"/>
                </a:solidFill>
              </a:rPr>
              <a:t>Есть библиотека </a:t>
            </a:r>
            <a:r>
              <a:rPr lang="ru-RU" sz="1800" dirty="0">
                <a:solidFill>
                  <a:schemeClr val="tx1"/>
                </a:solidFill>
              </a:rPr>
              <a:t>бесплатных шаблонов, изображений, значков и шрифтов. Несмотря на отсутствие русификации, интерфейс интуитивно </a:t>
            </a:r>
            <a:r>
              <a:rPr lang="ru-RU" sz="1800" dirty="0" smtClean="0">
                <a:solidFill>
                  <a:schemeClr val="tx1"/>
                </a:solidFill>
              </a:rPr>
              <a:t>понятен.</a:t>
            </a:r>
            <a:endParaRPr lang="ru-RU" sz="1800" dirty="0">
              <a:solidFill>
                <a:schemeClr val="tx1"/>
              </a:solidFill>
            </a:endParaRPr>
          </a:p>
          <a:p>
            <a:pPr marL="0" indent="0">
              <a:spcBef>
                <a:spcPts val="0"/>
              </a:spcBef>
              <a:buNone/>
            </a:pPr>
            <a:r>
              <a:rPr lang="ru-RU" sz="1800" dirty="0" smtClean="0">
                <a:solidFill>
                  <a:schemeClr val="tx1"/>
                </a:solidFill>
              </a:rPr>
              <a:t>3</a:t>
            </a:r>
            <a:r>
              <a:rPr lang="ru-RU" sz="1800" dirty="0">
                <a:solidFill>
                  <a:schemeClr val="tx1"/>
                </a:solidFill>
              </a:rPr>
              <a:t>. </a:t>
            </a:r>
            <a:r>
              <a:rPr lang="ru-RU" sz="1800" b="1" dirty="0" err="1">
                <a:solidFill>
                  <a:schemeClr val="tx1"/>
                </a:solidFill>
              </a:rPr>
              <a:t>Piktochart</a:t>
            </a:r>
            <a:endParaRPr lang="ru-RU" sz="1800" b="1" dirty="0">
              <a:solidFill>
                <a:schemeClr val="tx1"/>
              </a:solidFill>
            </a:endParaRPr>
          </a:p>
          <a:p>
            <a:pPr marL="0" indent="0">
              <a:spcBef>
                <a:spcPts val="0"/>
              </a:spcBef>
              <a:buNone/>
            </a:pPr>
            <a:r>
              <a:rPr lang="ru-RU" sz="1800" dirty="0" smtClean="0">
                <a:solidFill>
                  <a:schemeClr val="tx1"/>
                </a:solidFill>
              </a:rPr>
              <a:t>Онлайн-сервис</a:t>
            </a:r>
            <a:r>
              <a:rPr lang="ru-RU" sz="1800" dirty="0">
                <a:solidFill>
                  <a:schemeClr val="tx1"/>
                </a:solidFill>
              </a:rPr>
              <a:t>, </a:t>
            </a:r>
            <a:r>
              <a:rPr lang="ru-RU" sz="1800" dirty="0" smtClean="0">
                <a:solidFill>
                  <a:schemeClr val="tx1"/>
                </a:solidFill>
              </a:rPr>
              <a:t>хорошо </a:t>
            </a:r>
            <a:r>
              <a:rPr lang="ru-RU" sz="1800" dirty="0">
                <a:solidFill>
                  <a:schemeClr val="tx1"/>
                </a:solidFill>
              </a:rPr>
              <a:t>подходящий для создания аналитической </a:t>
            </a:r>
            <a:r>
              <a:rPr lang="ru-RU" sz="1800" dirty="0" err="1">
                <a:solidFill>
                  <a:schemeClr val="tx1"/>
                </a:solidFill>
              </a:rPr>
              <a:t>инфографики</a:t>
            </a:r>
            <a:r>
              <a:rPr lang="ru-RU" sz="1800" dirty="0">
                <a:solidFill>
                  <a:schemeClr val="tx1"/>
                </a:solidFill>
              </a:rPr>
              <a:t>. Позволяет загружать данные в виде </a:t>
            </a:r>
            <a:r>
              <a:rPr lang="ru-RU" sz="1800" dirty="0" err="1">
                <a:solidFill>
                  <a:schemeClr val="tx1"/>
                </a:solidFill>
              </a:rPr>
              <a:t>Excel</a:t>
            </a:r>
            <a:r>
              <a:rPr lang="ru-RU" sz="1800" dirty="0">
                <a:solidFill>
                  <a:schemeClr val="tx1"/>
                </a:solidFill>
              </a:rPr>
              <a:t>-файла. Базовые функции </a:t>
            </a:r>
            <a:r>
              <a:rPr lang="ru-RU" sz="1800" dirty="0" smtClean="0">
                <a:solidFill>
                  <a:schemeClr val="tx1"/>
                </a:solidFill>
              </a:rPr>
              <a:t>бесплатны. </a:t>
            </a:r>
            <a:r>
              <a:rPr lang="ru-RU" sz="1800" dirty="0">
                <a:solidFill>
                  <a:schemeClr val="tx1"/>
                </a:solidFill>
              </a:rPr>
              <a:t>Русификация отсутствует.</a:t>
            </a:r>
          </a:p>
          <a:p>
            <a:pPr marL="0" indent="0">
              <a:spcBef>
                <a:spcPts val="0"/>
              </a:spcBef>
              <a:buNone/>
            </a:pPr>
            <a:r>
              <a:rPr lang="ru-RU" sz="1800" dirty="0" smtClean="0">
                <a:solidFill>
                  <a:schemeClr val="tx1"/>
                </a:solidFill>
              </a:rPr>
              <a:t>4</a:t>
            </a:r>
            <a:r>
              <a:rPr lang="ru-RU" sz="1800" dirty="0">
                <a:solidFill>
                  <a:schemeClr val="tx1"/>
                </a:solidFill>
              </a:rPr>
              <a:t>. </a:t>
            </a:r>
            <a:r>
              <a:rPr lang="ru-RU" sz="1800" b="1" dirty="0" err="1">
                <a:solidFill>
                  <a:schemeClr val="tx1"/>
                </a:solidFill>
              </a:rPr>
              <a:t>Venngage</a:t>
            </a:r>
            <a:endParaRPr lang="ru-RU" sz="1800" b="1" dirty="0">
              <a:solidFill>
                <a:schemeClr val="tx1"/>
              </a:solidFill>
            </a:endParaRPr>
          </a:p>
          <a:p>
            <a:pPr marL="0" indent="0">
              <a:spcBef>
                <a:spcPts val="0"/>
              </a:spcBef>
              <a:buNone/>
            </a:pPr>
            <a:r>
              <a:rPr lang="ru-RU" sz="1800" dirty="0" smtClean="0">
                <a:solidFill>
                  <a:schemeClr val="tx1"/>
                </a:solidFill>
              </a:rPr>
              <a:t>Удобный сервис. Предлагает </a:t>
            </a:r>
            <a:r>
              <a:rPr lang="ru-RU" sz="1800" dirty="0">
                <a:solidFill>
                  <a:schemeClr val="tx1"/>
                </a:solidFill>
              </a:rPr>
              <a:t>пользователю много шаблонов и </a:t>
            </a:r>
            <a:r>
              <a:rPr lang="ru-RU" sz="1800" dirty="0" smtClean="0">
                <a:solidFill>
                  <a:schemeClr val="tx1"/>
                </a:solidFill>
              </a:rPr>
              <a:t>возможность </a:t>
            </a:r>
            <a:r>
              <a:rPr lang="ru-RU" sz="1800" dirty="0">
                <a:solidFill>
                  <a:schemeClr val="tx1"/>
                </a:solidFill>
              </a:rPr>
              <a:t>самому их настраивать, изменять цветовую гамму. </a:t>
            </a:r>
            <a:r>
              <a:rPr lang="ru-RU" sz="1800" dirty="0" smtClean="0">
                <a:solidFill>
                  <a:schemeClr val="tx1"/>
                </a:solidFill>
              </a:rPr>
              <a:t>Сервис </a:t>
            </a:r>
            <a:r>
              <a:rPr lang="ru-RU" sz="1800" dirty="0">
                <a:solidFill>
                  <a:schemeClr val="tx1"/>
                </a:solidFill>
              </a:rPr>
              <a:t>полностью бесплатен и русифицирован.</a:t>
            </a:r>
          </a:p>
          <a:p>
            <a:pPr marL="0" indent="0">
              <a:spcBef>
                <a:spcPts val="0"/>
              </a:spcBef>
              <a:buNone/>
            </a:pPr>
            <a:r>
              <a:rPr lang="ru-RU" sz="1800" dirty="0" smtClean="0">
                <a:solidFill>
                  <a:schemeClr val="tx1"/>
                </a:solidFill>
              </a:rPr>
              <a:t>5</a:t>
            </a:r>
            <a:r>
              <a:rPr lang="ru-RU" sz="1800" dirty="0">
                <a:solidFill>
                  <a:schemeClr val="tx1"/>
                </a:solidFill>
              </a:rPr>
              <a:t>. </a:t>
            </a:r>
            <a:r>
              <a:rPr lang="ru-RU" sz="1800" b="1" dirty="0" err="1">
                <a:solidFill>
                  <a:schemeClr val="tx1"/>
                </a:solidFill>
              </a:rPr>
              <a:t>Creately</a:t>
            </a:r>
            <a:endParaRPr lang="ru-RU" sz="1800" b="1" dirty="0">
              <a:solidFill>
                <a:schemeClr val="tx1"/>
              </a:solidFill>
            </a:endParaRPr>
          </a:p>
          <a:p>
            <a:pPr marL="0" indent="0">
              <a:spcBef>
                <a:spcPts val="0"/>
              </a:spcBef>
              <a:buNone/>
            </a:pPr>
            <a:r>
              <a:rPr lang="ru-RU" sz="1800" dirty="0" smtClean="0">
                <a:solidFill>
                  <a:schemeClr val="tx1"/>
                </a:solidFill>
              </a:rPr>
              <a:t>Хорошо </a:t>
            </a:r>
            <a:r>
              <a:rPr lang="ru-RU" sz="1800" dirty="0">
                <a:solidFill>
                  <a:schemeClr val="tx1"/>
                </a:solidFill>
              </a:rPr>
              <a:t>подходит для создания диаграмм и различных схем, в том числе очень сложных. </a:t>
            </a:r>
            <a:r>
              <a:rPr lang="ru-RU" sz="1800" dirty="0" smtClean="0">
                <a:solidFill>
                  <a:schemeClr val="tx1"/>
                </a:solidFill>
              </a:rPr>
              <a:t>Базовая </a:t>
            </a:r>
            <a:r>
              <a:rPr lang="ru-RU" sz="1800" dirty="0">
                <a:solidFill>
                  <a:schemeClr val="tx1"/>
                </a:solidFill>
              </a:rPr>
              <a:t>версия бесплатна, русификация, </a:t>
            </a:r>
            <a:r>
              <a:rPr lang="ru-RU" sz="1800" dirty="0" smtClean="0">
                <a:solidFill>
                  <a:schemeClr val="tx1"/>
                </a:solidFill>
              </a:rPr>
              <a:t>отсутствует</a:t>
            </a:r>
            <a:r>
              <a:rPr lang="ru-RU" sz="1800" dirty="0">
                <a:solidFill>
                  <a:schemeClr val="tx1"/>
                </a:solidFill>
              </a:rPr>
              <a:t>, но интерфейс несложен.</a:t>
            </a:r>
          </a:p>
        </p:txBody>
      </p:sp>
    </p:spTree>
    <p:extLst>
      <p:ext uri="{BB962C8B-B14F-4D97-AF65-F5344CB8AC3E}">
        <p14:creationId xmlns:p14="http://schemas.microsoft.com/office/powerpoint/2010/main" val="2374419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3D7702-CA21-49AB-8BE9-7E3757A367AD}"/>
              </a:ext>
            </a:extLst>
          </p:cNvPr>
          <p:cNvSpPr>
            <a:spLocks noGrp="1"/>
          </p:cNvSpPr>
          <p:nvPr>
            <p:ph type="title"/>
          </p:nvPr>
        </p:nvSpPr>
        <p:spPr>
          <a:xfrm>
            <a:off x="252918" y="1123837"/>
            <a:ext cx="3011391" cy="4601183"/>
          </a:xfrm>
        </p:spPr>
        <p:txBody>
          <a:bodyPr/>
          <a:lstStyle/>
          <a:p>
            <a:r>
              <a:rPr lang="ru-RU" b="1" dirty="0">
                <a:solidFill>
                  <a:srgbClr val="002060"/>
                </a:solidFill>
              </a:rPr>
              <a:t>ЧТО ЗНАЧИТ «</a:t>
            </a:r>
            <a:r>
              <a:rPr lang="ru-RU" sz="2800" b="1" dirty="0">
                <a:solidFill>
                  <a:srgbClr val="002060"/>
                </a:solidFill>
              </a:rPr>
              <a:t>педагогическая</a:t>
            </a:r>
            <a:r>
              <a:rPr lang="ru-RU" b="1" dirty="0">
                <a:solidFill>
                  <a:srgbClr val="002060"/>
                </a:solidFill>
              </a:rPr>
              <a:t> </a:t>
            </a:r>
            <a:r>
              <a:rPr lang="ru-RU" sz="2800" b="1" dirty="0">
                <a:solidFill>
                  <a:srgbClr val="002060"/>
                </a:solidFill>
              </a:rPr>
              <a:t>ТЕХНОЛОГИЯ»</a:t>
            </a:r>
            <a:r>
              <a:rPr lang="ru-RU" b="1" dirty="0">
                <a:solidFill>
                  <a:srgbClr val="002060"/>
                </a:solidFill>
              </a:rPr>
              <a:t>?</a:t>
            </a:r>
          </a:p>
        </p:txBody>
      </p:sp>
      <p:sp>
        <p:nvSpPr>
          <p:cNvPr id="3" name="Объект 2">
            <a:extLst>
              <a:ext uri="{FF2B5EF4-FFF2-40B4-BE49-F238E27FC236}">
                <a16:creationId xmlns:a16="http://schemas.microsoft.com/office/drawing/2014/main" xmlns="" id="{5A0997A6-9CB0-4520-ADA5-D5F527C5444C}"/>
              </a:ext>
            </a:extLst>
          </p:cNvPr>
          <p:cNvSpPr>
            <a:spLocks noGrp="1"/>
          </p:cNvSpPr>
          <p:nvPr>
            <p:ph sz="half" idx="1"/>
          </p:nvPr>
        </p:nvSpPr>
        <p:spPr>
          <a:xfrm>
            <a:off x="3611681" y="868680"/>
            <a:ext cx="4415861" cy="5405120"/>
          </a:xfrm>
        </p:spPr>
        <p:txBody>
          <a:bodyPr>
            <a:normAutofit lnSpcReduction="10000"/>
          </a:bodyPr>
          <a:lstStyle/>
          <a:p>
            <a:r>
              <a:rPr lang="ru-RU" dirty="0">
                <a:solidFill>
                  <a:schemeClr val="tx1"/>
                </a:solidFill>
              </a:rPr>
              <a:t>Понятие «</a:t>
            </a:r>
            <a:r>
              <a:rPr lang="ru-RU" b="1" dirty="0">
                <a:solidFill>
                  <a:schemeClr val="tx1"/>
                </a:solidFill>
              </a:rPr>
              <a:t>технология</a:t>
            </a:r>
            <a:r>
              <a:rPr lang="ru-RU" dirty="0">
                <a:solidFill>
                  <a:schemeClr val="tx1"/>
                </a:solidFill>
              </a:rPr>
              <a:t>» </a:t>
            </a:r>
            <a:r>
              <a:rPr lang="ru-RU" b="1" dirty="0">
                <a:solidFill>
                  <a:schemeClr val="tx1"/>
                </a:solidFill>
              </a:rPr>
              <a:t>в</a:t>
            </a:r>
            <a:r>
              <a:rPr lang="ru-RU" dirty="0">
                <a:solidFill>
                  <a:schemeClr val="tx1"/>
                </a:solidFill>
              </a:rPr>
              <a:t> </a:t>
            </a:r>
            <a:r>
              <a:rPr lang="ru-RU" b="1" dirty="0">
                <a:solidFill>
                  <a:schemeClr val="tx1"/>
                </a:solidFill>
              </a:rPr>
              <a:t>педагогике – это системный метод «</a:t>
            </a:r>
            <a:r>
              <a:rPr lang="ru-RU" dirty="0">
                <a:solidFill>
                  <a:schemeClr val="tx1"/>
                </a:solidFill>
              </a:rPr>
              <a:t>создания, применения и </a:t>
            </a:r>
            <a:r>
              <a:rPr lang="ru-RU" b="1" dirty="0">
                <a:solidFill>
                  <a:schemeClr val="tx1"/>
                </a:solidFill>
              </a:rPr>
              <a:t>определения</a:t>
            </a:r>
            <a:r>
              <a:rPr lang="ru-RU" dirty="0">
                <a:solidFill>
                  <a:schemeClr val="tx1"/>
                </a:solidFill>
              </a:rPr>
              <a:t> всего процесса </a:t>
            </a:r>
            <a:r>
              <a:rPr lang="ru-RU" b="1" dirty="0">
                <a:solidFill>
                  <a:schemeClr val="tx1"/>
                </a:solidFill>
              </a:rPr>
              <a:t>преподавания</a:t>
            </a:r>
            <a:r>
              <a:rPr lang="ru-RU" dirty="0">
                <a:solidFill>
                  <a:schemeClr val="tx1"/>
                </a:solidFill>
              </a:rPr>
              <a:t> и </a:t>
            </a:r>
            <a:r>
              <a:rPr lang="ru-RU" b="1" dirty="0">
                <a:solidFill>
                  <a:schemeClr val="tx1"/>
                </a:solidFill>
              </a:rPr>
              <a:t>усвоения</a:t>
            </a:r>
            <a:r>
              <a:rPr lang="ru-RU" dirty="0">
                <a:solidFill>
                  <a:schemeClr val="tx1"/>
                </a:solidFill>
              </a:rPr>
              <a:t> знаний с учетом технических и человеческих ресурсов и их взаимодействие, </a:t>
            </a:r>
            <a:r>
              <a:rPr lang="ru-RU" b="1" dirty="0">
                <a:solidFill>
                  <a:schemeClr val="tx1"/>
                </a:solidFill>
              </a:rPr>
              <a:t> системное взаимодействие принципов </a:t>
            </a:r>
            <a:r>
              <a:rPr lang="ru-RU" dirty="0">
                <a:solidFill>
                  <a:schemeClr val="tx1"/>
                </a:solidFill>
              </a:rPr>
              <a:t>личностно-ориентированного подхода и технологического подхода, которые </a:t>
            </a:r>
            <a:r>
              <a:rPr lang="ru-RU" b="1" dirty="0">
                <a:solidFill>
                  <a:schemeClr val="tx1"/>
                </a:solidFill>
              </a:rPr>
              <a:t>противоречат</a:t>
            </a:r>
            <a:r>
              <a:rPr lang="ru-RU" dirty="0">
                <a:solidFill>
                  <a:schemeClr val="tx1"/>
                </a:solidFill>
              </a:rPr>
              <a:t> друг другу:</a:t>
            </a:r>
          </a:p>
          <a:p>
            <a:pPr algn="r"/>
            <a:r>
              <a:rPr lang="ru-RU" dirty="0">
                <a:solidFill>
                  <a:schemeClr val="tx1"/>
                </a:solidFill>
              </a:rPr>
              <a:t>первый подход предполагает обращение к внутреннему миру ученика, его ценностям, взглядам, потребностям, интересам, а второй учитывает внешние требования и условия, «веления» времени (ЮНЕСКО)</a:t>
            </a:r>
          </a:p>
        </p:txBody>
      </p:sp>
      <p:sp>
        <p:nvSpPr>
          <p:cNvPr id="4" name="Объект 3">
            <a:extLst>
              <a:ext uri="{FF2B5EF4-FFF2-40B4-BE49-F238E27FC236}">
                <a16:creationId xmlns:a16="http://schemas.microsoft.com/office/drawing/2014/main" xmlns="" id="{406C5ED7-5910-4E0A-95FB-CD90C1155B25}"/>
              </a:ext>
            </a:extLst>
          </p:cNvPr>
          <p:cNvSpPr>
            <a:spLocks noGrp="1"/>
          </p:cNvSpPr>
          <p:nvPr>
            <p:ph sz="half" idx="2"/>
          </p:nvPr>
        </p:nvSpPr>
        <p:spPr/>
        <p:txBody>
          <a:bodyPr>
            <a:normAutofit lnSpcReduction="10000"/>
          </a:bodyPr>
          <a:lstStyle/>
          <a:p>
            <a:pPr marL="0" indent="0" algn="ctr">
              <a:buNone/>
            </a:pPr>
            <a:r>
              <a:rPr lang="ru-RU" b="1" dirty="0">
                <a:solidFill>
                  <a:schemeClr val="tx1"/>
                </a:solidFill>
              </a:rPr>
              <a:t>ОБЛАСТЬ ПЕРЕСЕЧЕНИЯ</a:t>
            </a: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a:p>
            <a:pPr marL="0" indent="0">
              <a:buNone/>
            </a:pPr>
            <a:endParaRPr lang="ru-RU" b="1" dirty="0">
              <a:solidFill>
                <a:schemeClr val="tx1"/>
              </a:solidFill>
            </a:endParaRPr>
          </a:p>
        </p:txBody>
      </p:sp>
      <p:sp>
        <p:nvSpPr>
          <p:cNvPr id="5" name="Овал 4">
            <a:extLst>
              <a:ext uri="{FF2B5EF4-FFF2-40B4-BE49-F238E27FC236}">
                <a16:creationId xmlns:a16="http://schemas.microsoft.com/office/drawing/2014/main" xmlns="" id="{FABFC3EF-222A-4AA4-A62D-649F98E898A8}"/>
              </a:ext>
            </a:extLst>
          </p:cNvPr>
          <p:cNvSpPr/>
          <p:nvPr/>
        </p:nvSpPr>
        <p:spPr>
          <a:xfrm>
            <a:off x="8308258" y="1356852"/>
            <a:ext cx="2566219" cy="238923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Внутренний мир ребёнка,</a:t>
            </a:r>
          </a:p>
          <a:p>
            <a:pPr algn="ctr"/>
            <a:r>
              <a:rPr lang="ru-RU" sz="2000" b="1" dirty="0">
                <a:solidFill>
                  <a:schemeClr val="tx1"/>
                </a:solidFill>
              </a:rPr>
              <a:t>режимы работы мозга</a:t>
            </a:r>
          </a:p>
          <a:p>
            <a:pPr algn="ctr"/>
            <a:endParaRPr lang="ru-RU" sz="2000" b="1" dirty="0">
              <a:solidFill>
                <a:schemeClr val="tx1"/>
              </a:solidFill>
            </a:endParaRPr>
          </a:p>
          <a:p>
            <a:pPr algn="ctr"/>
            <a:endParaRPr lang="ru-RU" sz="2000" b="1" dirty="0">
              <a:solidFill>
                <a:schemeClr val="tx1"/>
              </a:solidFill>
            </a:endParaRPr>
          </a:p>
        </p:txBody>
      </p:sp>
      <p:sp>
        <p:nvSpPr>
          <p:cNvPr id="6" name="Овал 5">
            <a:extLst>
              <a:ext uri="{FF2B5EF4-FFF2-40B4-BE49-F238E27FC236}">
                <a16:creationId xmlns:a16="http://schemas.microsoft.com/office/drawing/2014/main" xmlns="" id="{BFE970E9-FB28-4D2E-8146-135D0613346E}"/>
              </a:ext>
            </a:extLst>
          </p:cNvPr>
          <p:cNvSpPr/>
          <p:nvPr/>
        </p:nvSpPr>
        <p:spPr>
          <a:xfrm>
            <a:off x="8377082" y="3194652"/>
            <a:ext cx="2566219" cy="238923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Внешние требования и условия, «веления» времени</a:t>
            </a:r>
          </a:p>
        </p:txBody>
      </p:sp>
      <p:sp>
        <p:nvSpPr>
          <p:cNvPr id="7" name="Стрелка: вправо 6">
            <a:extLst>
              <a:ext uri="{FF2B5EF4-FFF2-40B4-BE49-F238E27FC236}">
                <a16:creationId xmlns:a16="http://schemas.microsoft.com/office/drawing/2014/main" xmlns="" id="{850E8604-1DAF-4328-BC72-FE935B7B2F54}"/>
              </a:ext>
            </a:extLst>
          </p:cNvPr>
          <p:cNvSpPr/>
          <p:nvPr/>
        </p:nvSpPr>
        <p:spPr>
          <a:xfrm>
            <a:off x="7470747" y="3194652"/>
            <a:ext cx="1065243" cy="45955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xmlns="" id="{3FC18F74-1F93-4470-952E-B0B0B8B6C835}"/>
              </a:ext>
            </a:extLst>
          </p:cNvPr>
          <p:cNvSpPr txBox="1"/>
          <p:nvPr/>
        </p:nvSpPr>
        <p:spPr>
          <a:xfrm>
            <a:off x="9375057" y="3098927"/>
            <a:ext cx="570271" cy="646331"/>
          </a:xfrm>
          <a:prstGeom prst="rect">
            <a:avLst/>
          </a:prstGeom>
          <a:noFill/>
        </p:spPr>
        <p:txBody>
          <a:bodyPr wrap="square" rtlCol="0">
            <a:spAutoFit/>
          </a:bodyPr>
          <a:lstStyle/>
          <a:p>
            <a:pPr algn="ctr"/>
            <a:r>
              <a:rPr lang="ru-RU" sz="3600" b="1" dirty="0">
                <a:solidFill>
                  <a:srgbClr val="FF0000"/>
                </a:solidFill>
              </a:rPr>
              <a:t>!</a:t>
            </a:r>
          </a:p>
        </p:txBody>
      </p:sp>
    </p:spTree>
    <p:extLst>
      <p:ext uri="{BB962C8B-B14F-4D97-AF65-F5344CB8AC3E}">
        <p14:creationId xmlns:p14="http://schemas.microsoft.com/office/powerpoint/2010/main" val="4111371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1C8E62-5112-4450-80D6-C6834A5A1FF1}"/>
              </a:ext>
            </a:extLst>
          </p:cNvPr>
          <p:cNvSpPr>
            <a:spLocks noGrp="1"/>
          </p:cNvSpPr>
          <p:nvPr>
            <p:ph type="title"/>
          </p:nvPr>
        </p:nvSpPr>
        <p:spPr>
          <a:xfrm>
            <a:off x="315264" y="1122045"/>
            <a:ext cx="2947482" cy="4601183"/>
          </a:xfrm>
        </p:spPr>
        <p:txBody>
          <a:bodyPr/>
          <a:lstStyle/>
          <a:p>
            <a:r>
              <a:rPr lang="ru-RU" b="1" dirty="0">
                <a:solidFill>
                  <a:srgbClr val="002060"/>
                </a:solidFill>
              </a:rPr>
              <a:t>Бесплатные сервисы для создания </a:t>
            </a:r>
            <a:r>
              <a:rPr lang="ru-RU" b="1" dirty="0" err="1">
                <a:solidFill>
                  <a:srgbClr val="002060"/>
                </a:solidFill>
              </a:rPr>
              <a:t>инфографики</a:t>
            </a:r>
            <a:endParaRPr lang="ru-RU" b="1" dirty="0">
              <a:solidFill>
                <a:srgbClr val="00206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173" y="-1"/>
            <a:ext cx="2888671" cy="684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348844" y="328958"/>
            <a:ext cx="5530681" cy="1214179"/>
          </a:xfrm>
          <a:prstGeom prst="rect">
            <a:avLst/>
          </a:prstGeom>
        </p:spPr>
        <p:txBody>
          <a:bodyPr wrap="none">
            <a:spAutoFit/>
          </a:bodyPr>
          <a:lstStyle/>
          <a:p>
            <a:pPr lvl="0" defTabSz="914400">
              <a:lnSpc>
                <a:spcPct val="90000"/>
              </a:lnSpc>
              <a:buClr>
                <a:srgbClr val="40BAD2"/>
              </a:buClr>
            </a:pPr>
            <a:r>
              <a:rPr lang="ru-RU" b="1" dirty="0" err="1" smtClean="0">
                <a:solidFill>
                  <a:srgbClr val="000000"/>
                </a:solidFill>
              </a:rPr>
              <a:t>Сanva</a:t>
            </a:r>
            <a:endParaRPr lang="ru-RU" b="1" dirty="0" smtClean="0">
              <a:solidFill>
                <a:srgbClr val="000000"/>
              </a:solidFill>
            </a:endParaRPr>
          </a:p>
          <a:p>
            <a:pPr lvl="0" defTabSz="914400">
              <a:lnSpc>
                <a:spcPct val="90000"/>
              </a:lnSpc>
              <a:buClr>
                <a:srgbClr val="40BAD2"/>
              </a:buClr>
            </a:pPr>
            <a:r>
              <a:rPr lang="en-US" b="1" dirty="0">
                <a:solidFill>
                  <a:srgbClr val="000000"/>
                </a:solidFill>
                <a:hlinkClick r:id="rId3"/>
              </a:rPr>
              <a:t>https://www.canva.com/ru_ru/sozdat/infografika</a:t>
            </a:r>
            <a:r>
              <a:rPr lang="en-US" b="1" dirty="0" smtClean="0">
                <a:solidFill>
                  <a:srgbClr val="000000"/>
                </a:solidFill>
                <a:hlinkClick r:id="rId3"/>
              </a:rPr>
              <a:t>/#</a:t>
            </a:r>
            <a:endParaRPr lang="ru-RU" b="1" dirty="0" smtClean="0">
              <a:solidFill>
                <a:srgbClr val="000000"/>
              </a:solidFill>
            </a:endParaRPr>
          </a:p>
          <a:p>
            <a:pPr lvl="0" defTabSz="914400">
              <a:lnSpc>
                <a:spcPct val="90000"/>
              </a:lnSpc>
              <a:buClr>
                <a:srgbClr val="40BAD2"/>
              </a:buClr>
            </a:pPr>
            <a:endParaRPr lang="ru-RU" b="1" dirty="0" smtClean="0">
              <a:solidFill>
                <a:srgbClr val="000000"/>
              </a:solidFill>
            </a:endParaRPr>
          </a:p>
          <a:p>
            <a:pPr lvl="0" defTabSz="914400">
              <a:lnSpc>
                <a:spcPct val="90000"/>
              </a:lnSpc>
              <a:buClr>
                <a:srgbClr val="40BAD2"/>
              </a:buClr>
            </a:pPr>
            <a:r>
              <a:rPr lang="en-US" sz="900" b="1" dirty="0">
                <a:solidFill>
                  <a:srgbClr val="000000"/>
                </a:solidFill>
                <a:hlinkClick r:id="rId4"/>
              </a:rPr>
              <a:t>https://</a:t>
            </a:r>
            <a:r>
              <a:rPr lang="en-US" sz="900" b="1" dirty="0" smtClean="0">
                <a:solidFill>
                  <a:srgbClr val="000000"/>
                </a:solidFill>
                <a:hlinkClick r:id="rId4"/>
              </a:rPr>
              <a:t>www.canva.com/design/DAEMWFLgpsA/YktK8T929C8aw3iKZHQevg/edit?utm_source=onboarding</a:t>
            </a:r>
            <a:endParaRPr lang="ru-RU" sz="900" b="1" dirty="0" smtClean="0">
              <a:solidFill>
                <a:srgbClr val="000000"/>
              </a:solidFill>
            </a:endParaRPr>
          </a:p>
          <a:p>
            <a:pPr lvl="0" defTabSz="914400">
              <a:lnSpc>
                <a:spcPct val="90000"/>
              </a:lnSpc>
              <a:buClr>
                <a:srgbClr val="40BAD2"/>
              </a:buClr>
            </a:pPr>
            <a:endParaRPr lang="ru-RU" b="1" dirty="0">
              <a:solidFill>
                <a:srgbClr val="000000"/>
              </a:solidFill>
            </a:endParaRPr>
          </a:p>
        </p:txBody>
      </p:sp>
      <p:pic>
        <p:nvPicPr>
          <p:cNvPr id="8196"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443661" y="2473036"/>
            <a:ext cx="5895765" cy="371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477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E1C8E62-5112-4450-80D6-C6834A5A1FF1}"/>
              </a:ext>
            </a:extLst>
          </p:cNvPr>
          <p:cNvSpPr>
            <a:spLocks noGrp="1"/>
          </p:cNvSpPr>
          <p:nvPr>
            <p:ph type="title"/>
          </p:nvPr>
        </p:nvSpPr>
        <p:spPr/>
        <p:txBody>
          <a:bodyPr/>
          <a:lstStyle/>
          <a:p>
            <a:r>
              <a:rPr lang="ru-RU" b="1" dirty="0">
                <a:solidFill>
                  <a:srgbClr val="002060"/>
                </a:solidFill>
              </a:rPr>
              <a:t>Бесплатные сервисы для создания </a:t>
            </a:r>
            <a:r>
              <a:rPr lang="ru-RU" b="1" dirty="0" err="1">
                <a:solidFill>
                  <a:srgbClr val="002060"/>
                </a:solidFill>
              </a:rPr>
              <a:t>инфографики</a:t>
            </a:r>
            <a:endParaRPr lang="ru-RU" b="1" dirty="0">
              <a:solidFill>
                <a:srgbClr val="002060"/>
              </a:solidFill>
            </a:endParaRPr>
          </a:p>
        </p:txBody>
      </p:sp>
      <p:sp>
        <p:nvSpPr>
          <p:cNvPr id="7" name="Прямоугольник 6"/>
          <p:cNvSpPr/>
          <p:nvPr/>
        </p:nvSpPr>
        <p:spPr>
          <a:xfrm>
            <a:off x="3746375" y="297786"/>
            <a:ext cx="8081187" cy="1089529"/>
          </a:xfrm>
          <a:prstGeom prst="rect">
            <a:avLst/>
          </a:prstGeom>
        </p:spPr>
        <p:txBody>
          <a:bodyPr wrap="none">
            <a:spAutoFit/>
          </a:bodyPr>
          <a:lstStyle/>
          <a:p>
            <a:pPr lvl="0" defTabSz="914400">
              <a:lnSpc>
                <a:spcPct val="90000"/>
              </a:lnSpc>
              <a:buClr>
                <a:srgbClr val="40BAD2"/>
              </a:buClr>
            </a:pPr>
            <a:r>
              <a:rPr lang="ru-RU" b="1" dirty="0" err="1" smtClean="0">
                <a:solidFill>
                  <a:srgbClr val="000000"/>
                </a:solidFill>
              </a:rPr>
              <a:t>Venngage</a:t>
            </a:r>
            <a:endParaRPr lang="ru-RU" b="1" dirty="0" smtClean="0">
              <a:solidFill>
                <a:srgbClr val="000000"/>
              </a:solidFill>
            </a:endParaRPr>
          </a:p>
          <a:p>
            <a:pPr lvl="0" defTabSz="914400">
              <a:lnSpc>
                <a:spcPct val="90000"/>
              </a:lnSpc>
              <a:buClr>
                <a:srgbClr val="40BAD2"/>
              </a:buClr>
            </a:pPr>
            <a:r>
              <a:rPr lang="en-US" b="1" dirty="0">
                <a:solidFill>
                  <a:srgbClr val="000000"/>
                </a:solidFill>
                <a:hlinkClick r:id="rId2"/>
              </a:rPr>
              <a:t>https://venngage.com</a:t>
            </a:r>
            <a:r>
              <a:rPr lang="en-US" b="1" dirty="0" smtClean="0">
                <a:solidFill>
                  <a:srgbClr val="000000"/>
                </a:solidFill>
                <a:hlinkClick r:id="rId2"/>
              </a:rPr>
              <a:t>/</a:t>
            </a:r>
            <a:r>
              <a:rPr lang="ru-RU" b="1" dirty="0" smtClean="0">
                <a:solidFill>
                  <a:srgbClr val="000000"/>
                </a:solidFill>
              </a:rPr>
              <a:t> </a:t>
            </a:r>
          </a:p>
          <a:p>
            <a:pPr lvl="0" defTabSz="914400">
              <a:lnSpc>
                <a:spcPct val="90000"/>
              </a:lnSpc>
              <a:buClr>
                <a:srgbClr val="40BAD2"/>
              </a:buClr>
            </a:pPr>
            <a:r>
              <a:rPr lang="en-US" b="1" dirty="0">
                <a:solidFill>
                  <a:srgbClr val="000000"/>
                </a:solidFill>
                <a:hlinkClick r:id="rId3"/>
              </a:rPr>
              <a:t>https://</a:t>
            </a:r>
            <a:r>
              <a:rPr lang="en-US" b="1" dirty="0" smtClean="0">
                <a:solidFill>
                  <a:srgbClr val="000000"/>
                </a:solidFill>
                <a:hlinkClick r:id="rId3"/>
              </a:rPr>
              <a:t>infograph.venngage.com/view/1e381f1b-3aa0-448d-9c57-e58095e39126</a:t>
            </a:r>
            <a:endParaRPr lang="ru-RU" b="1" dirty="0" smtClean="0">
              <a:solidFill>
                <a:srgbClr val="000000"/>
              </a:solidFill>
            </a:endParaRPr>
          </a:p>
          <a:p>
            <a:pPr lvl="0" defTabSz="914400">
              <a:lnSpc>
                <a:spcPct val="90000"/>
              </a:lnSpc>
              <a:buClr>
                <a:srgbClr val="40BAD2"/>
              </a:buClr>
            </a:pPr>
            <a:endParaRPr lang="ru-RU" b="1" dirty="0">
              <a:solidFill>
                <a:srgbClr val="00000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375" y="1305705"/>
            <a:ext cx="8737625" cy="446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769427" y="2416403"/>
            <a:ext cx="5738498" cy="444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12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131B9D-7B8F-4D8F-8BB1-F5BC58DDEEC5}"/>
              </a:ext>
            </a:extLst>
          </p:cNvPr>
          <p:cNvSpPr>
            <a:spLocks noGrp="1"/>
          </p:cNvSpPr>
          <p:nvPr>
            <p:ph type="title"/>
          </p:nvPr>
        </p:nvSpPr>
        <p:spPr>
          <a:xfrm>
            <a:off x="0" y="1134227"/>
            <a:ext cx="3699163" cy="4601183"/>
          </a:xfrm>
        </p:spPr>
        <p:txBody>
          <a:bodyPr>
            <a:normAutofit/>
          </a:bodyPr>
          <a:lstStyle/>
          <a:p>
            <a:r>
              <a:rPr lang="ru-RU" sz="4000" b="1" dirty="0" smtClean="0">
                <a:solidFill>
                  <a:srgbClr val="002060"/>
                </a:solidFill>
              </a:rPr>
              <a:t>Ментальные карты</a:t>
            </a:r>
            <a:br>
              <a:rPr lang="ru-RU" sz="4000" b="1" dirty="0" smtClean="0">
                <a:solidFill>
                  <a:srgbClr val="002060"/>
                </a:solidFill>
              </a:rPr>
            </a:br>
            <a:r>
              <a:rPr lang="ru-RU" sz="4000" b="1" dirty="0" smtClean="0">
                <a:solidFill>
                  <a:srgbClr val="002060"/>
                </a:solidFill>
              </a:rPr>
              <a:t>• интеллект- карты</a:t>
            </a:r>
            <a:br>
              <a:rPr lang="ru-RU" sz="4000" b="1" dirty="0" smtClean="0">
                <a:solidFill>
                  <a:srgbClr val="002060"/>
                </a:solidFill>
              </a:rPr>
            </a:br>
            <a:r>
              <a:rPr lang="ru-RU" sz="4000" b="1" dirty="0" smtClean="0">
                <a:solidFill>
                  <a:srgbClr val="002060"/>
                </a:solidFill>
              </a:rPr>
              <a:t>• карты памяти</a:t>
            </a:r>
            <a:endParaRPr lang="ru-RU" sz="4000" dirty="0">
              <a:solidFill>
                <a:srgbClr val="002060"/>
              </a:solidFill>
            </a:endParaRPr>
          </a:p>
        </p:txBody>
      </p:sp>
      <p:sp>
        <p:nvSpPr>
          <p:cNvPr id="4" name="Объект 3"/>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53691" y="437402"/>
            <a:ext cx="8219209" cy="622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752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131B9D-7B8F-4D8F-8BB1-F5BC58DDEEC5}"/>
              </a:ext>
            </a:extLst>
          </p:cNvPr>
          <p:cNvSpPr>
            <a:spLocks noGrp="1"/>
          </p:cNvSpPr>
          <p:nvPr>
            <p:ph type="title"/>
          </p:nvPr>
        </p:nvSpPr>
        <p:spPr>
          <a:xfrm>
            <a:off x="0" y="1134227"/>
            <a:ext cx="3699163" cy="4601183"/>
          </a:xfrm>
        </p:spPr>
        <p:txBody>
          <a:bodyPr>
            <a:normAutofit/>
          </a:bodyPr>
          <a:lstStyle/>
          <a:p>
            <a:r>
              <a:rPr lang="ru-RU" sz="4000" b="1" dirty="0">
                <a:solidFill>
                  <a:srgbClr val="002060"/>
                </a:solidFill>
              </a:rPr>
              <a:t>Сервисы для создания интеллект-карт</a:t>
            </a:r>
          </a:p>
        </p:txBody>
      </p:sp>
      <p:sp>
        <p:nvSpPr>
          <p:cNvPr id="4" name="Объект 3"/>
          <p:cNvSpPr>
            <a:spLocks noGrp="1"/>
          </p:cNvSpPr>
          <p:nvPr>
            <p:ph idx="1"/>
          </p:nvPr>
        </p:nvSpPr>
        <p:spPr>
          <a:xfrm>
            <a:off x="3657600" y="271826"/>
            <a:ext cx="7907482" cy="3645547"/>
          </a:xfrm>
        </p:spPr>
        <p:txBody>
          <a:bodyPr>
            <a:normAutofit/>
          </a:bodyPr>
          <a:lstStyle/>
          <a:p>
            <a:r>
              <a:rPr lang="ru-RU" b="1" dirty="0" err="1" smtClean="0">
                <a:solidFill>
                  <a:schemeClr val="tx1"/>
                </a:solidFill>
              </a:rPr>
              <a:t>Bubbl.Us</a:t>
            </a:r>
            <a:r>
              <a:rPr lang="ru-RU" dirty="0" smtClean="0">
                <a:solidFill>
                  <a:schemeClr val="tx1"/>
                </a:solidFill>
              </a:rPr>
              <a:t> — очень простой онлайн-инструмент. Хорошо подойдет для тех, кому для создания карты памяти достаточно только текста</a:t>
            </a:r>
          </a:p>
          <a:p>
            <a:r>
              <a:rPr lang="ru-RU" b="1" dirty="0" err="1" smtClean="0">
                <a:solidFill>
                  <a:schemeClr val="tx1"/>
                </a:solidFill>
              </a:rPr>
              <a:t>Coggle</a:t>
            </a:r>
            <a:r>
              <a:rPr lang="ru-RU" b="1" dirty="0" smtClean="0">
                <a:solidFill>
                  <a:schemeClr val="tx1"/>
                </a:solidFill>
              </a:rPr>
              <a:t> </a:t>
            </a:r>
            <a:r>
              <a:rPr lang="ru-RU" dirty="0" smtClean="0">
                <a:solidFill>
                  <a:schemeClr val="tx1"/>
                </a:solidFill>
              </a:rPr>
              <a:t>— бесплатный сервис, позволяющий создавать красивые онлайн-карты. Здесь можно создавать любое количество веток, искривлять их, менять цвета, и перемещать элементы.</a:t>
            </a:r>
          </a:p>
          <a:p>
            <a:r>
              <a:rPr lang="ru-RU" b="1" dirty="0" err="1" smtClean="0">
                <a:solidFill>
                  <a:schemeClr val="tx1"/>
                </a:solidFill>
              </a:rPr>
              <a:t>Popplet</a:t>
            </a:r>
            <a:r>
              <a:rPr lang="ru-RU" dirty="0" smtClean="0">
                <a:solidFill>
                  <a:schemeClr val="tx1"/>
                </a:solidFill>
              </a:rPr>
              <a:t> — карты </a:t>
            </a:r>
            <a:r>
              <a:rPr lang="ru-RU" dirty="0" err="1" smtClean="0">
                <a:solidFill>
                  <a:schemeClr val="tx1"/>
                </a:solidFill>
              </a:rPr>
              <a:t>popplet</a:t>
            </a:r>
            <a:r>
              <a:rPr lang="ru-RU" dirty="0" smtClean="0">
                <a:solidFill>
                  <a:schemeClr val="tx1"/>
                </a:solidFill>
              </a:rPr>
              <a:t> могут состоять из множества элементов, содержащих текст, загруженные изображения, рисунки или видео. Элементы можно выделять различными цветами, менять их размер и перемещать. Можно приблизить тот или иной элемент, чтобы рассмотреть его в деталях, или уменьшить масштаб, чтобы увидеть всю карту целиком.</a:t>
            </a:r>
            <a:endParaRPr lang="ru-RU" dirty="0">
              <a:solidFill>
                <a:schemeClr val="tx1"/>
              </a:solidFill>
            </a:endParaRPr>
          </a:p>
        </p:txBody>
      </p:sp>
      <p:sp>
        <p:nvSpPr>
          <p:cNvPr id="3" name="Прямоугольник 2"/>
          <p:cNvSpPr/>
          <p:nvPr/>
        </p:nvSpPr>
        <p:spPr>
          <a:xfrm>
            <a:off x="3827317" y="3933966"/>
            <a:ext cx="7748155" cy="1477328"/>
          </a:xfrm>
          <a:prstGeom prst="rect">
            <a:avLst/>
          </a:prstGeom>
        </p:spPr>
        <p:txBody>
          <a:bodyPr wrap="square">
            <a:spAutoFit/>
          </a:bodyPr>
          <a:lstStyle/>
          <a:p>
            <a:r>
              <a:rPr lang="ru-RU" b="1" dirty="0" smtClean="0">
                <a:solidFill>
                  <a:srgbClr val="002060"/>
                </a:solidFill>
              </a:rPr>
              <a:t>Редактор ментальных карт </a:t>
            </a:r>
            <a:r>
              <a:rPr lang="ru-RU" b="1" dirty="0" err="1" smtClean="0">
                <a:solidFill>
                  <a:srgbClr val="002060"/>
                </a:solidFill>
              </a:rPr>
              <a:t>mindmeister</a:t>
            </a:r>
            <a:endParaRPr lang="ru-RU" b="1" dirty="0" smtClean="0">
              <a:solidFill>
                <a:srgbClr val="002060"/>
              </a:solidFill>
            </a:endParaRPr>
          </a:p>
          <a:p>
            <a:pPr marL="285750" indent="-285750">
              <a:buClr>
                <a:srgbClr val="00B0F0"/>
              </a:buClr>
              <a:buFont typeface="Arial" pitchFamily="34" charset="0"/>
              <a:buChar char="•"/>
            </a:pPr>
            <a:r>
              <a:rPr lang="ru-RU" dirty="0" smtClean="0"/>
              <a:t>Бесплатно онлайн создание карт.</a:t>
            </a:r>
          </a:p>
          <a:p>
            <a:pPr marL="285750" indent="-285750">
              <a:buClr>
                <a:srgbClr val="00B0F0"/>
              </a:buClr>
              <a:buFont typeface="Arial" pitchFamily="34" charset="0"/>
              <a:buChar char="•"/>
            </a:pPr>
            <a:r>
              <a:rPr lang="ru-RU" dirty="0" smtClean="0"/>
              <a:t>Можно создавать, делиться и презентовать интеллект-карты прямо в своем браузере.</a:t>
            </a:r>
          </a:p>
          <a:p>
            <a:pPr marL="285750" indent="-285750">
              <a:buClr>
                <a:srgbClr val="00B0F0"/>
              </a:buClr>
              <a:buFont typeface="Arial" pitchFamily="34" charset="0"/>
              <a:buChar char="•"/>
            </a:pPr>
            <a:r>
              <a:rPr lang="ru-RU" dirty="0" smtClean="0"/>
              <a:t>Не нужно скачивать программы или вручную их обновлять.</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85" y="872836"/>
            <a:ext cx="11539531" cy="53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52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CEB588-4DA6-41D6-BDDD-8AF2E0CAA3EA}"/>
              </a:ext>
            </a:extLst>
          </p:cNvPr>
          <p:cNvSpPr>
            <a:spLocks noGrp="1"/>
          </p:cNvSpPr>
          <p:nvPr>
            <p:ph type="title"/>
          </p:nvPr>
        </p:nvSpPr>
        <p:spPr/>
        <p:txBody>
          <a:bodyPr>
            <a:normAutofit/>
          </a:bodyPr>
          <a:lstStyle/>
          <a:p>
            <a:r>
              <a:rPr lang="ru-RU" sz="5400" b="1" dirty="0">
                <a:solidFill>
                  <a:srgbClr val="002060"/>
                </a:solidFill>
              </a:rPr>
              <a:t>«Новые» тексты</a:t>
            </a:r>
          </a:p>
        </p:txBody>
      </p:sp>
      <p:sp>
        <p:nvSpPr>
          <p:cNvPr id="4" name="Объект 3">
            <a:extLst>
              <a:ext uri="{FF2B5EF4-FFF2-40B4-BE49-F238E27FC236}">
                <a16:creationId xmlns:a16="http://schemas.microsoft.com/office/drawing/2014/main" xmlns="" id="{3068BBDF-03CF-4351-97D6-E44635E9DECF}"/>
              </a:ext>
            </a:extLst>
          </p:cNvPr>
          <p:cNvSpPr>
            <a:spLocks noGrp="1"/>
          </p:cNvSpPr>
          <p:nvPr>
            <p:ph sz="half" idx="2"/>
          </p:nvPr>
        </p:nvSpPr>
        <p:spPr>
          <a:xfrm>
            <a:off x="3595254" y="852055"/>
            <a:ext cx="8239992" cy="3958936"/>
          </a:xfrm>
          <a:gradFill>
            <a:gsLst>
              <a:gs pos="27000">
                <a:schemeClr val="accent1">
                  <a:lumMod val="5000"/>
                  <a:lumOff val="95000"/>
                </a:schemeClr>
              </a:gs>
              <a:gs pos="100000">
                <a:schemeClr val="accent1">
                  <a:lumMod val="45000"/>
                  <a:lumOff val="55000"/>
                </a:schemeClr>
              </a:gs>
              <a:gs pos="100000">
                <a:srgbClr val="9BE9F9"/>
              </a:gs>
              <a:gs pos="100000">
                <a:schemeClr val="accent1">
                  <a:lumMod val="30000"/>
                  <a:lumOff val="70000"/>
                </a:schemeClr>
              </a:gs>
            </a:gsLst>
            <a:lin ang="5400000" scaled="1"/>
          </a:gradFill>
        </p:spPr>
        <p:txBody>
          <a:bodyPr>
            <a:noAutofit/>
          </a:bodyPr>
          <a:lstStyle/>
          <a:p>
            <a:pPr>
              <a:spcBef>
                <a:spcPts val="0"/>
              </a:spcBef>
              <a:buFont typeface="Arial" pitchFamily="34" charset="0"/>
              <a:buChar char="•"/>
            </a:pPr>
            <a:r>
              <a:rPr lang="ru-RU" b="1" dirty="0" smtClean="0">
                <a:solidFill>
                  <a:schemeClr val="tx1"/>
                </a:solidFill>
              </a:rPr>
              <a:t>Вовлекают, повышают активность ребенка в работе с учебным материалом.</a:t>
            </a:r>
          </a:p>
          <a:p>
            <a:pPr>
              <a:spcBef>
                <a:spcPts val="0"/>
              </a:spcBef>
              <a:buFont typeface="Arial" pitchFamily="34" charset="0"/>
              <a:buChar char="•"/>
            </a:pPr>
            <a:r>
              <a:rPr lang="ru-RU" b="1" dirty="0" smtClean="0">
                <a:solidFill>
                  <a:schemeClr val="tx1"/>
                </a:solidFill>
              </a:rPr>
              <a:t>Используют сильные стороны «клипового мышления» (охват большого объема информации за счет быстрого выделения существенного в тексте).</a:t>
            </a:r>
          </a:p>
          <a:p>
            <a:pPr>
              <a:spcBef>
                <a:spcPts val="0"/>
              </a:spcBef>
              <a:buFont typeface="Arial" pitchFamily="34" charset="0"/>
              <a:buChar char="•"/>
            </a:pPr>
            <a:r>
              <a:rPr lang="ru-RU" b="1" dirty="0" smtClean="0">
                <a:solidFill>
                  <a:schemeClr val="tx1"/>
                </a:solidFill>
              </a:rPr>
              <a:t>Воздействуют одновременно на все органы чувств и эмоциональную сферу, чем повышают степень впечатления и усвоения.</a:t>
            </a:r>
          </a:p>
          <a:p>
            <a:pPr>
              <a:spcBef>
                <a:spcPts val="0"/>
              </a:spcBef>
              <a:buFont typeface="Arial" pitchFamily="34" charset="0"/>
              <a:buChar char="•"/>
            </a:pPr>
            <a:r>
              <a:rPr lang="ru-RU" b="1" dirty="0" smtClean="0">
                <a:solidFill>
                  <a:schemeClr val="tx1"/>
                </a:solidFill>
              </a:rPr>
              <a:t>Расширяют опыт. В большей мере удовлетворяют образовательные потребности.</a:t>
            </a:r>
          </a:p>
          <a:p>
            <a:pPr>
              <a:spcBef>
                <a:spcPts val="0"/>
              </a:spcBef>
              <a:buFont typeface="Arial" pitchFamily="34" charset="0"/>
              <a:buChar char="•"/>
            </a:pPr>
            <a:r>
              <a:rPr lang="ru-RU" b="1" dirty="0" smtClean="0">
                <a:solidFill>
                  <a:schemeClr val="tx1"/>
                </a:solidFill>
              </a:rPr>
              <a:t>Позволяют идти по своему индивидуальному образовательному маршруту</a:t>
            </a:r>
          </a:p>
          <a:p>
            <a:pPr>
              <a:spcBef>
                <a:spcPts val="0"/>
              </a:spcBef>
              <a:buFont typeface="Arial" pitchFamily="34" charset="0"/>
              <a:buChar char="•"/>
            </a:pPr>
            <a:r>
              <a:rPr lang="ru-RU" b="1" dirty="0" smtClean="0">
                <a:solidFill>
                  <a:schemeClr val="tx1"/>
                </a:solidFill>
              </a:rPr>
              <a:t>Повышают возможность усвоения УУД за счет участия в различных формах деятельности (индивидуальной, групповой, коллективной).</a:t>
            </a:r>
            <a:endParaRPr lang="ru-RU"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80" y="768926"/>
            <a:ext cx="11421177" cy="55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7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3D7702-CA21-49AB-8BE9-7E3757A367AD}"/>
              </a:ext>
            </a:extLst>
          </p:cNvPr>
          <p:cNvSpPr>
            <a:spLocks noGrp="1"/>
          </p:cNvSpPr>
          <p:nvPr>
            <p:ph type="title"/>
          </p:nvPr>
        </p:nvSpPr>
        <p:spPr>
          <a:xfrm>
            <a:off x="252918" y="1123837"/>
            <a:ext cx="3011391" cy="4601183"/>
          </a:xfrm>
        </p:spPr>
        <p:txBody>
          <a:bodyPr/>
          <a:lstStyle/>
          <a:p>
            <a:r>
              <a:rPr lang="ru-RU" b="1" dirty="0">
                <a:solidFill>
                  <a:srgbClr val="002060"/>
                </a:solidFill>
              </a:rPr>
              <a:t>ЧТО ЗНАЧИТ «</a:t>
            </a:r>
            <a:r>
              <a:rPr lang="ru-RU" sz="2800" b="1" dirty="0">
                <a:solidFill>
                  <a:srgbClr val="002060"/>
                </a:solidFill>
              </a:rPr>
              <a:t>педагогическая</a:t>
            </a:r>
            <a:r>
              <a:rPr lang="ru-RU" b="1" dirty="0">
                <a:solidFill>
                  <a:srgbClr val="002060"/>
                </a:solidFill>
              </a:rPr>
              <a:t> </a:t>
            </a:r>
            <a:r>
              <a:rPr lang="ru-RU" sz="2800" b="1" dirty="0">
                <a:solidFill>
                  <a:srgbClr val="002060"/>
                </a:solidFill>
              </a:rPr>
              <a:t>ТЕХНОЛОГИЯ»</a:t>
            </a:r>
            <a:r>
              <a:rPr lang="ru-RU" b="1" dirty="0">
                <a:solidFill>
                  <a:srgbClr val="002060"/>
                </a:solidFill>
              </a:rPr>
              <a:t>?</a:t>
            </a:r>
          </a:p>
        </p:txBody>
      </p:sp>
      <p:sp>
        <p:nvSpPr>
          <p:cNvPr id="4" name="Объект 3">
            <a:extLst>
              <a:ext uri="{FF2B5EF4-FFF2-40B4-BE49-F238E27FC236}">
                <a16:creationId xmlns:a16="http://schemas.microsoft.com/office/drawing/2014/main" xmlns="" id="{406C5ED7-5910-4E0A-95FB-CD90C1155B25}"/>
              </a:ext>
            </a:extLst>
          </p:cNvPr>
          <p:cNvSpPr>
            <a:spLocks noGrp="1"/>
          </p:cNvSpPr>
          <p:nvPr>
            <p:ph sz="half" idx="2"/>
          </p:nvPr>
        </p:nvSpPr>
        <p:spPr>
          <a:xfrm>
            <a:off x="3842468" y="864108"/>
            <a:ext cx="3841396" cy="5120640"/>
          </a:xfrm>
        </p:spPr>
        <p:txBody>
          <a:bodyPr>
            <a:normAutofit fontScale="92500"/>
          </a:bodyPr>
          <a:lstStyle/>
          <a:p>
            <a:pPr marL="0" indent="0">
              <a:buNone/>
            </a:pPr>
            <a:r>
              <a:rPr lang="ru-RU" sz="2400" b="1" dirty="0">
                <a:solidFill>
                  <a:schemeClr val="tx1"/>
                </a:solidFill>
              </a:rPr>
              <a:t>Педагогическая</a:t>
            </a:r>
            <a:r>
              <a:rPr lang="ru-RU" sz="2400" dirty="0">
                <a:solidFill>
                  <a:schemeClr val="tx1"/>
                </a:solidFill>
              </a:rPr>
              <a:t> </a:t>
            </a:r>
            <a:r>
              <a:rPr lang="ru-RU" sz="2400" b="1" dirty="0">
                <a:solidFill>
                  <a:schemeClr val="tx1"/>
                </a:solidFill>
              </a:rPr>
              <a:t>технология</a:t>
            </a:r>
            <a:r>
              <a:rPr lang="ru-RU" sz="2400" dirty="0">
                <a:solidFill>
                  <a:schemeClr val="tx1"/>
                </a:solidFill>
              </a:rPr>
              <a:t> — специальный набор форм, </a:t>
            </a:r>
            <a:r>
              <a:rPr lang="ru-RU" sz="2400" b="1" dirty="0">
                <a:solidFill>
                  <a:schemeClr val="tx1"/>
                </a:solidFill>
              </a:rPr>
              <a:t>методов</a:t>
            </a:r>
            <a:r>
              <a:rPr lang="ru-RU" sz="2400" dirty="0">
                <a:solidFill>
                  <a:schemeClr val="tx1"/>
                </a:solidFill>
              </a:rPr>
              <a:t>, способов, приёмов обучения и воспитательных средств, системно используемых в образовательном процессе на основе тех или иных </a:t>
            </a:r>
            <a:r>
              <a:rPr lang="ru-RU" sz="2400" b="1" dirty="0">
                <a:solidFill>
                  <a:srgbClr val="C00000"/>
                </a:solidFill>
              </a:rPr>
              <a:t>психолого-педагогических установок</a:t>
            </a:r>
            <a:r>
              <a:rPr lang="ru-RU" sz="2400" dirty="0"/>
              <a:t>, </a:t>
            </a:r>
          </a:p>
          <a:p>
            <a:pPr marL="0" indent="0" algn="r">
              <a:buNone/>
            </a:pPr>
            <a:r>
              <a:rPr lang="ru-RU" sz="2400" b="1" dirty="0">
                <a:solidFill>
                  <a:schemeClr val="tx1"/>
                </a:solidFill>
              </a:rPr>
              <a:t>что </a:t>
            </a:r>
            <a:r>
              <a:rPr lang="ru-RU" sz="2400" b="1" u="sng" dirty="0">
                <a:solidFill>
                  <a:schemeClr val="tx1"/>
                </a:solidFill>
              </a:rPr>
              <a:t>всегда приводит к достижению </a:t>
            </a:r>
            <a:r>
              <a:rPr lang="ru-RU" sz="2400" b="1" dirty="0">
                <a:solidFill>
                  <a:srgbClr val="C00000"/>
                </a:solidFill>
              </a:rPr>
              <a:t>прогнозируемого </a:t>
            </a:r>
            <a:r>
              <a:rPr lang="ru-RU" sz="2400" dirty="0">
                <a:solidFill>
                  <a:schemeClr val="tx1"/>
                </a:solidFill>
              </a:rPr>
              <a:t>образовательного результата с допустимой </a:t>
            </a:r>
            <a:r>
              <a:rPr lang="ru-RU" sz="2400" b="1" dirty="0">
                <a:solidFill>
                  <a:srgbClr val="C00000"/>
                </a:solidFill>
              </a:rPr>
              <a:t>нормой отклонения</a:t>
            </a:r>
            <a:r>
              <a:rPr lang="ru-RU" sz="2400" dirty="0"/>
              <a:t>.</a:t>
            </a:r>
          </a:p>
          <a:p>
            <a:endParaRPr lang="ru-RU" dirty="0"/>
          </a:p>
        </p:txBody>
      </p:sp>
      <p:grpSp>
        <p:nvGrpSpPr>
          <p:cNvPr id="5" name="Группа 4">
            <a:extLst>
              <a:ext uri="{FF2B5EF4-FFF2-40B4-BE49-F238E27FC236}">
                <a16:creationId xmlns:a16="http://schemas.microsoft.com/office/drawing/2014/main" xmlns="" id="{E8C0F2F3-3AE6-4E3C-924C-FA80BA8A0FE3}"/>
              </a:ext>
            </a:extLst>
          </p:cNvPr>
          <p:cNvGrpSpPr/>
          <p:nvPr/>
        </p:nvGrpSpPr>
        <p:grpSpPr>
          <a:xfrm>
            <a:off x="7949335" y="864108"/>
            <a:ext cx="3266196" cy="2839171"/>
            <a:chOff x="6004531" y="3985377"/>
            <a:chExt cx="3266196" cy="2708735"/>
          </a:xfrm>
        </p:grpSpPr>
        <p:grpSp>
          <p:nvGrpSpPr>
            <p:cNvPr id="6" name="Группа 5">
              <a:extLst>
                <a:ext uri="{FF2B5EF4-FFF2-40B4-BE49-F238E27FC236}">
                  <a16:creationId xmlns:a16="http://schemas.microsoft.com/office/drawing/2014/main" xmlns="" id="{52156F7F-F0E1-4677-ABB3-95E89E332BE0}"/>
                </a:ext>
              </a:extLst>
            </p:cNvPr>
            <p:cNvGrpSpPr/>
            <p:nvPr/>
          </p:nvGrpSpPr>
          <p:grpSpPr>
            <a:xfrm>
              <a:off x="6004531" y="3985377"/>
              <a:ext cx="3266196" cy="1805824"/>
              <a:chOff x="6004531" y="3985377"/>
              <a:chExt cx="3266196" cy="1805824"/>
            </a:xfrm>
          </p:grpSpPr>
          <p:sp>
            <p:nvSpPr>
              <p:cNvPr id="8" name="Овал 7">
                <a:extLst>
                  <a:ext uri="{FF2B5EF4-FFF2-40B4-BE49-F238E27FC236}">
                    <a16:creationId xmlns:a16="http://schemas.microsoft.com/office/drawing/2014/main" xmlns="" id="{D0B3B69E-FF0D-4839-9164-9DDE40B8C4FD}"/>
                  </a:ext>
                </a:extLst>
              </p:cNvPr>
              <p:cNvSpPr/>
              <p:nvPr/>
            </p:nvSpPr>
            <p:spPr>
              <a:xfrm>
                <a:off x="6004531" y="3985377"/>
                <a:ext cx="1969037" cy="1805824"/>
              </a:xfrm>
              <a:prstGeom prst="ellipse">
                <a:avLst/>
              </a:prstGeom>
              <a:solidFill>
                <a:schemeClr val="bg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1"/>
                    </a:solidFill>
                    <a:sym typeface="Wingdings" panose="05000000000000000000" pitchFamily="2" charset="2"/>
                  </a:rPr>
                  <a:t>Пред-</a:t>
                </a:r>
              </a:p>
              <a:p>
                <a:r>
                  <a:rPr lang="ru-RU" b="1" dirty="0">
                    <a:solidFill>
                      <a:schemeClr val="tx1"/>
                    </a:solidFill>
                    <a:sym typeface="Wingdings" panose="05000000000000000000" pitchFamily="2" charset="2"/>
                  </a:rPr>
                  <a:t>назначение ребенка </a:t>
                </a:r>
              </a:p>
              <a:p>
                <a:endParaRPr lang="ru-RU" sz="1100" b="1" dirty="0">
                  <a:solidFill>
                    <a:schemeClr val="tx1"/>
                  </a:solidFill>
                  <a:sym typeface="Wingdings" panose="05000000000000000000" pitchFamily="2" charset="2"/>
                </a:endParaRPr>
              </a:p>
              <a:p>
                <a:endParaRPr lang="ru-RU" sz="1100" b="1" dirty="0">
                  <a:solidFill>
                    <a:schemeClr val="tx1"/>
                  </a:solidFill>
                  <a:sym typeface="Wingdings" panose="05000000000000000000" pitchFamily="2" charset="2"/>
                </a:endParaRPr>
              </a:p>
              <a:p>
                <a:endParaRPr lang="ru-RU" sz="1100" b="1" dirty="0">
                  <a:solidFill>
                    <a:schemeClr val="tx1"/>
                  </a:solidFill>
                  <a:sym typeface="Wingdings" panose="05000000000000000000" pitchFamily="2" charset="2"/>
                </a:endParaRPr>
              </a:p>
              <a:p>
                <a:endParaRPr lang="ru-RU" sz="1100" b="1" dirty="0">
                  <a:solidFill>
                    <a:schemeClr val="tx1"/>
                  </a:solidFill>
                  <a:sym typeface="Wingdings" panose="05000000000000000000" pitchFamily="2" charset="2"/>
                </a:endParaRPr>
              </a:p>
              <a:p>
                <a:endParaRPr lang="ru-RU" sz="1100" b="1" dirty="0">
                  <a:solidFill>
                    <a:schemeClr val="tx1"/>
                  </a:solidFill>
                </a:endParaRPr>
              </a:p>
            </p:txBody>
          </p:sp>
          <p:sp>
            <p:nvSpPr>
              <p:cNvPr id="9" name="Овал 8">
                <a:extLst>
                  <a:ext uri="{FF2B5EF4-FFF2-40B4-BE49-F238E27FC236}">
                    <a16:creationId xmlns:a16="http://schemas.microsoft.com/office/drawing/2014/main" xmlns="" id="{1EF193EF-2770-42AB-8928-588A1C36B7EF}"/>
                  </a:ext>
                </a:extLst>
              </p:cNvPr>
              <p:cNvSpPr/>
              <p:nvPr/>
            </p:nvSpPr>
            <p:spPr>
              <a:xfrm>
                <a:off x="7301690" y="3985377"/>
                <a:ext cx="1969037" cy="1805824"/>
              </a:xfrm>
              <a:prstGeom prst="ellipse">
                <a:avLst/>
              </a:prstGeom>
              <a:solidFill>
                <a:srgbClr val="C00000">
                  <a:alpha val="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a:solidFill>
                      <a:schemeClr val="tx1"/>
                    </a:solidFill>
                    <a:sym typeface="Wingdings" panose="05000000000000000000" pitchFamily="2" charset="2"/>
                  </a:rPr>
                  <a:t>Его </a:t>
                </a:r>
              </a:p>
              <a:p>
                <a:pPr algn="r"/>
                <a:r>
                  <a:rPr lang="ru-RU" sz="1600" b="1" dirty="0">
                    <a:solidFill>
                      <a:schemeClr val="tx1"/>
                    </a:solidFill>
                    <a:sym typeface="Wingdings" panose="05000000000000000000" pitchFamily="2" charset="2"/>
                  </a:rPr>
                  <a:t>способ-</a:t>
                </a:r>
              </a:p>
              <a:p>
                <a:pPr algn="r"/>
                <a:r>
                  <a:rPr lang="ru-RU" sz="1600" b="1" dirty="0" err="1">
                    <a:solidFill>
                      <a:schemeClr val="tx1"/>
                    </a:solidFill>
                    <a:sym typeface="Wingdings" panose="05000000000000000000" pitchFamily="2" charset="2"/>
                  </a:rPr>
                  <a:t>ности</a:t>
                </a:r>
                <a:endParaRPr lang="ru-RU" b="1" dirty="0">
                  <a:solidFill>
                    <a:schemeClr val="tx1"/>
                  </a:solidFill>
                  <a:sym typeface="Wingdings" panose="05000000000000000000" pitchFamily="2" charset="2"/>
                </a:endParaRPr>
              </a:p>
              <a:p>
                <a:pPr algn="r"/>
                <a:endParaRPr lang="ru-RU" sz="1100" b="1" dirty="0">
                  <a:solidFill>
                    <a:schemeClr val="tx1"/>
                  </a:solidFill>
                  <a:sym typeface="Wingdings" panose="05000000000000000000" pitchFamily="2" charset="2"/>
                </a:endParaRPr>
              </a:p>
              <a:p>
                <a:pPr algn="r"/>
                <a:endParaRPr lang="ru-RU" sz="1100" b="1" dirty="0">
                  <a:solidFill>
                    <a:schemeClr val="tx1"/>
                  </a:solidFill>
                  <a:sym typeface="Wingdings" panose="05000000000000000000" pitchFamily="2" charset="2"/>
                </a:endParaRPr>
              </a:p>
              <a:p>
                <a:pPr algn="r"/>
                <a:endParaRPr lang="ru-RU" sz="1100" b="1" dirty="0">
                  <a:solidFill>
                    <a:schemeClr val="tx1"/>
                  </a:solidFill>
                  <a:sym typeface="Wingdings" panose="05000000000000000000" pitchFamily="2" charset="2"/>
                </a:endParaRPr>
              </a:p>
              <a:p>
                <a:pPr algn="r"/>
                <a:endParaRPr lang="ru-RU" sz="1100" b="1" dirty="0">
                  <a:solidFill>
                    <a:schemeClr val="tx1"/>
                  </a:solidFill>
                  <a:sym typeface="Wingdings" panose="05000000000000000000" pitchFamily="2" charset="2"/>
                </a:endParaRPr>
              </a:p>
              <a:p>
                <a:pPr algn="r"/>
                <a:endParaRPr lang="ru-RU" sz="1100" b="1" dirty="0">
                  <a:solidFill>
                    <a:schemeClr val="tx1"/>
                  </a:solidFill>
                </a:endParaRPr>
              </a:p>
            </p:txBody>
          </p:sp>
        </p:grpSp>
        <p:sp>
          <p:nvSpPr>
            <p:cNvPr id="7" name="Овал 6">
              <a:extLst>
                <a:ext uri="{FF2B5EF4-FFF2-40B4-BE49-F238E27FC236}">
                  <a16:creationId xmlns:a16="http://schemas.microsoft.com/office/drawing/2014/main" xmlns="" id="{FD3EED86-5D58-41DA-A6D5-489C06ECF551}"/>
                </a:ext>
              </a:extLst>
            </p:cNvPr>
            <p:cNvSpPr/>
            <p:nvPr/>
          </p:nvSpPr>
          <p:spPr>
            <a:xfrm>
              <a:off x="6721936" y="4888288"/>
              <a:ext cx="1969037" cy="1805824"/>
            </a:xfrm>
            <a:prstGeom prst="ellipse">
              <a:avLst/>
            </a:prstGeom>
            <a:solidFill>
              <a:srgbClr val="00B050">
                <a:alpha val="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sym typeface="Wingdings" panose="05000000000000000000" pitchFamily="2" charset="2"/>
              </a:endParaRPr>
            </a:p>
            <a:p>
              <a:pPr algn="ctr"/>
              <a:endParaRPr lang="ru-RU" b="1" dirty="0">
                <a:solidFill>
                  <a:schemeClr val="tx1"/>
                </a:solidFill>
                <a:sym typeface="Wingdings" panose="05000000000000000000" pitchFamily="2" charset="2"/>
              </a:endParaRPr>
            </a:p>
            <a:p>
              <a:pPr algn="ctr"/>
              <a:r>
                <a:rPr lang="ru-RU" sz="1600" b="1" dirty="0">
                  <a:solidFill>
                    <a:schemeClr val="tx1"/>
                  </a:solidFill>
                  <a:sym typeface="Wingdings" panose="05000000000000000000" pitchFamily="2" charset="2"/>
                </a:rPr>
                <a:t>Желание</a:t>
              </a:r>
              <a:endParaRPr lang="ru-RU" sz="1050" b="1" dirty="0">
                <a:solidFill>
                  <a:schemeClr val="tx1"/>
                </a:solidFill>
              </a:endParaRPr>
            </a:p>
          </p:txBody>
        </p:sp>
      </p:grpSp>
      <p:pic>
        <p:nvPicPr>
          <p:cNvPr id="10" name="Рисунок 9">
            <a:extLst>
              <a:ext uri="{FF2B5EF4-FFF2-40B4-BE49-F238E27FC236}">
                <a16:creationId xmlns:a16="http://schemas.microsoft.com/office/drawing/2014/main" xmlns="" id="{877EEEE1-383C-426F-9632-194B09C39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338" y="3903028"/>
            <a:ext cx="2743200" cy="1904749"/>
          </a:xfrm>
          <a:prstGeom prst="rect">
            <a:avLst/>
          </a:prstGeom>
        </p:spPr>
      </p:pic>
    </p:spTree>
    <p:extLst>
      <p:ext uri="{BB962C8B-B14F-4D97-AF65-F5344CB8AC3E}">
        <p14:creationId xmlns:p14="http://schemas.microsoft.com/office/powerpoint/2010/main" val="4282603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B3875682-0790-427D-9A23-4B7265F0FA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xmlns="" id="{6EDE4AAE-4785-4EA7-95DB-45200F5B80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1" name="Rectangle 140">
            <a:extLst>
              <a:ext uri="{FF2B5EF4-FFF2-40B4-BE49-F238E27FC236}">
                <a16:creationId xmlns:a16="http://schemas.microsoft.com/office/drawing/2014/main" xmlns="" id="{B607A0AB-7A2D-44AF-B876-9655821A7D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xmlns="" id="{35EC393D-764C-4624-9871-BD5C73281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xmlns="" id="{34992DAC-CE31-4BD0-ADD4-CB9999390C03}"/>
              </a:ext>
            </a:extLst>
          </p:cNvPr>
          <p:cNvSpPr>
            <a:spLocks noGrp="1"/>
          </p:cNvSpPr>
          <p:nvPr>
            <p:ph type="title"/>
          </p:nvPr>
        </p:nvSpPr>
        <p:spPr>
          <a:xfrm>
            <a:off x="485128" y="1298448"/>
            <a:ext cx="3843409" cy="3255264"/>
          </a:xfrm>
        </p:spPr>
        <p:txBody>
          <a:bodyPr vert="horz" lIns="91440" tIns="45720" rIns="91440" bIns="45720" rtlCol="0" anchor="b">
            <a:normAutofit/>
          </a:bodyPr>
          <a:lstStyle/>
          <a:p>
            <a:r>
              <a:rPr lang="en-US" sz="3200" dirty="0" err="1">
                <a:solidFill>
                  <a:srgbClr val="002060"/>
                </a:solidFill>
              </a:rPr>
              <a:t>Мы</a:t>
            </a:r>
            <a:r>
              <a:rPr lang="en-US" sz="3200" dirty="0">
                <a:solidFill>
                  <a:srgbClr val="002060"/>
                </a:solidFill>
              </a:rPr>
              <a:t> </a:t>
            </a:r>
            <a:r>
              <a:rPr lang="en-US" sz="3200" dirty="0" err="1">
                <a:solidFill>
                  <a:srgbClr val="002060"/>
                </a:solidFill>
              </a:rPr>
              <a:t>есть</a:t>
            </a:r>
            <a:r>
              <a:rPr lang="en-US" sz="3200" dirty="0">
                <a:solidFill>
                  <a:srgbClr val="002060"/>
                </a:solidFill>
              </a:rPr>
              <a:t> </a:t>
            </a:r>
            <a:r>
              <a:rPr lang="en-US" sz="3200" dirty="0" err="1">
                <a:solidFill>
                  <a:srgbClr val="002060"/>
                </a:solidFill>
              </a:rPr>
              <a:t>то</a:t>
            </a:r>
            <a:r>
              <a:rPr lang="en-US" sz="3200" dirty="0">
                <a:solidFill>
                  <a:srgbClr val="002060"/>
                </a:solidFill>
              </a:rPr>
              <a:t>, </a:t>
            </a:r>
            <a:r>
              <a:rPr lang="en-US" sz="3200" dirty="0" err="1">
                <a:solidFill>
                  <a:srgbClr val="002060"/>
                </a:solidFill>
              </a:rPr>
              <a:t>что</a:t>
            </a:r>
            <a:r>
              <a:rPr lang="en-US" sz="3200" dirty="0">
                <a:solidFill>
                  <a:srgbClr val="002060"/>
                </a:solidFill>
              </a:rPr>
              <a:t> </a:t>
            </a:r>
            <a:r>
              <a:rPr lang="en-US" sz="3200" dirty="0" err="1">
                <a:solidFill>
                  <a:srgbClr val="002060"/>
                </a:solidFill>
              </a:rPr>
              <a:t>мы</a:t>
            </a:r>
            <a:r>
              <a:rPr lang="en-US" sz="3200" dirty="0">
                <a:solidFill>
                  <a:srgbClr val="002060"/>
                </a:solidFill>
              </a:rPr>
              <a:t> </a:t>
            </a:r>
            <a:r>
              <a:rPr lang="en-US" sz="3200" b="1" dirty="0" err="1">
                <a:solidFill>
                  <a:srgbClr val="002060"/>
                </a:solidFill>
              </a:rPr>
              <a:t>едим</a:t>
            </a:r>
            <a:r>
              <a:rPr lang="en-US" sz="3200" dirty="0">
                <a:solidFill>
                  <a:srgbClr val="002060"/>
                </a:solidFill>
              </a:rPr>
              <a:t> и </a:t>
            </a:r>
            <a:r>
              <a:rPr lang="en-US" sz="3200" dirty="0" err="1">
                <a:solidFill>
                  <a:srgbClr val="002060"/>
                </a:solidFill>
              </a:rPr>
              <a:t>то</a:t>
            </a:r>
            <a:r>
              <a:rPr lang="en-US" sz="3200" dirty="0">
                <a:solidFill>
                  <a:srgbClr val="002060"/>
                </a:solidFill>
              </a:rPr>
              <a:t>, </a:t>
            </a:r>
            <a:r>
              <a:rPr lang="en-US" sz="3200" dirty="0" err="1">
                <a:solidFill>
                  <a:srgbClr val="002060"/>
                </a:solidFill>
              </a:rPr>
              <a:t>какую</a:t>
            </a:r>
            <a:r>
              <a:rPr lang="en-US" sz="3200" dirty="0">
                <a:solidFill>
                  <a:srgbClr val="002060"/>
                </a:solidFill>
              </a:rPr>
              <a:t> </a:t>
            </a:r>
            <a:r>
              <a:rPr lang="en-US" sz="3200" b="1" dirty="0" err="1">
                <a:solidFill>
                  <a:srgbClr val="002060"/>
                </a:solidFill>
              </a:rPr>
              <a:t>информацию</a:t>
            </a:r>
            <a:r>
              <a:rPr lang="en-US" sz="3200" dirty="0">
                <a:solidFill>
                  <a:srgbClr val="002060"/>
                </a:solidFill>
              </a:rPr>
              <a:t> </a:t>
            </a:r>
            <a:r>
              <a:rPr lang="en-US" sz="3200" dirty="0" err="1">
                <a:solidFill>
                  <a:srgbClr val="002060"/>
                </a:solidFill>
              </a:rPr>
              <a:t>мы</a:t>
            </a:r>
            <a:r>
              <a:rPr lang="en-US" sz="3200" dirty="0">
                <a:solidFill>
                  <a:srgbClr val="002060"/>
                </a:solidFill>
              </a:rPr>
              <a:t> </a:t>
            </a:r>
            <a:r>
              <a:rPr lang="en-US" sz="3200" dirty="0" err="1">
                <a:solidFill>
                  <a:srgbClr val="002060"/>
                </a:solidFill>
              </a:rPr>
              <a:t>воспринимаем</a:t>
            </a:r>
            <a:r>
              <a:rPr lang="en-US" sz="3200" dirty="0">
                <a:solidFill>
                  <a:srgbClr val="002060"/>
                </a:solidFill>
              </a:rPr>
              <a:t> (</a:t>
            </a:r>
            <a:r>
              <a:rPr lang="en-US" sz="3200" dirty="0" err="1">
                <a:solidFill>
                  <a:srgbClr val="002060"/>
                </a:solidFill>
              </a:rPr>
              <a:t>Андрей</a:t>
            </a:r>
            <a:r>
              <a:rPr lang="en-US" sz="3200" dirty="0">
                <a:solidFill>
                  <a:srgbClr val="002060"/>
                </a:solidFill>
              </a:rPr>
              <a:t> </a:t>
            </a:r>
            <a:r>
              <a:rPr lang="en-US" sz="3200" dirty="0" err="1">
                <a:solidFill>
                  <a:srgbClr val="002060"/>
                </a:solidFill>
              </a:rPr>
              <a:t>Курпатов</a:t>
            </a:r>
            <a:r>
              <a:rPr lang="en-US" sz="3200" dirty="0">
                <a:solidFill>
                  <a:srgbClr val="002060"/>
                </a:solidFill>
              </a:rPr>
              <a:t>)</a:t>
            </a:r>
            <a:br>
              <a:rPr lang="en-US" sz="3200" dirty="0">
                <a:solidFill>
                  <a:srgbClr val="002060"/>
                </a:solidFill>
              </a:rPr>
            </a:br>
            <a:r>
              <a:rPr lang="en-US" sz="3200" dirty="0">
                <a:solidFill>
                  <a:srgbClr val="002060"/>
                </a:solidFill>
              </a:rPr>
              <a:t/>
            </a:r>
            <a:br>
              <a:rPr lang="en-US" sz="3200" dirty="0">
                <a:solidFill>
                  <a:srgbClr val="002060"/>
                </a:solidFill>
              </a:rPr>
            </a:br>
            <a:endParaRPr lang="en-US" sz="3200" dirty="0">
              <a:solidFill>
                <a:srgbClr val="002060"/>
              </a:solidFill>
            </a:endParaRPr>
          </a:p>
        </p:txBody>
      </p:sp>
      <p:sp>
        <p:nvSpPr>
          <p:cNvPr id="3" name="Текст 2">
            <a:extLst>
              <a:ext uri="{FF2B5EF4-FFF2-40B4-BE49-F238E27FC236}">
                <a16:creationId xmlns:a16="http://schemas.microsoft.com/office/drawing/2014/main" xmlns="" id="{AC042096-F3B4-4DB6-B306-A908DB303A23}"/>
              </a:ext>
            </a:extLst>
          </p:cNvPr>
          <p:cNvSpPr>
            <a:spLocks noGrp="1"/>
          </p:cNvSpPr>
          <p:nvPr>
            <p:ph type="body" idx="1"/>
          </p:nvPr>
        </p:nvSpPr>
        <p:spPr>
          <a:xfrm>
            <a:off x="485129" y="4670246"/>
            <a:ext cx="3843408" cy="914400"/>
          </a:xfrm>
        </p:spPr>
        <p:txBody>
          <a:bodyPr vert="horz" lIns="91440" tIns="45720" rIns="91440" bIns="45720" rtlCol="0" anchor="t">
            <a:normAutofit/>
          </a:bodyPr>
          <a:lstStyle/>
          <a:p>
            <a:r>
              <a:rPr lang="en-US" b="1" dirty="0">
                <a:solidFill>
                  <a:schemeClr val="tx1"/>
                </a:solidFill>
              </a:rPr>
              <a:t>ТЕХНОЛОГИЯ </a:t>
            </a:r>
            <a:r>
              <a:rPr lang="en-US" b="1" dirty="0" err="1">
                <a:solidFill>
                  <a:schemeClr val="tx1"/>
                </a:solidFill>
              </a:rPr>
              <a:t>работы</a:t>
            </a:r>
            <a:r>
              <a:rPr lang="en-US" b="1" dirty="0">
                <a:solidFill>
                  <a:schemeClr val="tx1"/>
                </a:solidFill>
              </a:rPr>
              <a:t> с </a:t>
            </a:r>
            <a:r>
              <a:rPr lang="en-US" b="1" dirty="0" err="1">
                <a:solidFill>
                  <a:schemeClr val="tx1"/>
                </a:solidFill>
              </a:rPr>
              <a:t>текстами</a:t>
            </a:r>
            <a:r>
              <a:rPr lang="en-US" b="1" dirty="0">
                <a:solidFill>
                  <a:schemeClr val="tx1"/>
                </a:solidFill>
              </a:rPr>
              <a:t> </a:t>
            </a:r>
            <a:r>
              <a:rPr lang="en-US" b="1" dirty="0" err="1">
                <a:solidFill>
                  <a:schemeClr val="tx1"/>
                </a:solidFill>
              </a:rPr>
              <a:t>новой</a:t>
            </a:r>
            <a:r>
              <a:rPr lang="en-US" b="1" dirty="0">
                <a:solidFill>
                  <a:schemeClr val="tx1"/>
                </a:solidFill>
              </a:rPr>
              <a:t> </a:t>
            </a:r>
            <a:r>
              <a:rPr lang="en-US" b="1" dirty="0" err="1">
                <a:solidFill>
                  <a:schemeClr val="tx1"/>
                </a:solidFill>
              </a:rPr>
              <a:t>природы</a:t>
            </a:r>
            <a:endParaRPr lang="en-US" b="1" dirty="0">
              <a:solidFill>
                <a:schemeClr val="tx1"/>
              </a:solidFill>
            </a:endParaRPr>
          </a:p>
          <a:p>
            <a:endParaRPr lang="en-US" b="1" dirty="0">
              <a:solidFill>
                <a:schemeClr val="tx1"/>
              </a:solidFill>
            </a:endParaRPr>
          </a:p>
        </p:txBody>
      </p:sp>
      <p:pic>
        <p:nvPicPr>
          <p:cNvPr id="3074" name="Picture 2" descr="Изображение выглядит как стол, комната&#10;&#10;Автоматически созданное описание">
            <a:extLst>
              <a:ext uri="{FF2B5EF4-FFF2-40B4-BE49-F238E27FC236}">
                <a16:creationId xmlns:a16="http://schemas.microsoft.com/office/drawing/2014/main" xmlns="" id="{DBD8E111-4B84-4D22-8453-188915E6F3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
          <a:stretch/>
        </p:blipFill>
        <p:spPr bwMode="auto">
          <a:xfrm>
            <a:off x="5120639" y="758952"/>
            <a:ext cx="3366210" cy="533095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xmlns="" id="{53BB014C-CE67-442C-9FB7-89F91A7672B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64861" y="768096"/>
            <a:ext cx="2823056" cy="3321575"/>
          </a:xfrm>
          <a:prstGeom prst="rect">
            <a:avLst/>
          </a:prstGeom>
        </p:spPr>
      </p:pic>
      <p:pic>
        <p:nvPicPr>
          <p:cNvPr id="3076" name="Picture 4" descr="Изображение выглядит как устройство&#10;&#10;Автоматически созданное описание">
            <a:extLst>
              <a:ext uri="{FF2B5EF4-FFF2-40B4-BE49-F238E27FC236}">
                <a16:creationId xmlns:a16="http://schemas.microsoft.com/office/drawing/2014/main" xmlns="" id="{CFD9EC00-23D5-4413-A29F-56EC4FDD46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
          <a:stretch/>
        </p:blipFill>
        <p:spPr bwMode="auto">
          <a:xfrm>
            <a:off x="8647726" y="3509434"/>
            <a:ext cx="2840191" cy="2580470"/>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xmlns="" id="{3672D4B7-46FC-4C20-9A40-1C07C2F04E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393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96F9ABB-6D54-4BFE-A9B6-64380CD8A91D}"/>
              </a:ext>
            </a:extLst>
          </p:cNvPr>
          <p:cNvSpPr>
            <a:spLocks noGrp="1"/>
          </p:cNvSpPr>
          <p:nvPr>
            <p:ph type="title"/>
          </p:nvPr>
        </p:nvSpPr>
        <p:spPr/>
        <p:txBody>
          <a:bodyPr/>
          <a:lstStyle/>
          <a:p>
            <a:r>
              <a:rPr lang="ru-RU" b="1" dirty="0">
                <a:solidFill>
                  <a:srgbClr val="002060"/>
                </a:solidFill>
              </a:rPr>
              <a:t>Сколько получаем информации? …</a:t>
            </a:r>
            <a:br>
              <a:rPr lang="ru-RU" b="1" dirty="0">
                <a:solidFill>
                  <a:srgbClr val="002060"/>
                </a:solidFill>
              </a:rPr>
            </a:br>
            <a:r>
              <a:rPr lang="ru-RU" b="1" dirty="0">
                <a:solidFill>
                  <a:srgbClr val="002060"/>
                </a:solidFill>
              </a:rPr>
              <a:t>поэтому проекты и </a:t>
            </a:r>
            <a:r>
              <a:rPr lang="ru-RU" sz="3200" b="1" dirty="0">
                <a:solidFill>
                  <a:srgbClr val="002060"/>
                </a:solidFill>
              </a:rPr>
              <a:t>ситуационные</a:t>
            </a:r>
            <a:r>
              <a:rPr lang="ru-RU" b="1" dirty="0">
                <a:solidFill>
                  <a:srgbClr val="002060"/>
                </a:solidFill>
              </a:rPr>
              <a:t> задачи</a:t>
            </a:r>
          </a:p>
        </p:txBody>
      </p:sp>
      <p:sp>
        <p:nvSpPr>
          <p:cNvPr id="3" name="Текст 2">
            <a:extLst>
              <a:ext uri="{FF2B5EF4-FFF2-40B4-BE49-F238E27FC236}">
                <a16:creationId xmlns:a16="http://schemas.microsoft.com/office/drawing/2014/main" xmlns="" id="{E27653AB-9BF3-4713-9BA2-5B37509E0ACE}"/>
              </a:ext>
            </a:extLst>
          </p:cNvPr>
          <p:cNvSpPr>
            <a:spLocks noGrp="1"/>
          </p:cNvSpPr>
          <p:nvPr>
            <p:ph type="body" idx="1"/>
          </p:nvPr>
        </p:nvSpPr>
        <p:spPr>
          <a:xfrm>
            <a:off x="3633084" y="1413913"/>
            <a:ext cx="3474720" cy="807720"/>
          </a:xfrm>
          <a:solidFill>
            <a:schemeClr val="accent1">
              <a:lumMod val="20000"/>
              <a:lumOff val="80000"/>
            </a:schemeClr>
          </a:solidFill>
        </p:spPr>
        <p:txBody>
          <a:bodyPr>
            <a:normAutofit/>
          </a:bodyPr>
          <a:lstStyle/>
          <a:p>
            <a:r>
              <a:rPr lang="ru-RU" sz="3200" dirty="0">
                <a:solidFill>
                  <a:schemeClr val="tx1"/>
                </a:solidFill>
              </a:rPr>
              <a:t>Я</a:t>
            </a:r>
            <a:r>
              <a:rPr lang="ru-RU" sz="3200" dirty="0"/>
              <a:t> </a:t>
            </a:r>
            <a:r>
              <a:rPr lang="ru-RU" sz="3500" dirty="0">
                <a:solidFill>
                  <a:srgbClr val="C00000"/>
                </a:solidFill>
              </a:rPr>
              <a:t>думаю</a:t>
            </a:r>
            <a:r>
              <a:rPr lang="ru-RU" sz="3200" dirty="0"/>
              <a:t> </a:t>
            </a:r>
            <a:r>
              <a:rPr lang="ru-RU" sz="3200" dirty="0">
                <a:solidFill>
                  <a:schemeClr val="tx1"/>
                </a:solidFill>
              </a:rPr>
              <a:t>о …</a:t>
            </a:r>
          </a:p>
        </p:txBody>
      </p:sp>
      <p:sp>
        <p:nvSpPr>
          <p:cNvPr id="4" name="Объект 3">
            <a:extLst>
              <a:ext uri="{FF2B5EF4-FFF2-40B4-BE49-F238E27FC236}">
                <a16:creationId xmlns:a16="http://schemas.microsoft.com/office/drawing/2014/main" xmlns="" id="{23EE51E6-13AA-4FA5-8ACE-238361364DC6}"/>
              </a:ext>
            </a:extLst>
          </p:cNvPr>
          <p:cNvSpPr>
            <a:spLocks noGrp="1"/>
          </p:cNvSpPr>
          <p:nvPr>
            <p:ph sz="half" idx="2"/>
          </p:nvPr>
        </p:nvSpPr>
        <p:spPr>
          <a:xfrm>
            <a:off x="3857521" y="2489373"/>
            <a:ext cx="3474720" cy="3608661"/>
          </a:xfrm>
        </p:spPr>
        <p:txBody>
          <a:bodyPr>
            <a:normAutofit/>
          </a:bodyPr>
          <a:lstStyle/>
          <a:p>
            <a:endParaRPr lang="ru-RU" sz="3600" dirty="0">
              <a:solidFill>
                <a:schemeClr val="tx1"/>
              </a:solidFill>
            </a:endParaRPr>
          </a:p>
          <a:p>
            <a:r>
              <a:rPr lang="ru-RU" sz="3600" dirty="0">
                <a:solidFill>
                  <a:schemeClr val="tx1"/>
                </a:solidFill>
              </a:rPr>
              <a:t>Получаю информации </a:t>
            </a:r>
            <a:r>
              <a:rPr lang="ru-RU" sz="3600" b="1" dirty="0">
                <a:solidFill>
                  <a:schemeClr val="tx1"/>
                </a:solidFill>
              </a:rPr>
              <a:t>меньше </a:t>
            </a:r>
          </a:p>
          <a:p>
            <a:endParaRPr lang="ru-RU" sz="3600" b="1" dirty="0">
              <a:solidFill>
                <a:schemeClr val="tx1"/>
              </a:solidFill>
            </a:endParaRPr>
          </a:p>
          <a:p>
            <a:endParaRPr lang="ru-RU" sz="3600" b="1" dirty="0">
              <a:solidFill>
                <a:schemeClr val="tx1"/>
              </a:solidFill>
            </a:endParaRPr>
          </a:p>
          <a:p>
            <a:endParaRPr lang="ru-RU" sz="3600" b="1" dirty="0">
              <a:solidFill>
                <a:schemeClr val="tx1"/>
              </a:solidFill>
            </a:endParaRPr>
          </a:p>
          <a:p>
            <a:endParaRPr lang="ru-RU" sz="3600" b="1" dirty="0">
              <a:solidFill>
                <a:schemeClr val="tx1"/>
              </a:solidFill>
            </a:endParaRPr>
          </a:p>
        </p:txBody>
      </p:sp>
      <p:sp>
        <p:nvSpPr>
          <p:cNvPr id="5" name="Текст 4">
            <a:extLst>
              <a:ext uri="{FF2B5EF4-FFF2-40B4-BE49-F238E27FC236}">
                <a16:creationId xmlns:a16="http://schemas.microsoft.com/office/drawing/2014/main" xmlns="" id="{373B9E5F-6DB7-4D7C-A098-4E8096EEAFE2}"/>
              </a:ext>
            </a:extLst>
          </p:cNvPr>
          <p:cNvSpPr>
            <a:spLocks noGrp="1"/>
          </p:cNvSpPr>
          <p:nvPr>
            <p:ph type="body" sz="quarter" idx="3"/>
          </p:nvPr>
        </p:nvSpPr>
        <p:spPr>
          <a:xfrm>
            <a:off x="7122461" y="717251"/>
            <a:ext cx="4216522" cy="813171"/>
          </a:xfrm>
          <a:solidFill>
            <a:schemeClr val="accent1">
              <a:lumMod val="20000"/>
              <a:lumOff val="80000"/>
            </a:schemeClr>
          </a:solidFill>
        </p:spPr>
        <p:txBody>
          <a:bodyPr>
            <a:normAutofit fontScale="92500"/>
          </a:bodyPr>
          <a:lstStyle/>
          <a:p>
            <a:r>
              <a:rPr lang="ru-RU" sz="3200" dirty="0">
                <a:solidFill>
                  <a:schemeClr val="tx1"/>
                </a:solidFill>
              </a:rPr>
              <a:t>Я</a:t>
            </a:r>
            <a:r>
              <a:rPr lang="ru-RU" sz="3200" dirty="0"/>
              <a:t> </a:t>
            </a:r>
            <a:r>
              <a:rPr lang="ru-RU" sz="3200" dirty="0">
                <a:solidFill>
                  <a:srgbClr val="C00000"/>
                </a:solidFill>
              </a:rPr>
              <a:t>взаимодействую</a:t>
            </a:r>
            <a:r>
              <a:rPr lang="ru-RU" sz="3200" dirty="0"/>
              <a:t> </a:t>
            </a:r>
            <a:r>
              <a:rPr lang="ru-RU" sz="3200" dirty="0">
                <a:solidFill>
                  <a:schemeClr val="tx1"/>
                </a:solidFill>
              </a:rPr>
              <a:t>с …</a:t>
            </a:r>
          </a:p>
        </p:txBody>
      </p:sp>
      <p:sp>
        <p:nvSpPr>
          <p:cNvPr id="6" name="Объект 5">
            <a:extLst>
              <a:ext uri="{FF2B5EF4-FFF2-40B4-BE49-F238E27FC236}">
                <a16:creationId xmlns:a16="http://schemas.microsoft.com/office/drawing/2014/main" xmlns="" id="{B35F6752-07D8-4B62-B22F-350FFB269FE5}"/>
              </a:ext>
            </a:extLst>
          </p:cNvPr>
          <p:cNvSpPr>
            <a:spLocks noGrp="1"/>
          </p:cNvSpPr>
          <p:nvPr>
            <p:ph sz="quarter" idx="4"/>
          </p:nvPr>
        </p:nvSpPr>
        <p:spPr>
          <a:xfrm>
            <a:off x="7540487" y="1930936"/>
            <a:ext cx="3752696" cy="4023360"/>
          </a:xfrm>
        </p:spPr>
        <p:txBody>
          <a:bodyPr>
            <a:normAutofit/>
          </a:bodyPr>
          <a:lstStyle/>
          <a:p>
            <a:r>
              <a:rPr lang="ru-RU" sz="4400" dirty="0">
                <a:solidFill>
                  <a:schemeClr val="tx1"/>
                </a:solidFill>
              </a:rPr>
              <a:t>Получаю информации </a:t>
            </a:r>
            <a:r>
              <a:rPr lang="ru-RU" sz="4400" b="1" dirty="0">
                <a:solidFill>
                  <a:schemeClr val="tx1"/>
                </a:solidFill>
              </a:rPr>
              <a:t>больше </a:t>
            </a:r>
          </a:p>
          <a:p>
            <a:endParaRPr lang="ru-RU" sz="4400" b="1" dirty="0">
              <a:solidFill>
                <a:schemeClr val="tx1"/>
              </a:solidFill>
            </a:endParaRPr>
          </a:p>
          <a:p>
            <a:endParaRPr lang="ru-RU" sz="4400" b="1" dirty="0">
              <a:solidFill>
                <a:schemeClr val="tx1"/>
              </a:solidFill>
            </a:endParaRPr>
          </a:p>
          <a:p>
            <a:endParaRPr lang="ru-RU" sz="4400" b="1" dirty="0">
              <a:solidFill>
                <a:schemeClr val="tx1"/>
              </a:solidFill>
            </a:endParaRPr>
          </a:p>
        </p:txBody>
      </p:sp>
      <p:sp>
        <p:nvSpPr>
          <p:cNvPr id="7" name="Овал 6">
            <a:extLst>
              <a:ext uri="{FF2B5EF4-FFF2-40B4-BE49-F238E27FC236}">
                <a16:creationId xmlns:a16="http://schemas.microsoft.com/office/drawing/2014/main" xmlns="" id="{52AA73AB-CE89-425C-81A3-725DD3A6EBBE}"/>
              </a:ext>
            </a:extLst>
          </p:cNvPr>
          <p:cNvSpPr/>
          <p:nvPr/>
        </p:nvSpPr>
        <p:spPr>
          <a:xfrm>
            <a:off x="4757530" y="4293704"/>
            <a:ext cx="715618" cy="728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xmlns="" id="{53733F68-B470-4365-B54B-0236A06D8667}"/>
              </a:ext>
            </a:extLst>
          </p:cNvPr>
          <p:cNvSpPr/>
          <p:nvPr/>
        </p:nvSpPr>
        <p:spPr>
          <a:xfrm>
            <a:off x="8403044" y="3803372"/>
            <a:ext cx="1655356" cy="1633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8248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B97625-4C81-4577-A7D0-084AD38C6DCD}"/>
              </a:ext>
            </a:extLst>
          </p:cNvPr>
          <p:cNvSpPr>
            <a:spLocks noGrp="1"/>
          </p:cNvSpPr>
          <p:nvPr>
            <p:ph type="title"/>
          </p:nvPr>
        </p:nvSpPr>
        <p:spPr/>
        <p:txBody>
          <a:bodyPr/>
          <a:lstStyle/>
          <a:p>
            <a:r>
              <a:rPr lang="ru-RU" b="1" dirty="0">
                <a:solidFill>
                  <a:srgbClr val="002060"/>
                </a:solidFill>
              </a:rPr>
              <a:t>Текст новой природы – это и новое, и старое</a:t>
            </a:r>
          </a:p>
        </p:txBody>
      </p:sp>
      <p:pic>
        <p:nvPicPr>
          <p:cNvPr id="8" name="Рисунок 7">
            <a:extLst>
              <a:ext uri="{FF2B5EF4-FFF2-40B4-BE49-F238E27FC236}">
                <a16:creationId xmlns:a16="http://schemas.microsoft.com/office/drawing/2014/main" xmlns="" id="{A2DAC80E-0561-46F1-A7CF-2F1BE64AF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075" y="255637"/>
            <a:ext cx="4926110" cy="3694583"/>
          </a:xfrm>
          <a:prstGeom prst="rect">
            <a:avLst/>
          </a:prstGeom>
        </p:spPr>
      </p:pic>
      <p:pic>
        <p:nvPicPr>
          <p:cNvPr id="5" name="Рисунок 4">
            <a:extLst>
              <a:ext uri="{FF2B5EF4-FFF2-40B4-BE49-F238E27FC236}">
                <a16:creationId xmlns:a16="http://schemas.microsoft.com/office/drawing/2014/main" xmlns="" id="{717AE494-6C22-4155-8B48-97794EBE797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01385" y="2300748"/>
            <a:ext cx="5181600" cy="3950721"/>
          </a:xfrm>
          <a:prstGeom prst="rect">
            <a:avLst/>
          </a:prstGeom>
        </p:spPr>
      </p:pic>
    </p:spTree>
    <p:extLst>
      <p:ext uri="{BB962C8B-B14F-4D97-AF65-F5344CB8AC3E}">
        <p14:creationId xmlns:p14="http://schemas.microsoft.com/office/powerpoint/2010/main" val="345246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B97625-4C81-4577-A7D0-084AD38C6DCD}"/>
              </a:ext>
            </a:extLst>
          </p:cNvPr>
          <p:cNvSpPr>
            <a:spLocks noGrp="1"/>
          </p:cNvSpPr>
          <p:nvPr>
            <p:ph type="title"/>
          </p:nvPr>
        </p:nvSpPr>
        <p:spPr/>
        <p:txBody>
          <a:bodyPr/>
          <a:lstStyle/>
          <a:p>
            <a:r>
              <a:rPr lang="ru-RU" b="1" dirty="0">
                <a:solidFill>
                  <a:srgbClr val="002060"/>
                </a:solidFill>
              </a:rPr>
              <a:t>Тексты новой природы – по новому о старом  в цифровую эпоху</a:t>
            </a:r>
          </a:p>
        </p:txBody>
      </p:sp>
      <p:sp>
        <p:nvSpPr>
          <p:cNvPr id="3" name="Объект 2">
            <a:extLst>
              <a:ext uri="{FF2B5EF4-FFF2-40B4-BE49-F238E27FC236}">
                <a16:creationId xmlns:a16="http://schemas.microsoft.com/office/drawing/2014/main" xmlns="" id="{9F782635-F1AA-43B3-AB37-54A302934340}"/>
              </a:ext>
            </a:extLst>
          </p:cNvPr>
          <p:cNvSpPr>
            <a:spLocks noGrp="1"/>
          </p:cNvSpPr>
          <p:nvPr>
            <p:ph sz="half" idx="1"/>
          </p:nvPr>
        </p:nvSpPr>
        <p:spPr>
          <a:xfrm>
            <a:off x="3616036" y="868680"/>
            <a:ext cx="4043292" cy="3162546"/>
          </a:xfrm>
        </p:spPr>
        <p:txBody>
          <a:bodyPr>
            <a:noAutofit/>
          </a:bodyPr>
          <a:lstStyle/>
          <a:p>
            <a:pPr marL="0" indent="0">
              <a:buNone/>
            </a:pPr>
            <a:r>
              <a:rPr lang="ru-RU" sz="2400" dirty="0">
                <a:solidFill>
                  <a:schemeClr val="tx1"/>
                </a:solidFill>
              </a:rPr>
              <a:t>На самом деле мы все знаем, что такое ТНП (для специалистов уже устоявшаяся аббревиатура), просто не знали, </a:t>
            </a:r>
            <a:r>
              <a:rPr lang="ru-RU" sz="2400" b="1" dirty="0">
                <a:solidFill>
                  <a:schemeClr val="tx1"/>
                </a:solidFill>
              </a:rPr>
              <a:t>что</a:t>
            </a:r>
            <a:r>
              <a:rPr lang="ru-RU" sz="2400" dirty="0">
                <a:solidFill>
                  <a:schemeClr val="tx1"/>
                </a:solidFill>
              </a:rPr>
              <a:t> </a:t>
            </a:r>
            <a:r>
              <a:rPr lang="ru-RU" sz="2400" b="1" dirty="0">
                <a:solidFill>
                  <a:schemeClr val="tx1"/>
                </a:solidFill>
              </a:rPr>
              <a:t>это</a:t>
            </a:r>
            <a:r>
              <a:rPr lang="ru-RU" sz="2400" dirty="0">
                <a:solidFill>
                  <a:schemeClr val="tx1"/>
                </a:solidFill>
              </a:rPr>
              <a:t> так называется. </a:t>
            </a:r>
          </a:p>
          <a:p>
            <a:pPr marL="0" indent="0" algn="r">
              <a:buNone/>
            </a:pPr>
            <a:r>
              <a:rPr lang="ru-RU" sz="2400" dirty="0">
                <a:solidFill>
                  <a:schemeClr val="tx1"/>
                </a:solidFill>
              </a:rPr>
              <a:t>Совсем как </a:t>
            </a:r>
            <a:r>
              <a:rPr lang="ru-RU" sz="2400" dirty="0" err="1">
                <a:solidFill>
                  <a:schemeClr val="tx1"/>
                </a:solidFill>
              </a:rPr>
              <a:t>мольеровский</a:t>
            </a:r>
            <a:r>
              <a:rPr lang="ru-RU" sz="2400" dirty="0">
                <a:solidFill>
                  <a:schemeClr val="tx1"/>
                </a:solidFill>
              </a:rPr>
              <a:t> герой, который на старости лет узнал, что всю жизнь он говорил прозой.  </a:t>
            </a:r>
          </a:p>
        </p:txBody>
      </p:sp>
      <p:sp>
        <p:nvSpPr>
          <p:cNvPr id="4" name="Объект 3">
            <a:extLst>
              <a:ext uri="{FF2B5EF4-FFF2-40B4-BE49-F238E27FC236}">
                <a16:creationId xmlns:a16="http://schemas.microsoft.com/office/drawing/2014/main" xmlns="" id="{D3500463-4F98-40FC-8585-FCE4CA35130E}"/>
              </a:ext>
            </a:extLst>
          </p:cNvPr>
          <p:cNvSpPr>
            <a:spLocks noGrp="1"/>
          </p:cNvSpPr>
          <p:nvPr>
            <p:ph sz="half" idx="2"/>
          </p:nvPr>
        </p:nvSpPr>
        <p:spPr/>
        <p:txBody>
          <a:bodyPr>
            <a:normAutofit/>
          </a:bodyPr>
          <a:lstStyle/>
          <a:p>
            <a:pPr marL="0" indent="0">
              <a:buNone/>
            </a:pPr>
            <a:r>
              <a:rPr lang="ru-RU" b="1" dirty="0">
                <a:solidFill>
                  <a:schemeClr val="tx1"/>
                </a:solidFill>
              </a:rPr>
              <a:t>Тексты</a:t>
            </a:r>
            <a:r>
              <a:rPr lang="ru-RU" dirty="0">
                <a:solidFill>
                  <a:schemeClr val="tx1"/>
                </a:solidFill>
              </a:rPr>
              <a:t> «</a:t>
            </a:r>
            <a:r>
              <a:rPr lang="ru-RU" b="1" dirty="0">
                <a:solidFill>
                  <a:schemeClr val="tx1"/>
                </a:solidFill>
              </a:rPr>
              <a:t>новой</a:t>
            </a:r>
            <a:r>
              <a:rPr lang="ru-RU" dirty="0">
                <a:solidFill>
                  <a:schemeClr val="tx1"/>
                </a:solidFill>
              </a:rPr>
              <a:t> </a:t>
            </a:r>
            <a:r>
              <a:rPr lang="ru-RU" b="1" dirty="0">
                <a:solidFill>
                  <a:schemeClr val="tx1"/>
                </a:solidFill>
              </a:rPr>
              <a:t>природы</a:t>
            </a:r>
            <a:r>
              <a:rPr lang="ru-RU" dirty="0">
                <a:solidFill>
                  <a:schemeClr val="tx1"/>
                </a:solidFill>
              </a:rPr>
              <a:t>» рождаются преимущественно в пространстве Интернета. </a:t>
            </a:r>
          </a:p>
          <a:p>
            <a:pPr marL="0" indent="0">
              <a:buNone/>
            </a:pPr>
            <a:r>
              <a:rPr lang="ru-RU" dirty="0">
                <a:solidFill>
                  <a:schemeClr val="tx1"/>
                </a:solidFill>
              </a:rPr>
              <a:t>В мессенджерах стало традицией заменять «смайликом» вербальное выражение эмоциональной реакции.  </a:t>
            </a:r>
          </a:p>
          <a:p>
            <a:pPr marL="0" indent="0">
              <a:buNone/>
            </a:pPr>
            <a:r>
              <a:rPr lang="ru-RU" dirty="0">
                <a:solidFill>
                  <a:schemeClr val="tx1"/>
                </a:solidFill>
              </a:rPr>
              <a:t>Учителя  начальных классов используют </a:t>
            </a:r>
            <a:r>
              <a:rPr lang="ru-RU" dirty="0" smtClean="0">
                <a:solidFill>
                  <a:schemeClr val="tx1"/>
                </a:solidFill>
              </a:rPr>
              <a:t>смайлики.</a:t>
            </a:r>
            <a:endParaRPr lang="ru-RU" dirty="0">
              <a:solidFill>
                <a:schemeClr val="tx1"/>
              </a:solidFill>
            </a:endParaRPr>
          </a:p>
          <a:p>
            <a:pPr marL="0" indent="0">
              <a:buNone/>
            </a:pPr>
            <a:r>
              <a:rPr lang="ru-RU" dirty="0">
                <a:solidFill>
                  <a:schemeClr val="tx1"/>
                </a:solidFill>
              </a:rPr>
              <a:t>Смайлики – это </a:t>
            </a:r>
            <a:r>
              <a:rPr lang="ru-RU" b="1" dirty="0">
                <a:solidFill>
                  <a:schemeClr val="tx1"/>
                </a:solidFill>
              </a:rPr>
              <a:t>тексты</a:t>
            </a:r>
            <a:r>
              <a:rPr lang="ru-RU" dirty="0">
                <a:solidFill>
                  <a:schemeClr val="tx1"/>
                </a:solidFill>
              </a:rPr>
              <a:t> «</a:t>
            </a:r>
            <a:r>
              <a:rPr lang="ru-RU" b="1" dirty="0">
                <a:solidFill>
                  <a:schemeClr val="tx1"/>
                </a:solidFill>
              </a:rPr>
              <a:t>новой</a:t>
            </a:r>
            <a:r>
              <a:rPr lang="ru-RU" dirty="0">
                <a:solidFill>
                  <a:schemeClr val="tx1"/>
                </a:solidFill>
              </a:rPr>
              <a:t> </a:t>
            </a:r>
            <a:r>
              <a:rPr lang="ru-RU" b="1" dirty="0">
                <a:solidFill>
                  <a:schemeClr val="tx1"/>
                </a:solidFill>
              </a:rPr>
              <a:t>природы</a:t>
            </a:r>
            <a:r>
              <a:rPr lang="ru-RU" dirty="0">
                <a:solidFill>
                  <a:schemeClr val="tx1"/>
                </a:solidFill>
              </a:rPr>
              <a:t>», комиксы, </a:t>
            </a:r>
            <a:r>
              <a:rPr lang="ru-RU" dirty="0" err="1" smtClean="0">
                <a:solidFill>
                  <a:schemeClr val="tx1"/>
                </a:solidFill>
              </a:rPr>
              <a:t>инфограммы</a:t>
            </a:r>
            <a:r>
              <a:rPr lang="ru-RU" dirty="0" smtClean="0">
                <a:solidFill>
                  <a:schemeClr val="tx1"/>
                </a:solidFill>
              </a:rPr>
              <a:t> </a:t>
            </a:r>
            <a:r>
              <a:rPr lang="ru-RU" dirty="0">
                <a:solidFill>
                  <a:schemeClr val="tx1"/>
                </a:solidFill>
              </a:rPr>
              <a:t>и другие – всё это </a:t>
            </a:r>
            <a:r>
              <a:rPr lang="ru-RU" b="1" dirty="0">
                <a:solidFill>
                  <a:srgbClr val="C00000"/>
                </a:solidFill>
              </a:rPr>
              <a:t>тексты</a:t>
            </a:r>
            <a:r>
              <a:rPr lang="ru-RU" dirty="0">
                <a:solidFill>
                  <a:srgbClr val="C00000"/>
                </a:solidFill>
              </a:rPr>
              <a:t> «</a:t>
            </a:r>
            <a:r>
              <a:rPr lang="ru-RU" b="1" dirty="0">
                <a:solidFill>
                  <a:srgbClr val="C00000"/>
                </a:solidFill>
              </a:rPr>
              <a:t>новой</a:t>
            </a:r>
            <a:r>
              <a:rPr lang="ru-RU" dirty="0">
                <a:solidFill>
                  <a:srgbClr val="C00000"/>
                </a:solidFill>
              </a:rPr>
              <a:t> </a:t>
            </a:r>
            <a:r>
              <a:rPr lang="ru-RU" b="1" dirty="0">
                <a:solidFill>
                  <a:srgbClr val="C00000"/>
                </a:solidFill>
              </a:rPr>
              <a:t>природы</a:t>
            </a:r>
            <a:r>
              <a:rPr lang="ru-RU" dirty="0">
                <a:solidFill>
                  <a:srgbClr val="C00000"/>
                </a:solidFill>
              </a:rPr>
              <a:t>» </a:t>
            </a:r>
          </a:p>
        </p:txBody>
      </p:sp>
      <p:pic>
        <p:nvPicPr>
          <p:cNvPr id="10" name="Рисунок 9">
            <a:extLst>
              <a:ext uri="{FF2B5EF4-FFF2-40B4-BE49-F238E27FC236}">
                <a16:creationId xmlns:a16="http://schemas.microsoft.com/office/drawing/2014/main" xmlns="" id="{A1F15A68-AAB0-4DFE-A567-A1ACAFD9D7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755920" y="4363735"/>
            <a:ext cx="3903407" cy="1876154"/>
          </a:xfrm>
          <a:prstGeom prst="rect">
            <a:avLst/>
          </a:prstGeom>
        </p:spPr>
      </p:pic>
    </p:spTree>
    <p:extLst>
      <p:ext uri="{BB962C8B-B14F-4D97-AF65-F5344CB8AC3E}">
        <p14:creationId xmlns:p14="http://schemas.microsoft.com/office/powerpoint/2010/main" val="1851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493846-C40A-4D4E-A35F-8532004D0C8E}"/>
              </a:ext>
            </a:extLst>
          </p:cNvPr>
          <p:cNvSpPr>
            <a:spLocks noGrp="1"/>
          </p:cNvSpPr>
          <p:nvPr>
            <p:ph type="title"/>
          </p:nvPr>
        </p:nvSpPr>
        <p:spPr/>
        <p:txBody>
          <a:bodyPr/>
          <a:lstStyle/>
          <a:p>
            <a:r>
              <a:rPr lang="ru-RU" b="1" dirty="0">
                <a:solidFill>
                  <a:srgbClr val="002060"/>
                </a:solidFill>
              </a:rPr>
              <a:t>Тексты новой природы</a:t>
            </a:r>
          </a:p>
        </p:txBody>
      </p:sp>
      <p:sp>
        <p:nvSpPr>
          <p:cNvPr id="3" name="Текст 2">
            <a:extLst>
              <a:ext uri="{FF2B5EF4-FFF2-40B4-BE49-F238E27FC236}">
                <a16:creationId xmlns:a16="http://schemas.microsoft.com/office/drawing/2014/main" xmlns="" id="{5E081A3C-30F3-45B1-B09A-8BB6FDA60D78}"/>
              </a:ext>
            </a:extLst>
          </p:cNvPr>
          <p:cNvSpPr>
            <a:spLocks noGrp="1"/>
          </p:cNvSpPr>
          <p:nvPr>
            <p:ph type="body" idx="1"/>
          </p:nvPr>
        </p:nvSpPr>
        <p:spPr/>
        <p:txBody>
          <a:bodyPr>
            <a:noAutofit/>
          </a:bodyPr>
          <a:lstStyle/>
          <a:p>
            <a:r>
              <a:rPr lang="ru-RU" sz="2400" dirty="0">
                <a:solidFill>
                  <a:schemeClr val="tx1"/>
                </a:solidFill>
              </a:rPr>
              <a:t>Тексты новой природы, новые тексты, </a:t>
            </a:r>
            <a:r>
              <a:rPr lang="ru-RU" sz="2400" dirty="0" err="1">
                <a:solidFill>
                  <a:schemeClr val="tx1"/>
                </a:solidFill>
              </a:rPr>
              <a:t>мультитексты</a:t>
            </a:r>
            <a:r>
              <a:rPr lang="ru-RU" sz="2400" dirty="0">
                <a:solidFill>
                  <a:schemeClr val="tx1"/>
                </a:solidFill>
              </a:rPr>
              <a:t> – </a:t>
            </a:r>
          </a:p>
        </p:txBody>
      </p:sp>
      <p:sp>
        <p:nvSpPr>
          <p:cNvPr id="4" name="Объект 3">
            <a:extLst>
              <a:ext uri="{FF2B5EF4-FFF2-40B4-BE49-F238E27FC236}">
                <a16:creationId xmlns:a16="http://schemas.microsoft.com/office/drawing/2014/main" xmlns="" id="{32837271-A161-4A65-A40F-088944E06DBC}"/>
              </a:ext>
            </a:extLst>
          </p:cNvPr>
          <p:cNvSpPr>
            <a:spLocks noGrp="1"/>
          </p:cNvSpPr>
          <p:nvPr>
            <p:ph sz="half" idx="2"/>
          </p:nvPr>
        </p:nvSpPr>
        <p:spPr/>
        <p:txBody>
          <a:bodyPr>
            <a:normAutofit/>
          </a:bodyPr>
          <a:lstStyle/>
          <a:p>
            <a:r>
              <a:rPr lang="ru-RU" dirty="0">
                <a:solidFill>
                  <a:schemeClr val="tx1"/>
                </a:solidFill>
              </a:rPr>
              <a:t>« …все </a:t>
            </a:r>
            <a:r>
              <a:rPr lang="ru-RU" b="1" dirty="0">
                <a:solidFill>
                  <a:schemeClr val="tx1"/>
                </a:solidFill>
              </a:rPr>
              <a:t>это</a:t>
            </a:r>
            <a:r>
              <a:rPr lang="ru-RU" dirty="0">
                <a:solidFill>
                  <a:schemeClr val="tx1"/>
                </a:solidFill>
              </a:rPr>
              <a:t> неустоявшиеся понятия, которые в той или иной степени могут описывать широкую группу иных, отличных от традиционных текстовых структур …» </a:t>
            </a:r>
          </a:p>
          <a:p>
            <a:r>
              <a:rPr lang="ru-RU" dirty="0">
                <a:solidFill>
                  <a:schemeClr val="tx1"/>
                </a:solidFill>
              </a:rPr>
              <a:t>В учебном процессе </a:t>
            </a:r>
            <a:r>
              <a:rPr lang="ru-RU" b="1" dirty="0">
                <a:solidFill>
                  <a:schemeClr val="tx1"/>
                </a:solidFill>
              </a:rPr>
              <a:t>тексты</a:t>
            </a:r>
            <a:r>
              <a:rPr lang="ru-RU" dirty="0">
                <a:solidFill>
                  <a:schemeClr val="tx1"/>
                </a:solidFill>
              </a:rPr>
              <a:t> </a:t>
            </a:r>
            <a:r>
              <a:rPr lang="ru-RU" b="1" dirty="0">
                <a:solidFill>
                  <a:schemeClr val="tx1"/>
                </a:solidFill>
              </a:rPr>
              <a:t>новой</a:t>
            </a:r>
            <a:r>
              <a:rPr lang="ru-RU" dirty="0">
                <a:solidFill>
                  <a:schemeClr val="tx1"/>
                </a:solidFill>
              </a:rPr>
              <a:t> </a:t>
            </a:r>
            <a:r>
              <a:rPr lang="ru-RU" b="1" dirty="0">
                <a:solidFill>
                  <a:schemeClr val="tx1"/>
                </a:solidFill>
              </a:rPr>
              <a:t>природы</a:t>
            </a:r>
            <a:r>
              <a:rPr lang="ru-RU" dirty="0">
                <a:solidFill>
                  <a:schemeClr val="tx1"/>
                </a:solidFill>
              </a:rPr>
              <a:t> (ТНП) используют для разъяснения материала</a:t>
            </a:r>
            <a:r>
              <a:rPr lang="ru-RU" dirty="0" smtClean="0">
                <a:solidFill>
                  <a:schemeClr val="tx1"/>
                </a:solidFill>
              </a:rPr>
              <a:t>.</a:t>
            </a:r>
            <a:endParaRPr lang="ru-RU" dirty="0">
              <a:solidFill>
                <a:schemeClr val="tx1"/>
              </a:solidFill>
            </a:endParaRPr>
          </a:p>
        </p:txBody>
      </p:sp>
      <p:sp>
        <p:nvSpPr>
          <p:cNvPr id="5" name="Текст 4">
            <a:extLst>
              <a:ext uri="{FF2B5EF4-FFF2-40B4-BE49-F238E27FC236}">
                <a16:creationId xmlns:a16="http://schemas.microsoft.com/office/drawing/2014/main" xmlns="" id="{25D85A19-CDB7-4D2E-B5C6-07B83897D7E8}"/>
              </a:ext>
            </a:extLst>
          </p:cNvPr>
          <p:cNvSpPr>
            <a:spLocks noGrp="1"/>
          </p:cNvSpPr>
          <p:nvPr>
            <p:ph type="body" sz="quarter" idx="3"/>
          </p:nvPr>
        </p:nvSpPr>
        <p:spPr>
          <a:xfrm>
            <a:off x="7818463" y="1427446"/>
            <a:ext cx="3474720" cy="813171"/>
          </a:xfrm>
        </p:spPr>
        <p:txBody>
          <a:bodyPr>
            <a:normAutofit/>
          </a:bodyPr>
          <a:lstStyle/>
          <a:p>
            <a:r>
              <a:rPr lang="ru-RU" dirty="0">
                <a:solidFill>
                  <a:schemeClr val="tx1"/>
                </a:solidFill>
              </a:rPr>
              <a:t>Текстом новой природы мы будем называть </a:t>
            </a:r>
          </a:p>
        </p:txBody>
      </p:sp>
      <p:sp>
        <p:nvSpPr>
          <p:cNvPr id="6" name="Объект 5">
            <a:extLst>
              <a:ext uri="{FF2B5EF4-FFF2-40B4-BE49-F238E27FC236}">
                <a16:creationId xmlns:a16="http://schemas.microsoft.com/office/drawing/2014/main" xmlns="" id="{1130C778-EBB0-4293-82E5-046FD7EE4585}"/>
              </a:ext>
            </a:extLst>
          </p:cNvPr>
          <p:cNvSpPr>
            <a:spLocks noGrp="1"/>
          </p:cNvSpPr>
          <p:nvPr>
            <p:ph sz="quarter" idx="4"/>
          </p:nvPr>
        </p:nvSpPr>
        <p:spPr/>
        <p:txBody>
          <a:bodyPr>
            <a:normAutofit/>
          </a:bodyPr>
          <a:lstStyle/>
          <a:p>
            <a:pPr marL="0" indent="0">
              <a:buNone/>
            </a:pPr>
            <a:r>
              <a:rPr lang="ru-RU" dirty="0">
                <a:solidFill>
                  <a:schemeClr val="tx1"/>
                </a:solidFill>
              </a:rPr>
              <a:t>«… мысль, зафиксированную на каком-либо </a:t>
            </a:r>
            <a:r>
              <a:rPr lang="ru-RU" b="1" dirty="0">
                <a:solidFill>
                  <a:schemeClr val="tx1"/>
                </a:solidFill>
              </a:rPr>
              <a:t>носителе</a:t>
            </a:r>
            <a:r>
              <a:rPr lang="ru-RU" dirty="0">
                <a:solidFill>
                  <a:schemeClr val="tx1"/>
                </a:solidFill>
              </a:rPr>
              <a:t>, для отображения которой </a:t>
            </a:r>
            <a:r>
              <a:rPr lang="ru-RU" b="1" dirty="0">
                <a:solidFill>
                  <a:srgbClr val="C00000"/>
                </a:solidFill>
              </a:rPr>
              <a:t>используется связная последовательность разнородных символов</a:t>
            </a:r>
            <a:r>
              <a:rPr lang="ru-RU" dirty="0"/>
              <a:t>, </a:t>
            </a:r>
            <a:r>
              <a:rPr lang="ru-RU" dirty="0">
                <a:solidFill>
                  <a:schemeClr val="tx1"/>
                </a:solidFill>
              </a:rPr>
              <a:t>знаков вербальной и невербальной </a:t>
            </a:r>
            <a:r>
              <a:rPr lang="ru-RU" b="1" dirty="0">
                <a:solidFill>
                  <a:schemeClr val="tx1"/>
                </a:solidFill>
              </a:rPr>
              <a:t>природы</a:t>
            </a:r>
            <a:r>
              <a:rPr lang="ru-RU" dirty="0">
                <a:solidFill>
                  <a:schemeClr val="tx1"/>
                </a:solidFill>
              </a:rPr>
              <a:t>» </a:t>
            </a:r>
          </a:p>
          <a:p>
            <a:pPr marL="0" indent="0" algn="r">
              <a:buNone/>
            </a:pPr>
            <a:r>
              <a:rPr lang="ru-RU" dirty="0">
                <a:solidFill>
                  <a:schemeClr val="tx1"/>
                </a:solidFill>
              </a:rPr>
              <a:t> </a:t>
            </a:r>
            <a:r>
              <a:rPr lang="ru-RU" sz="1600" dirty="0">
                <a:solidFill>
                  <a:schemeClr val="tx1"/>
                </a:solidFill>
              </a:rPr>
              <a:t>профессор, доктор педагогических наук Елена Казакова. </a:t>
            </a:r>
            <a:endParaRPr lang="ru-RU" dirty="0">
              <a:solidFill>
                <a:schemeClr val="tx1"/>
              </a:solidFill>
            </a:endParaRPr>
          </a:p>
        </p:txBody>
      </p:sp>
    </p:spTree>
    <p:extLst>
      <p:ext uri="{BB962C8B-B14F-4D97-AF65-F5344CB8AC3E}">
        <p14:creationId xmlns:p14="http://schemas.microsoft.com/office/powerpoint/2010/main" val="111837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131B9D-7B8F-4D8F-8BB1-F5BC58DDEEC5}"/>
              </a:ext>
            </a:extLst>
          </p:cNvPr>
          <p:cNvSpPr>
            <a:spLocks noGrp="1"/>
          </p:cNvSpPr>
          <p:nvPr>
            <p:ph type="title"/>
          </p:nvPr>
        </p:nvSpPr>
        <p:spPr>
          <a:xfrm>
            <a:off x="83126" y="1123837"/>
            <a:ext cx="3439391" cy="4601183"/>
          </a:xfrm>
        </p:spPr>
        <p:txBody>
          <a:bodyPr>
            <a:normAutofit/>
          </a:bodyPr>
          <a:lstStyle/>
          <a:p>
            <a:r>
              <a:rPr lang="ru-RU" sz="4000" b="1" dirty="0">
                <a:solidFill>
                  <a:srgbClr val="002060"/>
                </a:solidFill>
              </a:rPr>
              <a:t>Тексты новой природы.</a:t>
            </a:r>
            <a:br>
              <a:rPr lang="ru-RU" sz="4000" b="1" dirty="0">
                <a:solidFill>
                  <a:srgbClr val="002060"/>
                </a:solidFill>
              </a:rPr>
            </a:br>
            <a:r>
              <a:rPr lang="ru-RU" sz="4000" b="1" dirty="0" smtClean="0">
                <a:solidFill>
                  <a:srgbClr val="002060"/>
                </a:solidFill>
              </a:rPr>
              <a:t>Новая грамотность</a:t>
            </a:r>
            <a:endParaRPr lang="ru-RU" sz="4000" dirty="0">
              <a:solidFill>
                <a:srgbClr val="002060"/>
              </a:solidFill>
            </a:endParaRPr>
          </a:p>
        </p:txBody>
      </p:sp>
      <p:sp>
        <p:nvSpPr>
          <p:cNvPr id="3" name="Объект 2">
            <a:extLst>
              <a:ext uri="{FF2B5EF4-FFF2-40B4-BE49-F238E27FC236}">
                <a16:creationId xmlns:a16="http://schemas.microsoft.com/office/drawing/2014/main" xmlns="" id="{00E6AAD6-91E0-4F4A-8516-ACE5B128565D}"/>
              </a:ext>
            </a:extLst>
          </p:cNvPr>
          <p:cNvSpPr>
            <a:spLocks noGrp="1"/>
          </p:cNvSpPr>
          <p:nvPr>
            <p:ph idx="1"/>
          </p:nvPr>
        </p:nvSpPr>
        <p:spPr>
          <a:xfrm>
            <a:off x="3491345" y="137628"/>
            <a:ext cx="8333510" cy="3158837"/>
          </a:xfrm>
        </p:spPr>
        <p:txBody>
          <a:bodyPr>
            <a:normAutofit fontScale="85000" lnSpcReduction="20000"/>
          </a:bodyPr>
          <a:lstStyle/>
          <a:p>
            <a:pPr>
              <a:buFont typeface="Arial" pitchFamily="34" charset="0"/>
              <a:buChar char="•"/>
            </a:pPr>
            <a:r>
              <a:rPr lang="ru-RU" sz="2800" dirty="0" smtClean="0">
                <a:solidFill>
                  <a:schemeClr val="tx1"/>
                </a:solidFill>
              </a:rPr>
              <a:t>Качественный скачок в развитии </a:t>
            </a:r>
            <a:r>
              <a:rPr lang="ru-RU" sz="2800" b="1" dirty="0" smtClean="0">
                <a:solidFill>
                  <a:schemeClr val="tx1"/>
                </a:solidFill>
              </a:rPr>
              <a:t>программного</a:t>
            </a:r>
            <a:r>
              <a:rPr lang="ru-RU" sz="2800" dirty="0" smtClean="0">
                <a:solidFill>
                  <a:schemeClr val="tx1"/>
                </a:solidFill>
              </a:rPr>
              <a:t> </a:t>
            </a:r>
            <a:r>
              <a:rPr lang="ru-RU" sz="2800" b="1" dirty="0" smtClean="0">
                <a:solidFill>
                  <a:schemeClr val="tx1"/>
                </a:solidFill>
              </a:rPr>
              <a:t>обеспечения</a:t>
            </a:r>
            <a:r>
              <a:rPr lang="ru-RU" sz="2800" dirty="0" smtClean="0">
                <a:solidFill>
                  <a:schemeClr val="tx1"/>
                </a:solidFill>
              </a:rPr>
              <a:t>, направленного на создание и переработку текстов.</a:t>
            </a:r>
          </a:p>
          <a:p>
            <a:pPr>
              <a:buFont typeface="Arial" pitchFamily="34" charset="0"/>
              <a:buChar char="•"/>
            </a:pPr>
            <a:r>
              <a:rPr lang="ru-RU" sz="2800" dirty="0" smtClean="0">
                <a:solidFill>
                  <a:schemeClr val="tx1"/>
                </a:solidFill>
              </a:rPr>
              <a:t>Модель </a:t>
            </a:r>
            <a:r>
              <a:rPr lang="ru-RU" sz="2800" b="1" dirty="0" smtClean="0">
                <a:solidFill>
                  <a:schemeClr val="tx1"/>
                </a:solidFill>
              </a:rPr>
              <a:t>«новой грамотности», </a:t>
            </a:r>
            <a:r>
              <a:rPr lang="ru-RU" sz="2800" dirty="0" smtClean="0">
                <a:solidFill>
                  <a:schemeClr val="tx1"/>
                </a:solidFill>
              </a:rPr>
              <a:t>характерной для XXI века.</a:t>
            </a:r>
          </a:p>
          <a:p>
            <a:pPr>
              <a:buFont typeface="Arial" pitchFamily="34" charset="0"/>
              <a:buChar char="•"/>
            </a:pPr>
            <a:r>
              <a:rPr lang="ru-RU" sz="2800" dirty="0" smtClean="0">
                <a:solidFill>
                  <a:schemeClr val="tx1"/>
                </a:solidFill>
              </a:rPr>
              <a:t>Тенденция качественного изменения природы текста: приходят тексты, для которых характерны </a:t>
            </a:r>
            <a:r>
              <a:rPr lang="ru-RU" sz="2800" b="1" dirty="0" err="1" smtClean="0">
                <a:solidFill>
                  <a:schemeClr val="tx1"/>
                </a:solidFill>
              </a:rPr>
              <a:t>гипертекстуальность</a:t>
            </a:r>
            <a:r>
              <a:rPr lang="ru-RU" sz="2800" dirty="0" smtClean="0">
                <a:solidFill>
                  <a:schemeClr val="tx1"/>
                </a:solidFill>
              </a:rPr>
              <a:t>, синтез </a:t>
            </a:r>
            <a:r>
              <a:rPr lang="ru-RU" sz="2800" b="1" dirty="0" err="1" smtClean="0">
                <a:solidFill>
                  <a:schemeClr val="tx1"/>
                </a:solidFill>
              </a:rPr>
              <a:t>мультимедийности</a:t>
            </a:r>
            <a:r>
              <a:rPr lang="ru-RU" sz="2800" dirty="0" smtClean="0">
                <a:solidFill>
                  <a:schemeClr val="tx1"/>
                </a:solidFill>
              </a:rPr>
              <a:t> и </a:t>
            </a:r>
            <a:r>
              <a:rPr lang="ru-RU" sz="2800" b="1" dirty="0" smtClean="0">
                <a:solidFill>
                  <a:schemeClr val="tx1"/>
                </a:solidFill>
              </a:rPr>
              <a:t>вербальных</a:t>
            </a:r>
            <a:r>
              <a:rPr lang="ru-RU" sz="2800" dirty="0" smtClean="0">
                <a:solidFill>
                  <a:schemeClr val="tx1"/>
                </a:solidFill>
              </a:rPr>
              <a:t> структур, активное использование </a:t>
            </a:r>
            <a:r>
              <a:rPr lang="ru-RU" sz="2800" b="1" dirty="0" err="1" smtClean="0">
                <a:solidFill>
                  <a:schemeClr val="tx1"/>
                </a:solidFill>
              </a:rPr>
              <a:t>инфографики</a:t>
            </a:r>
            <a:r>
              <a:rPr lang="ru-RU" sz="2800" dirty="0" smtClean="0">
                <a:solidFill>
                  <a:schemeClr val="tx1"/>
                </a:solidFill>
              </a:rPr>
              <a:t>, </a:t>
            </a:r>
            <a:r>
              <a:rPr lang="ru-RU" sz="2800" b="1" dirty="0" smtClean="0">
                <a:solidFill>
                  <a:schemeClr val="tx1"/>
                </a:solidFill>
              </a:rPr>
              <a:t>дополненной реальности </a:t>
            </a:r>
            <a:r>
              <a:rPr lang="ru-RU" sz="2800" dirty="0" smtClean="0">
                <a:solidFill>
                  <a:schemeClr val="tx1"/>
                </a:solidFill>
              </a:rPr>
              <a:t>и других элементов выражения смысла.</a:t>
            </a:r>
            <a:endParaRPr lang="ru-RU"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585" y="3244534"/>
            <a:ext cx="5418859" cy="373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740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амка">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408</TotalTime>
  <Words>1724</Words>
  <Application>Microsoft Office PowerPoint</Application>
  <PresentationFormat>Произвольный</PresentationFormat>
  <Paragraphs>172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Рамка</vt:lpstr>
      <vt:lpstr>ТЕХНОЛОГИЯ работы с текстами новой природы</vt:lpstr>
      <vt:lpstr>ЧТО ЗНАЧИТ «педагогическая ТЕХНОЛОГИЯ»?</vt:lpstr>
      <vt:lpstr>ЧТО ЗНАЧИТ «педагогическая ТЕХНОЛОГИЯ»?</vt:lpstr>
      <vt:lpstr>Мы есть то, что мы едим и то, какую информацию мы воспринимаем (Андрей Курпатов)  </vt:lpstr>
      <vt:lpstr>Сколько получаем информации? … поэтому проекты и ситуационные задачи</vt:lpstr>
      <vt:lpstr>Текст новой природы – это и новое, и старое</vt:lpstr>
      <vt:lpstr>Тексты новой природы – по новому о старом  в цифровую эпоху</vt:lpstr>
      <vt:lpstr>Тексты новой природы</vt:lpstr>
      <vt:lpstr>Тексты новой природы. Новая грамотность</vt:lpstr>
      <vt:lpstr>Некоторые основные тенденции изменения текста:</vt:lpstr>
      <vt:lpstr>Как создаются «тексты новой природы»</vt:lpstr>
      <vt:lpstr>Технология работы с текстами новой природы</vt:lpstr>
      <vt:lpstr>Инфографика  </vt:lpstr>
      <vt:lpstr>Как превратить текст учебника в инфографику</vt:lpstr>
      <vt:lpstr>В. Ф. Шаталов выделяет три ключевых принципа опорных конспектов, которые применимы и к инфографике </vt:lpstr>
      <vt:lpstr>Принципы графического сообщения </vt:lpstr>
      <vt:lpstr>Правила создания инфографики</vt:lpstr>
      <vt:lpstr>Минусы инфографики</vt:lpstr>
      <vt:lpstr>Бесплатные сервисы для создания инфографики</vt:lpstr>
      <vt:lpstr>Бесплатные сервисы для создания инфографики</vt:lpstr>
      <vt:lpstr>Бесплатные сервисы для создания инфографики</vt:lpstr>
      <vt:lpstr>Ментальные карты • интеллект- карты • карты памяти</vt:lpstr>
      <vt:lpstr>Сервисы для создания интеллект-карт</vt:lpstr>
      <vt:lpstr>«Новые» тексты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работы с текстами новой природы</dc:title>
  <dc:creator>Nata ...</dc:creator>
  <cp:lastModifiedBy>Asus</cp:lastModifiedBy>
  <cp:revision>30</cp:revision>
  <dcterms:created xsi:type="dcterms:W3CDTF">2020-02-06T10:13:03Z</dcterms:created>
  <dcterms:modified xsi:type="dcterms:W3CDTF">2021-06-01T09:57:30Z</dcterms:modified>
</cp:coreProperties>
</file>