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58" r:id="rId4"/>
    <p:sldId id="259" r:id="rId5"/>
    <p:sldId id="261" r:id="rId6"/>
    <p:sldId id="270" r:id="rId7"/>
    <p:sldId id="271" r:id="rId8"/>
    <p:sldId id="272" r:id="rId9"/>
    <p:sldId id="262" r:id="rId10"/>
    <p:sldId id="264" r:id="rId11"/>
    <p:sldId id="265" r:id="rId12"/>
    <p:sldId id="266" r:id="rId13"/>
    <p:sldId id="267" r:id="rId14"/>
    <p:sldId id="274" r:id="rId15"/>
    <p:sldId id="268" r:id="rId16"/>
    <p:sldId id="269" r:id="rId17"/>
    <p:sldId id="260" r:id="rId1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96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2/28/2021</a:t>
            </a:fld>
            <a:endParaRPr lang="en-US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2/28/2021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2/28/2021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2/28/2021</a:t>
            </a:fld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2/28/2021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2/28/2021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2/28/2021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2/28/2021</a:t>
            </a:fld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2/28/2021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2/28/2021</a:t>
            </a:fld>
            <a:endParaRPr lang="en-US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2/28/2021</a:t>
            </a:fld>
            <a:endParaRPr lang="en-US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2/28/2021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81200" y="838200"/>
            <a:ext cx="6781800" cy="34290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cs typeface="Times New Roman" pitchFamily="18" charset="0"/>
              </a:rPr>
              <a:t>Анализ заданий </a:t>
            </a:r>
            <a:br>
              <a:rPr lang="ru-RU" sz="3200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cs typeface="Times New Roman" pitchFamily="18" charset="0"/>
              </a:rPr>
              <a:t>ОГЭ </a:t>
            </a:r>
            <a:r>
              <a:rPr lang="ru-RU" sz="3200" dirty="0">
                <a:solidFill>
                  <a:schemeClr val="tx1"/>
                </a:solidFill>
                <a:cs typeface="Times New Roman" pitchFamily="18" charset="0"/>
              </a:rPr>
              <a:t>и ЕГЭ - 2021 </a:t>
            </a:r>
            <a:r>
              <a:rPr lang="ru-RU" sz="3200" dirty="0" smtClean="0">
                <a:solidFill>
                  <a:schemeClr val="tx1"/>
                </a:solidFill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cs typeface="Times New Roman" pitchFamily="18" charset="0"/>
              </a:rPr>
              <a:t>по математике, требующих </a:t>
            </a:r>
            <a:r>
              <a:rPr lang="ru-RU" sz="3200" dirty="0">
                <a:solidFill>
                  <a:schemeClr val="tx1"/>
                </a:solidFill>
                <a:cs typeface="Times New Roman" pitchFamily="18" charset="0"/>
              </a:rPr>
              <a:t>развития </a:t>
            </a:r>
            <a:r>
              <a:rPr lang="ru-RU" sz="3200" dirty="0" smtClean="0">
                <a:solidFill>
                  <a:schemeClr val="tx1"/>
                </a:solidFill>
                <a:cs typeface="Times New Roman" pitchFamily="18" charset="0"/>
              </a:rPr>
              <a:t>навыков смыслового чтения у обучающихся</a:t>
            </a:r>
            <a:endParaRPr lang="ru-RU" sz="32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626078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Притуло И.А.,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 учитель математики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 МБОУ СОШ п. Циммермановка</a:t>
            </a: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2021 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79216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Задание 19 ( демоверсия ОГЭ –21)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28600" y="1219200"/>
            <a:ext cx="8305800" cy="2971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Какие из следующих утверждений верны?</a:t>
            </a:r>
          </a:p>
          <a:p>
            <a:pPr marL="457200" indent="-45720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1)Через точку, не лежащую на данной прямой, можно провести прямую, параллельную этой прямой.</a:t>
            </a:r>
          </a:p>
          <a:p>
            <a:pPr marL="457200" indent="-45720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2)Треугольник со сторонами 1, 2, 4 существует.</a:t>
            </a:r>
          </a:p>
          <a:p>
            <a:pPr marL="457200" indent="-45720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3)В любом параллелограмме есть два равных угла.</a:t>
            </a:r>
          </a:p>
          <a:p>
            <a:pPr marL="457200" indent="-457200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ответе запишите номера выбранных утверждений без пробелов, запятых и других дополнительных символов.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4462" y="4495800"/>
            <a:ext cx="8305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Подобные задания проверяют следующие умения: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проводить доказательные рассуждения при решении задач;</a:t>
            </a: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оценивать логическую правильность рассуждений;</a:t>
            </a: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распознавать ошибочные заключения.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Задание 12 ( демоверсия ЕГЭ –21)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28600" y="762000"/>
            <a:ext cx="8382000" cy="4267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таблице приведены данные о шести чемоданах.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5474410"/>
              </p:ext>
            </p:extLst>
          </p:nvPr>
        </p:nvGraphicFramePr>
        <p:xfrm>
          <a:off x="304800" y="1219200"/>
          <a:ext cx="8001000" cy="276977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600200"/>
                <a:gridCol w="1600200"/>
                <a:gridCol w="1600200"/>
                <a:gridCol w="1600200"/>
                <a:gridCol w="1600200"/>
              </a:tblGrid>
              <a:tr h="6666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Номер чемодана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Длина (см)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Высота (см)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Ширина (см)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Масса (кг)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77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39115" algn="ctr"/>
                          <a:tab pos="923925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	1	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84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72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49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45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92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34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61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83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22,5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64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95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04800" y="4038600"/>
            <a:ext cx="8305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Clr>
                <a:srgbClr val="FE8637"/>
              </a:buClr>
              <a:buSzPct val="70000"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 правилам авиакомпании сумма трёх измерений (длина, высота, ширина) чемодана, сдаваемого в багаж, не должна превышать 203 см, а масса не должна быть больше 23 кг. Какие чемоданы можно сдать в багаж по правилам этой авиакомпании? В ответе укажите номера всех выбранных чемоданов без пробелов, запятых и других дополнительных символов.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Задание 2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(демоверсия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ЕГЭ –21) </a:t>
            </a:r>
            <a:endParaRPr lang="ru-RU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rcRect l="22116" t="49605" r="24038"/>
          <a:stretch>
            <a:fillRect/>
          </a:stretch>
        </p:blipFill>
        <p:spPr bwMode="auto">
          <a:xfrm>
            <a:off x="2057400" y="4036014"/>
            <a:ext cx="5105400" cy="2593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28600" y="685800"/>
            <a:ext cx="85344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Мощность отопителя в автомобиле регулируется дополнительным 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сопротивлением. При этом сила тока в электрической цепи электродвигателя: чем меньше сопротивление, тем больше сила тока и быстрее вращается мотор отопителя. 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На графике показана зависимость силы тока от величины сопротивления. На горизонтальной оси отмечено сопротивление в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Омах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на вертикальной оси – сила тока в амперах. 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Определите по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графику,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на сколько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Омов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увеличилось сопротивление в цепи при уменьшении силы тока с 12 ампер до 4 ампер.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Задание 2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(демоверсия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ЕГЭ –21)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28600" y="762000"/>
            <a:ext cx="8382000" cy="5711952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рисунке жирными точками показана цена золота на момент закрытия биржевых торгов во все рабочие дни с 5 по 28 марта 1996 года. По горизонтали указываются числа месяца, по вертикали – цена унции золота в долларах США. Для наглядности жирные точки на рисунке соединены линией. Определите по рисунку, какого числа цена золота на момент закрытия торгов была наименьшей за данный период.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rcRect l="30144" t="31196" r="8765" b="18163"/>
          <a:stretch>
            <a:fillRect/>
          </a:stretch>
        </p:blipFill>
        <p:spPr bwMode="auto">
          <a:xfrm>
            <a:off x="2057400" y="3429000"/>
            <a:ext cx="4876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90500" y="1613595"/>
            <a:ext cx="8610600" cy="502615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800" dirty="0" smtClean="0">
                <a:latin typeface="+mj-lt"/>
                <a:cs typeface="Times New Roman" pitchFamily="18" charset="0"/>
              </a:rPr>
              <a:t>- внимательное чтение задания;</a:t>
            </a:r>
          </a:p>
          <a:p>
            <a:pPr>
              <a:buNone/>
            </a:pPr>
            <a:r>
              <a:rPr lang="ru-RU" sz="2800" dirty="0" smtClean="0">
                <a:latin typeface="+mj-lt"/>
                <a:cs typeface="Times New Roman" pitchFamily="18" charset="0"/>
              </a:rPr>
              <a:t>- умение отделить условие задачи от вопроса;</a:t>
            </a:r>
          </a:p>
          <a:p>
            <a:pPr>
              <a:buNone/>
            </a:pPr>
            <a:r>
              <a:rPr lang="ru-RU" sz="2800" dirty="0" smtClean="0">
                <a:latin typeface="+mj-lt"/>
                <a:cs typeface="Times New Roman" pitchFamily="18" charset="0"/>
              </a:rPr>
              <a:t>- умение критически оценить полученный результат;</a:t>
            </a:r>
          </a:p>
          <a:p>
            <a:pPr>
              <a:buNone/>
            </a:pPr>
            <a:r>
              <a:rPr lang="ru-RU" sz="2800" dirty="0" smtClean="0">
                <a:latin typeface="+mj-lt"/>
                <a:cs typeface="Times New Roman" pitchFamily="18" charset="0"/>
              </a:rPr>
              <a:t>- умение осуществлять логические операции </a:t>
            </a:r>
            <a:r>
              <a:rPr lang="ru-RU" sz="2800" dirty="0">
                <a:latin typeface="+mj-lt"/>
                <a:cs typeface="Times New Roman" pitchFamily="18" charset="0"/>
              </a:rPr>
              <a:t>— </a:t>
            </a:r>
            <a:r>
              <a:rPr lang="ru-RU" sz="2800" dirty="0" smtClean="0">
                <a:latin typeface="+mj-lt"/>
                <a:cs typeface="Times New Roman" pitchFamily="18" charset="0"/>
              </a:rPr>
              <a:t>анализ, синтез, сравнение;</a:t>
            </a:r>
          </a:p>
          <a:p>
            <a:pPr>
              <a:buNone/>
            </a:pPr>
            <a:r>
              <a:rPr lang="ru-RU" sz="2800" dirty="0" smtClean="0">
                <a:latin typeface="+mj-lt"/>
                <a:cs typeface="Times New Roman" pitchFamily="18" charset="0"/>
              </a:rPr>
              <a:t>- умение </a:t>
            </a:r>
            <a:r>
              <a:rPr lang="ru-RU" sz="2800" dirty="0">
                <a:latin typeface="+mj-lt"/>
                <a:cs typeface="Times New Roman" pitchFamily="18" charset="0"/>
              </a:rPr>
              <a:t>преобразовать и обобщить </a:t>
            </a:r>
            <a:r>
              <a:rPr lang="ru-RU" sz="2800" dirty="0" smtClean="0">
                <a:latin typeface="+mj-lt"/>
                <a:cs typeface="Times New Roman" pitchFamily="18" charset="0"/>
              </a:rPr>
              <a:t>статистический </a:t>
            </a:r>
            <a:r>
              <a:rPr lang="ru-RU" sz="2800" dirty="0">
                <a:latin typeface="+mj-lt"/>
                <a:cs typeface="Times New Roman" pitchFamily="18" charset="0"/>
              </a:rPr>
              <a:t>материал, привести его в систему и представить </a:t>
            </a:r>
            <a:r>
              <a:rPr lang="ru-RU" sz="2800" dirty="0" smtClean="0">
                <a:latin typeface="+mj-lt"/>
                <a:cs typeface="Times New Roman" pitchFamily="18" charset="0"/>
              </a:rPr>
              <a:t>графически;</a:t>
            </a:r>
          </a:p>
          <a:p>
            <a:pPr>
              <a:buNone/>
            </a:pPr>
            <a:r>
              <a:rPr lang="ru-RU" sz="2800" dirty="0" smtClean="0">
                <a:latin typeface="+mj-lt"/>
                <a:cs typeface="Times New Roman" pitchFamily="18" charset="0"/>
              </a:rPr>
              <a:t>- умение использовать приобретённые знания и умения в практической деятельности и повседневной жизни.</a:t>
            </a:r>
            <a:endParaRPr lang="ru-RU" dirty="0">
              <a:latin typeface="+mj-lt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81000" y="228600"/>
            <a:ext cx="8229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cs typeface="Times New Roman" pitchFamily="18" charset="0"/>
              </a:rPr>
              <a:t>Задания на работу с графиками, диаграммами, таблицами проверяют следующие умения: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6858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Задание 3 ( демоверсия ЕГЭ –21)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4800" y="838200"/>
            <a:ext cx="8305800" cy="6019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Вася увлекается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роботехникой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хочет получить на Новый год в подарок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Lego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Mindstorms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В Интернет магазине такой набор стоит 19000 руб. и магазин гарантирует, что до Нового года цены не изменятся. В начале года американский дедушка, зная об увлечениях внука, прислал Васе в подарок 200 долларов. По совету папы Вася отнес их в «Самый надежный банк» и положил на валютный депозит под 2% годовых.</a:t>
            </a:r>
          </a:p>
          <a:p>
            <a:pPr>
              <a:lnSpc>
                <a:spcPct val="110000"/>
              </a:lnSpc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Русская бабушка, которая тоже очень любит Васю, подарила ему в начале года 6000 руб. Вася также отнес их в «Самый надежный банк» и положил на рублевый депозит под 10% годовых. Хватит ли Васе денег на подарок, если в конце года курс доллара составит 62,5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руб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за доллар?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8305800" cy="62453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Причин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возникновения проблем при работе с текстом много: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своеобразный язык математики, абстрактность теории, сжатость и краткость изложения;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широкое применение символики, преобладание дедуктивного метода изложения информации;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сложно выделить главное и второстепенное для решения задачи;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тесная связь текста с иллюстрациями и чертежами;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текстах учебников математики имеются так называемые «пробелы в тексте» - это ссылки на уже известный материал, формулы или теоремы.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связи с этим перед учителем стоит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научить обучающихся работать с текстом задачи или другим математическим текстом для выявления его детального смысла.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597694"/>
            <a:ext cx="698223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Смысловое чтение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b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это не просто ресурс</a:t>
            </a:r>
            <a:b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повышения качества знаний, </a:t>
            </a:r>
            <a:b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это ресурс повышения качества жизни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7467600" cy="715962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Роль смыслового чтения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924800" cy="4873752"/>
          </a:xfrm>
        </p:spPr>
        <p:txBody>
          <a:bodyPr/>
          <a:lstStyle/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Чтение –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фундамент всех образовательных результатов, обозначенных в ФГОС, всех УУД и предметных действий.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Навыки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смыслового чтения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являются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основой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для освоения основного содержания образования.  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ФГОС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подчеркивается важность обучения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смысловому чтению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отмечается, что чтение в современном информационном обществе носит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метапредметный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 или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надпредметный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 характер и умения чтения относятся к универсальным учебным действиям. </a:t>
            </a:r>
          </a:p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Чтение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это базовый компонент образования. </a:t>
            </a:r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2144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467600" cy="56356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Наша задача - научить учеников: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28600" y="1143000"/>
            <a:ext cx="8305800" cy="5486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ориентироваться в содержании текста и понимать его целостный смысл, находить в тексте требуемую информацию;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преобразовывать текст, используя новые формы представления информации: формулы, графики, диаграммы, таблицы;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переходить от одного представления данных к другому;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решать учебно-познавательные и учебно-практические задачи, требующие полного и критического понимания текста;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на основе имеющихся знаний, жизненного опыта подвергать сомнению достоверность получаемой информации, обнаруживать её недостоверность.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0010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этапы работы над решением текстовых задач на уроках математики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31654446"/>
              </p:ext>
            </p:extLst>
          </p:nvPr>
        </p:nvGraphicFramePr>
        <p:xfrm>
          <a:off x="228600" y="1143001"/>
          <a:ext cx="8610600" cy="507260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667000"/>
                <a:gridCol w="2743200"/>
                <a:gridCol w="3200400"/>
              </a:tblGrid>
              <a:tr h="7165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Стратегии смыслового чтения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Этапы решения задач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Что должен уметь ученик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3660" marR="73660" marT="0" marB="0"/>
                </a:tc>
              </a:tr>
              <a:tr h="17218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Поиск информации и понимание прочитанного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Анализ содержания задачи.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Поиск пути решения задачи и составление плана ее решения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Ориентироваться в содержании текста и понимать его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целостный 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смысл находить в тексте требуемую информацию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3660" marR="73660" marT="0" marB="0"/>
                </a:tc>
              </a:tr>
              <a:tr h="11403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Преобразование и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интерпретация информации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Осуществление плана решения задачи.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Преобразовывать текст, используя новые формы представления информации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3660" marR="73660" marT="0" marB="0"/>
                </a:tc>
              </a:tr>
              <a:tr h="14630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Оценка информации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Проверка решения задачи.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Подвергать сомнению достоверность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получаемой 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информации, обнаруживать её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3660" marR="7366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467600" cy="6096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Задание 1 ( демоверсия ОГЭ –21) 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52400" y="685800"/>
            <a:ext cx="8610600" cy="5943600"/>
          </a:xfrm>
        </p:spPr>
        <p:txBody>
          <a:bodyPr/>
          <a:lstStyle/>
          <a:p>
            <a:pPr>
              <a:buNone/>
            </a:pPr>
            <a:r>
              <a:rPr lang="ru-RU" sz="2300" dirty="0" smtClean="0"/>
              <a:t>Прочитайте внимательно текст и выполните задания 1–5.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676400"/>
            <a:ext cx="6477000" cy="3962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28600" y="228600"/>
            <a:ext cx="8534400" cy="6400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Задание 1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Для объектов, указанных в таблице, определите, какими цифрами они обозначены на плане. Заполните таблицу, в ответ запишите последовательность четырёх цифр.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Задание 2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Тротуарная плитка продаётся в упаковках по 4 штуки. Сколько упаковок плитки понадобилось, чтобы выложить все дорожки и площадку перед гаражом?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2132967"/>
              </p:ext>
            </p:extLst>
          </p:nvPr>
        </p:nvGraphicFramePr>
        <p:xfrm>
          <a:off x="533400" y="2286000"/>
          <a:ext cx="7696200" cy="11430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539240"/>
                <a:gridCol w="1539240"/>
                <a:gridCol w="1539240"/>
                <a:gridCol w="1539240"/>
                <a:gridCol w="1539240"/>
              </a:tblGrid>
              <a:tr h="571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Объекты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Жилой дом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Сарай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Баня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Теплица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1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Цифры 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28600" y="533400"/>
            <a:ext cx="8382000" cy="6096000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Задание 3 </a:t>
            </a:r>
          </a:p>
          <a:p>
            <a:pPr>
              <a:buNone/>
            </a:pPr>
            <a:r>
              <a:rPr lang="ru-RU" dirty="0" smtClean="0"/>
              <a:t>Найдите площадь, которую занимает жилой дом. Ответ дайте в квадратных метрах.</a:t>
            </a:r>
          </a:p>
          <a:p>
            <a:pPr>
              <a:buNone/>
            </a:pPr>
            <a:r>
              <a:rPr lang="ru-RU" b="1" dirty="0" smtClean="0"/>
              <a:t>Задание 4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Найдите расстояние от жилого дома до гаража (расстояние между двумя ближайшими точками по прямой) в метрах.</a:t>
            </a:r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3429000"/>
            <a:ext cx="44958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28600" y="0"/>
            <a:ext cx="8382000" cy="68580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/>
              <a:t>Задание 5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Хозяин участка планирует устроить в жилом доме зимнее отопление. Он рассматривает два варианта: электрическое или газовое отопление. Цены на оборудование и стоимость его установки, данные о расходе газа, электроэнергии и их стоимости даны в таблице.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Обдумав оба варианта, хозяин решил установить газовое оборудование. Через сколько часов непрерывной работы отопления экономия от использования газа вместо электричества компенсирует разность в стоимости установки газового и электрического отопления?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04800" y="2362200"/>
          <a:ext cx="8458200" cy="221914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295400"/>
                <a:gridCol w="1295400"/>
                <a:gridCol w="1676400"/>
                <a:gridCol w="2286000"/>
                <a:gridCol w="1905000"/>
              </a:tblGrid>
              <a:tr h="8319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Нагреватель (котел)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Прочее оборудование</a:t>
                      </a:r>
                      <a:b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монтаж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Сред.расход</a:t>
                      </a: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газа /</a:t>
                      </a:r>
                      <a:b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сред. </a:t>
                      </a:r>
                      <a:r>
                        <a:rPr lang="ru-RU" sz="16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потребл</a:t>
                      </a: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b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мощность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Стоимость газа /</a:t>
                      </a:r>
                      <a:b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электро-энергии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88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Газовое отопление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 тыс. руб.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18 280 руб.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1,2 куб. м/ч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5,6 руб./куб. м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88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Электр.отопление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 тыс. руб.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15 000 руб.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5,6 кВт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3,8 руб./(кВт · ч )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3820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Познавательные действия по работе с информацией и чтению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28954" y="1066800"/>
            <a:ext cx="8634046" cy="4724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2600" b="1" dirty="0" smtClean="0"/>
              <a:t> Необходимо:</a:t>
            </a:r>
          </a:p>
          <a:p>
            <a:pPr>
              <a:buNone/>
            </a:pPr>
            <a:r>
              <a:rPr lang="ru-RU" dirty="0" smtClean="0"/>
              <a:t>- </a:t>
            </a:r>
            <a:r>
              <a:rPr lang="ru-RU" sz="2600" dirty="0" smtClean="0"/>
              <a:t>быстро читать и извлекать нужную для ответа информацию из незнакомого текста, представленную в скрытом или явном виде,</a:t>
            </a:r>
          </a:p>
          <a:p>
            <a:pPr>
              <a:buNone/>
            </a:pPr>
            <a:r>
              <a:rPr lang="ru-RU" sz="2600" dirty="0" smtClean="0"/>
              <a:t>- соотносить информацию из различных частей текста, сопоставлять основные текстовые и </a:t>
            </a:r>
            <a:r>
              <a:rPr lang="ru-RU" sz="2600" dirty="0" err="1" smtClean="0"/>
              <a:t>внетекстовые</a:t>
            </a:r>
            <a:r>
              <a:rPr lang="ru-RU" sz="2600" dirty="0" smtClean="0"/>
              <a:t> фрагменты;</a:t>
            </a:r>
          </a:p>
          <a:p>
            <a:pPr>
              <a:buNone/>
            </a:pPr>
            <a:r>
              <a:rPr lang="ru-RU" sz="2600" dirty="0" smtClean="0"/>
              <a:t>- проводить анализ и обобщать прочитанное;</a:t>
            </a:r>
          </a:p>
          <a:p>
            <a:pPr>
              <a:buNone/>
            </a:pPr>
            <a:r>
              <a:rPr lang="ru-RU" sz="2600" dirty="0" smtClean="0"/>
              <a:t>- отвечать на поставленные вопросы, опираясь на имеющуюся в тесте информацию;</a:t>
            </a:r>
          </a:p>
          <a:p>
            <a:pPr>
              <a:buNone/>
            </a:pPr>
            <a:r>
              <a:rPr lang="ru-RU" sz="2600" dirty="0" smtClean="0"/>
              <a:t>- применять информацию из текста при решении учебно-практических задач;</a:t>
            </a:r>
          </a:p>
          <a:p>
            <a:pPr>
              <a:buNone/>
            </a:pPr>
            <a:r>
              <a:rPr lang="ru-RU" sz="2600" dirty="0" smtClean="0"/>
              <a:t>-ориентироваться в различных видах справочных изданий (справочные материалы);</a:t>
            </a:r>
          </a:p>
          <a:p>
            <a:pPr>
              <a:buNone/>
            </a:pPr>
            <a:r>
              <a:rPr lang="ru-RU" sz="2600" dirty="0" smtClean="0"/>
              <a:t>- соотносить собственные знания с информацией, полученной из текста.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95400" y="5098611"/>
            <a:ext cx="64138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Познавательные логические действия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04800" y="5621160"/>
            <a:ext cx="8001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000" dirty="0">
                <a:latin typeface="+mj-lt"/>
                <a:cs typeface="Times New Roman" pitchFamily="18" charset="0"/>
              </a:rPr>
              <a:t>– обобщать, интегрировать информацию;</a:t>
            </a:r>
          </a:p>
          <a:p>
            <a:pPr>
              <a:buNone/>
            </a:pPr>
            <a:r>
              <a:rPr lang="ru-RU" sz="2000" dirty="0">
                <a:latin typeface="+mj-lt"/>
                <a:cs typeface="Times New Roman" pitchFamily="18" charset="0"/>
              </a:rPr>
              <a:t>– строить на основании изученного текста собственные умозаключения, делать выводы.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350</TotalTime>
  <Words>946</Words>
  <Application>Microsoft Office PowerPoint</Application>
  <PresentationFormat>Экран (4:3)</PresentationFormat>
  <Paragraphs>168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Эркер</vt:lpstr>
      <vt:lpstr>Анализ заданий  ОГЭ и ЕГЭ - 2021  по математике, требующих развития навыков смыслового чтения у обучающихся</vt:lpstr>
      <vt:lpstr>Роль смыслового чтения</vt:lpstr>
      <vt:lpstr>Наша задача - научить учеников:</vt:lpstr>
      <vt:lpstr>Основные этапы работы над решением текстовых задач на уроках математики</vt:lpstr>
      <vt:lpstr>Задание 1 ( демоверсия ОГЭ –21) </vt:lpstr>
      <vt:lpstr>Презентация PowerPoint</vt:lpstr>
      <vt:lpstr>Презентация PowerPoint</vt:lpstr>
      <vt:lpstr>Презентация PowerPoint</vt:lpstr>
      <vt:lpstr>Познавательные действия по работе с информацией и чтению </vt:lpstr>
      <vt:lpstr>Задание 19 ( демоверсия ОГЭ –21) </vt:lpstr>
      <vt:lpstr>Задание 12 ( демоверсия ЕГЭ –21) </vt:lpstr>
      <vt:lpstr>Задание 2 (демоверсия ЕГЭ –21) </vt:lpstr>
      <vt:lpstr>Задание 2 (демоверсия ЕГЭ –21) </vt:lpstr>
      <vt:lpstr>Презентация PowerPoint</vt:lpstr>
      <vt:lpstr>Задание 3 ( демоверсия ЕГЭ –21) </vt:lpstr>
      <vt:lpstr>Презентация PowerPoint</vt:lpstr>
      <vt:lpstr>Смысловое чтение –  это не просто ресурс  повышения качества знаний,  это ресурс повышения качества жизни.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Приёмы работы с текстом для развития навыков  смыслового чтения при подготовке  к ВПР, ЕГЭ-21  по математике</dc:title>
  <dc:creator>ИринаП</dc:creator>
  <cp:lastModifiedBy>Asus</cp:lastModifiedBy>
  <cp:revision>47</cp:revision>
  <dcterms:created xsi:type="dcterms:W3CDTF">2021-02-28T00:40:50Z</dcterms:created>
  <dcterms:modified xsi:type="dcterms:W3CDTF">2021-02-28T07:37:29Z</dcterms:modified>
</cp:coreProperties>
</file>