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8" r:id="rId2"/>
    <p:sldId id="367" r:id="rId3"/>
    <p:sldId id="376" r:id="rId4"/>
    <p:sldId id="377" r:id="rId5"/>
    <p:sldId id="378" r:id="rId6"/>
    <p:sldId id="379" r:id="rId7"/>
    <p:sldId id="374" r:id="rId8"/>
    <p:sldId id="380" r:id="rId9"/>
    <p:sldId id="372" r:id="rId1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DB08"/>
    <a:srgbClr val="009DD9"/>
    <a:srgbClr val="4AC0DE"/>
    <a:srgbClr val="FFA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8" autoAdjust="0"/>
    <p:restoredTop sz="90715" autoAdjust="0"/>
  </p:normalViewPr>
  <p:slideViewPr>
    <p:cSldViewPr snapToGrid="0" showGuides="1">
      <p:cViewPr varScale="1">
        <p:scale>
          <a:sx n="105" d="100"/>
          <a:sy n="105" d="100"/>
        </p:scale>
        <p:origin x="54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0345536"/>
        <c:axId val="260027720"/>
      </c:barChart>
      <c:catAx>
        <c:axId val="260345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0027720"/>
        <c:crosses val="autoZero"/>
        <c:auto val="1"/>
        <c:lblAlgn val="ctr"/>
        <c:lblOffset val="100"/>
        <c:noMultiLvlLbl val="0"/>
      </c:catAx>
      <c:valAx>
        <c:axId val="2600277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6034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457C6-0736-400E-894B-3AF3E307B2B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050B7-E328-484D-8256-0CB4B34FF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25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987-3278-4C6B-B11A-1BA57650EEB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4D0E-BB3F-4F5C-B9C9-C965A3D3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22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987-3278-4C6B-B11A-1BA57650EEB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4D0E-BB3F-4F5C-B9C9-C965A3D3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987-3278-4C6B-B11A-1BA57650EEB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4D0E-BB3F-4F5C-B9C9-C965A3D3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45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987-3278-4C6B-B11A-1BA57650EEB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4D0E-BB3F-4F5C-B9C9-C965A3D3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58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987-3278-4C6B-B11A-1BA57650EEB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4D0E-BB3F-4F5C-B9C9-C965A3D3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90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987-3278-4C6B-B11A-1BA57650EEB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4D0E-BB3F-4F5C-B9C9-C965A3D3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26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987-3278-4C6B-B11A-1BA57650EEB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4D0E-BB3F-4F5C-B9C9-C965A3D3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44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987-3278-4C6B-B11A-1BA57650EEB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4D0E-BB3F-4F5C-B9C9-C965A3D3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81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987-3278-4C6B-B11A-1BA57650EEB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4D0E-BB3F-4F5C-B9C9-C965A3D3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6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987-3278-4C6B-B11A-1BA57650EEB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4D0E-BB3F-4F5C-B9C9-C965A3D3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39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987-3278-4C6B-B11A-1BA57650EEB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4D0E-BB3F-4F5C-B9C9-C965A3D3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59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8987-3278-4C6B-B11A-1BA57650EEB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24D0E-BB3F-4F5C-B9C9-C965A3D3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75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bitur.cbias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0667" y="2437872"/>
            <a:ext cx="9070665" cy="1711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ОСОБЕННОСТЯХ ПРОВЕДЕНИЯ </a:t>
            </a:r>
          </a:p>
          <a:p>
            <a:pPr algn="ctr">
              <a:lnSpc>
                <a:spcPct val="75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ПРИЁМНОЙ КАМПАНИИ </a:t>
            </a:r>
          </a:p>
          <a:p>
            <a:pPr algn="ctr">
              <a:lnSpc>
                <a:spcPct val="75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ВЫСШИЕ УЧЕБНЫЕ ЗАВЕДЕНИЯ</a:t>
            </a:r>
          </a:p>
          <a:p>
            <a:pPr algn="ctr">
              <a:lnSpc>
                <a:spcPct val="75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ХАБАРОВСКОГО КРАЯ</a:t>
            </a:r>
          </a:p>
          <a:p>
            <a:pPr algn="ctr">
              <a:lnSpc>
                <a:spcPct val="75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97393" y="2075253"/>
            <a:ext cx="719721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497392" y="4792057"/>
            <a:ext cx="719721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40645" y="5022585"/>
            <a:ext cx="9910726" cy="1065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МАКУРИН Игорь Валерьевич,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министра образования и науки Хабаровского края-</a:t>
            </a:r>
          </a:p>
          <a:p>
            <a:pPr algn="ctr">
              <a:lnSpc>
                <a:spcPct val="75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 профессионального образования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657" y="987449"/>
            <a:ext cx="792685" cy="97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10949981" y="259079"/>
            <a:ext cx="922390" cy="908864"/>
          </a:xfrm>
          <a:prstGeom prst="ellipse">
            <a:avLst/>
          </a:prstGeom>
          <a:solidFill>
            <a:srgbClr val="0070C0"/>
          </a:solidFill>
          <a:ln w="44450" cmpd="thickThin">
            <a:solidFill>
              <a:schemeClr val="bg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02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290946" y="365080"/>
            <a:ext cx="7925954" cy="78175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АКТУАЛЬНЫЕ ЗАДАЧИ НА ПЕРИОД ПРОВЕДЕНИЯ ПРИЁМНОЙ КАМПАНИИ 2020</a:t>
            </a:r>
            <a:endParaRPr lang="ru-RU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8" name="Picture 2" descr="Картинки по запросу документ иконк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81" y="3923246"/>
            <a:ext cx="410981" cy="41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Заголовок 1"/>
          <p:cNvSpPr txBox="1">
            <a:spLocks/>
          </p:cNvSpPr>
          <p:nvPr/>
        </p:nvSpPr>
        <p:spPr>
          <a:xfrm>
            <a:off x="1022261" y="4823552"/>
            <a:ext cx="5073739" cy="8577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kern="1200">
                <a:solidFill>
                  <a:srgbClr val="0081D2"/>
                </a:solidFill>
                <a:latin typeface="Sochi2014" panose="020B0704030204080304" pitchFamily="34" charset="-52"/>
                <a:ea typeface="+mj-ea"/>
                <a:cs typeface="+mj-cs"/>
              </a:defRPr>
            </a:lvl1pPr>
          </a:lstStyle>
          <a:p>
            <a:pPr algn="l">
              <a:lnSpc>
                <a:spcPct val="70000"/>
              </a:lnSpc>
            </a:pPr>
            <a:endParaRPr lang="ru-RU" sz="20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112024" y="5419787"/>
            <a:ext cx="4983975" cy="113877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70000"/>
              </a:lnSpc>
              <a:defRPr sz="2000">
                <a:latin typeface="+mj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от 06.09.2019 № 729 «Об установлении минимального количества баллов ЕГЭ»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50333" y="1226808"/>
            <a:ext cx="5419709" cy="3708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75000"/>
              </a:lnSpc>
            </a:pPr>
            <a:r>
              <a:rPr lang="ru-RU" sz="2400" dirty="0" smtClean="0">
                <a:ln w="0"/>
                <a:latin typeface="+mj-lt"/>
              </a:rPr>
              <a:t> </a:t>
            </a:r>
            <a:endParaRPr lang="ru-RU" sz="2400" dirty="0">
              <a:ln w="0"/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27164" y="1387090"/>
            <a:ext cx="4891699" cy="23237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lnSpc>
                <a:spcPct val="75000"/>
              </a:lnSpc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набора для обучения по программам </a:t>
            </a:r>
            <a:r>
              <a:rPr lang="ru-RU" sz="20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4221  </a:t>
            </a:r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чел. (-4,2 %), в том числе по очной форме обучения </a:t>
            </a:r>
            <a:r>
              <a:rPr lang="ru-RU" sz="2000" b="1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3601</a:t>
            </a:r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чел. (-1,8 %)</a:t>
            </a:r>
          </a:p>
          <a:p>
            <a:pPr marL="342900" indent="-342900">
              <a:lnSpc>
                <a:spcPct val="75000"/>
              </a:lnSpc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Набор  для обучения за счет федерального бюджета в </a:t>
            </a:r>
            <a:r>
              <a:rPr lang="ru-RU" sz="2000" b="1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вузах                 и </a:t>
            </a:r>
            <a:r>
              <a:rPr lang="ru-RU" sz="2000" b="1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филиалах, расположенных в Хабаровском крае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8216900" y="392179"/>
            <a:ext cx="2868162" cy="398336"/>
            <a:chOff x="4296557" y="392179"/>
            <a:chExt cx="6788505" cy="398336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4296557" y="547845"/>
              <a:ext cx="2324671" cy="193905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Группа 22"/>
            <p:cNvGrpSpPr/>
            <p:nvPr/>
          </p:nvGrpSpPr>
          <p:grpSpPr>
            <a:xfrm>
              <a:off x="6621228" y="392179"/>
              <a:ext cx="4463834" cy="398336"/>
              <a:chOff x="6621228" y="392179"/>
              <a:chExt cx="4463834" cy="398336"/>
            </a:xfrm>
          </p:grpSpPr>
          <p:grpSp>
            <p:nvGrpSpPr>
              <p:cNvPr id="24" name="Группа 23"/>
              <p:cNvGrpSpPr/>
              <p:nvPr/>
            </p:nvGrpSpPr>
            <p:grpSpPr>
              <a:xfrm>
                <a:off x="8160970" y="392179"/>
                <a:ext cx="2924092" cy="398336"/>
                <a:chOff x="1988457" y="1343379"/>
                <a:chExt cx="2924092" cy="398336"/>
              </a:xfrm>
            </p:grpSpPr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1988457" y="1741714"/>
                  <a:ext cx="1959429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flipV="1">
                  <a:off x="3947886" y="1343379"/>
                  <a:ext cx="964663" cy="398336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Прямая соединительная линия 26"/>
              <p:cNvCxnSpPr/>
              <p:nvPr/>
            </p:nvCxnSpPr>
            <p:spPr>
              <a:xfrm flipV="1">
                <a:off x="6621228" y="596608"/>
                <a:ext cx="885371" cy="145143"/>
              </a:xfrm>
              <a:prstGeom prst="line">
                <a:avLst/>
              </a:prstGeom>
              <a:ln w="28575">
                <a:solidFill>
                  <a:srgbClr val="0070C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H="1" flipV="1">
                <a:off x="7506600" y="590668"/>
                <a:ext cx="654370" cy="199846"/>
              </a:xfrm>
              <a:prstGeom prst="line">
                <a:avLst/>
              </a:prstGeom>
              <a:ln w="28575">
                <a:solidFill>
                  <a:srgbClr val="0070C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5" name="Picture 2" descr="L:\минобразование\18.09\double-up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6036602" y="1789516"/>
            <a:ext cx="961901" cy="1019225"/>
          </a:xfrm>
          <a:prstGeom prst="rect">
            <a:avLst/>
          </a:prstGeom>
          <a:noFill/>
        </p:spPr>
      </p:pic>
      <p:pic>
        <p:nvPicPr>
          <p:cNvPr id="37" name="Picture 2" descr="Картинки по запросу документ иконк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52" y="5402494"/>
            <a:ext cx="410981" cy="41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11281" y="3716867"/>
            <a:ext cx="11307582" cy="0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Картинки по запросу документ иконк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659" y="3923246"/>
            <a:ext cx="410981" cy="41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Картинки по запросу документ иконк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657" y="5475159"/>
            <a:ext cx="410981" cy="41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94509" y="3738196"/>
            <a:ext cx="52065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11.10.2015 №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1147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приема на обучение по программам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магистратуры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10912" y="3738196"/>
            <a:ext cx="5124202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950"/>
              </a:lnSpc>
              <a:spcAft>
                <a:spcPts val="1500"/>
              </a:spcAft>
            </a:pPr>
            <a:r>
              <a:rPr lang="ru-RU" b="1" kern="1800" dirty="0" smtClean="0">
                <a:latin typeface="Times New Roman"/>
                <a:ea typeface="Times New Roman"/>
                <a:cs typeface="Times New Roman"/>
              </a:rPr>
              <a:t>Распоряжение </a:t>
            </a:r>
            <a:r>
              <a:rPr lang="ru-RU" b="1" kern="1800" dirty="0">
                <a:latin typeface="Times New Roman"/>
                <a:ea typeface="Times New Roman"/>
                <a:cs typeface="Times New Roman"/>
              </a:rPr>
              <a:t>Правительства РФ от 04.03.2020 </a:t>
            </a:r>
            <a:r>
              <a:rPr lang="ru-RU" b="1" kern="1800" dirty="0" smtClean="0">
                <a:latin typeface="Times New Roman"/>
                <a:ea typeface="Times New Roman"/>
                <a:cs typeface="Times New Roman"/>
              </a:rPr>
              <a:t>№ </a:t>
            </a:r>
            <a:r>
              <a:rPr lang="ru-RU" b="1" kern="1800" dirty="0">
                <a:latin typeface="Times New Roman"/>
                <a:ea typeface="Times New Roman"/>
                <a:cs typeface="Times New Roman"/>
              </a:rPr>
              <a:t>514-р </a:t>
            </a:r>
            <a:r>
              <a:rPr lang="ru-RU" b="1" kern="1800" dirty="0" smtClean="0">
                <a:latin typeface="Times New Roman"/>
                <a:ea typeface="Times New Roman"/>
                <a:cs typeface="Times New Roman"/>
              </a:rPr>
              <a:t>«О </a:t>
            </a:r>
            <a:r>
              <a:rPr lang="ru-RU" b="1" kern="1800" dirty="0">
                <a:latin typeface="Times New Roman"/>
                <a:ea typeface="Times New Roman"/>
                <a:cs typeface="Times New Roman"/>
              </a:rPr>
              <a:t>внесении изменений в перечень специальностей, утв. распоряжением Правительства РФ от 11.02.2019 </a:t>
            </a:r>
            <a:r>
              <a:rPr lang="ru-RU" b="1" kern="1800" dirty="0" smtClean="0">
                <a:latin typeface="Times New Roman"/>
                <a:ea typeface="Times New Roman"/>
                <a:cs typeface="Times New Roman"/>
              </a:rPr>
              <a:t>№ </a:t>
            </a:r>
            <a:r>
              <a:rPr lang="ru-RU" b="1" kern="1800" dirty="0">
                <a:latin typeface="Times New Roman"/>
                <a:ea typeface="Times New Roman"/>
                <a:cs typeface="Times New Roman"/>
              </a:rPr>
              <a:t>186-р, и установлении на 2020 год квоты приема на целевое обучение по образовательным программам высшего </a:t>
            </a:r>
            <a:r>
              <a:rPr lang="ru-RU" b="1" kern="1800" dirty="0" smtClean="0">
                <a:latin typeface="Times New Roman"/>
                <a:ea typeface="Times New Roman"/>
                <a:cs typeface="Times New Roman"/>
              </a:rPr>
              <a:t>образования»</a:t>
            </a: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2148" y="1230439"/>
            <a:ext cx="6096000" cy="22724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науки и высшего образования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105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15 мая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 №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314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105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организациям, осуществляющим образовательную деятельность, контрольных цифр приема по специальностям и направлениям подготовки на 2020/21 учебный год"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6910912" y="5469773"/>
            <a:ext cx="4979852" cy="141577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70000"/>
              </a:lnSpc>
              <a:defRPr sz="2000">
                <a:latin typeface="+mj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от 03.04.2020 № 547 «Об особенностях приема на обучение по образовательным программам высшего образования на 2020/21 учебный год»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329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503" y="484255"/>
            <a:ext cx="6342181" cy="738664"/>
          </a:xfr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ru-RU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 О ПРЕДЛАГАЕМЫХ ОБРАЗОВАТЕЛЬНЫХ ПРОГРАММАХ</a:t>
            </a:r>
            <a:endParaRPr lang="ru-RU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49981" y="259079"/>
            <a:ext cx="922390" cy="908864"/>
          </a:xfrm>
          <a:prstGeom prst="ellipse">
            <a:avLst/>
          </a:prstGeom>
          <a:solidFill>
            <a:srgbClr val="0070C0"/>
          </a:solidFill>
          <a:ln w="44450" cmpd="thickThin">
            <a:solidFill>
              <a:schemeClr val="bg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03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2" name="Загнутый угол 31"/>
          <p:cNvSpPr/>
          <p:nvPr/>
        </p:nvSpPr>
        <p:spPr>
          <a:xfrm>
            <a:off x="806389" y="3560237"/>
            <a:ext cx="4714684" cy="354832"/>
          </a:xfrm>
          <a:prstGeom prst="foldedCorner">
            <a:avLst>
              <a:gd name="adj" fmla="val 0"/>
            </a:avLst>
          </a:prstGeom>
          <a:noFill/>
          <a:ln w="12700">
            <a:noFill/>
          </a:ln>
        </p:spPr>
        <p:txBody>
          <a:bodyPr wrap="square" lIns="36000" tIns="72000" rIns="36000" bIns="0" anchor="ctr" anchorCtr="1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dirty="0" smtClean="0"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www.abitur.cbias.ru</a:t>
            </a:r>
            <a:r>
              <a:rPr lang="en-US" sz="2400" dirty="0" smtClean="0">
                <a:hlinkClick r:id="rId2"/>
              </a:rPr>
              <a:t>/</a:t>
            </a:r>
            <a:endParaRPr lang="ru-RU" sz="2200" dirty="0" smtClean="0">
              <a:latin typeface="Times New Roman" panose="02020603050405020304" pitchFamily="18" charset="0"/>
              <a:ea typeface="Dotum" panose="020B0600000101010101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0265172" y="558233"/>
            <a:ext cx="684809" cy="453022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2" idx="3"/>
          </p:cNvCxnSpPr>
          <p:nvPr/>
        </p:nvCxnSpPr>
        <p:spPr>
          <a:xfrm>
            <a:off x="6716684" y="853587"/>
            <a:ext cx="3538890" cy="157667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589170" y="3989042"/>
            <a:ext cx="11008781" cy="0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096000" y="1369616"/>
            <a:ext cx="0" cy="5153814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524355" y="1398772"/>
            <a:ext cx="54358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портал </a:t>
            </a:r>
          </a:p>
          <a:p>
            <a:pPr algn="ctr">
              <a:lnSpc>
                <a:spcPct val="80000"/>
              </a:lnSpc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Поступай правильно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36501" y="1398772"/>
            <a:ext cx="5435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Информационный портал</a:t>
            </a:r>
          </a:p>
          <a:p>
            <a:pPr algn="ctr">
              <a:lnSpc>
                <a:spcPct val="80000"/>
              </a:lnSpc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Мониторинг эффективности деятельности организаций высшего образования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3" name="Загнутый угол 42"/>
          <p:cNvSpPr/>
          <p:nvPr/>
        </p:nvSpPr>
        <p:spPr>
          <a:xfrm>
            <a:off x="6797094" y="3537096"/>
            <a:ext cx="4714684" cy="354832"/>
          </a:xfrm>
          <a:prstGeom prst="foldedCorner">
            <a:avLst>
              <a:gd name="adj" fmla="val 0"/>
            </a:avLst>
          </a:prstGeom>
          <a:noFill/>
          <a:ln w="12700">
            <a:noFill/>
          </a:ln>
        </p:spPr>
        <p:txBody>
          <a:bodyPr wrap="square" lIns="36000" tIns="72000" rIns="36000" bIns="0" anchor="ctr" anchorCtr="1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dirty="0" smtClean="0"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www.indicators.miccedu.ru/monitoring/</a:t>
            </a:r>
            <a:endParaRPr lang="ru-RU" sz="2200" dirty="0" smtClean="0">
              <a:latin typeface="Times New Roman" panose="02020603050405020304" pitchFamily="18" charset="0"/>
              <a:ea typeface="Dotu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639106" y="4078241"/>
            <a:ext cx="54358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фициальные сайты </a:t>
            </a:r>
          </a:p>
          <a:p>
            <a:pPr algn="ctr">
              <a:lnSpc>
                <a:spcPct val="80000"/>
              </a:lnSpc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solidFill>
                  <a:srgbClr val="FF0000"/>
                </a:solidFill>
              </a:rPr>
              <a:t>в</a:t>
            </a:r>
            <a:r>
              <a:rPr lang="ru-RU" sz="2000" b="1" dirty="0" smtClean="0">
                <a:solidFill>
                  <a:srgbClr val="FF0000"/>
                </a:solidFill>
              </a:rPr>
              <a:t>узов Хабаровского края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5" name="Загнутый угол 44"/>
          <p:cNvSpPr/>
          <p:nvPr/>
        </p:nvSpPr>
        <p:spPr>
          <a:xfrm>
            <a:off x="6639106" y="4951650"/>
            <a:ext cx="5075277" cy="1483346"/>
          </a:xfrm>
          <a:prstGeom prst="foldedCorner">
            <a:avLst>
              <a:gd name="adj" fmla="val 0"/>
            </a:avLst>
          </a:prstGeom>
          <a:noFill/>
          <a:ln w="12700">
            <a:noFill/>
          </a:ln>
        </p:spPr>
        <p:txBody>
          <a:bodyPr wrap="square" lIns="36000" tIns="72000" rIns="36000" bIns="0" anchor="ctr" anchorCtr="1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200" dirty="0" smtClean="0"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До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01 июня </a:t>
            </a:r>
            <a:r>
              <a:rPr lang="ru-RU" sz="2200" dirty="0" smtClean="0"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будет завершено размещение информации</a:t>
            </a:r>
          </a:p>
          <a:p>
            <a:pPr marL="342900" indent="-342900">
              <a:lnSpc>
                <a:spcPts val="2200"/>
              </a:lnSpc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особая квота и квота целевого приема;</a:t>
            </a:r>
          </a:p>
          <a:p>
            <a:pPr marL="342900" indent="-342900">
              <a:lnSpc>
                <a:spcPts val="2200"/>
              </a:lnSpc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к</a:t>
            </a:r>
            <a:r>
              <a:rPr lang="ru-RU" sz="2200" dirty="0" smtClean="0"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оличество мест в общежитии;</a:t>
            </a:r>
          </a:p>
          <a:p>
            <a:pPr marL="342900" indent="-342900">
              <a:lnSpc>
                <a:spcPts val="2200"/>
              </a:lnSpc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р</a:t>
            </a:r>
            <a:r>
              <a:rPr lang="ru-RU" sz="2200" dirty="0" smtClean="0"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асписание вступительных испытаний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9096" y="6077486"/>
            <a:ext cx="48019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www.academia.interfax.ru/ru/ratings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45796" y="4078241"/>
            <a:ext cx="54358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Национальный рейтинг университетов </a:t>
            </a:r>
            <a:r>
              <a:rPr lang="ru-RU" sz="2000" b="1" dirty="0" smtClean="0">
                <a:solidFill>
                  <a:srgbClr val="FF0000"/>
                </a:solidFill>
              </a:rPr>
              <a:t>Интерфакс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" t="8140" r="960" b="6303"/>
          <a:stretch/>
        </p:blipFill>
        <p:spPr bwMode="auto">
          <a:xfrm>
            <a:off x="1877194" y="2148242"/>
            <a:ext cx="2573073" cy="127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7" t="17030" r="26500" b="28242"/>
          <a:stretch/>
        </p:blipFill>
        <p:spPr bwMode="auto">
          <a:xfrm>
            <a:off x="7653495" y="2154597"/>
            <a:ext cx="2854870" cy="140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 t="10404" r="9386" b="12727"/>
          <a:stretch/>
        </p:blipFill>
        <p:spPr bwMode="auto">
          <a:xfrm>
            <a:off x="1696533" y="4595642"/>
            <a:ext cx="2934393" cy="153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53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3458" y="389740"/>
            <a:ext cx="5180970" cy="8802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940">
              <a:lnSpc>
                <a:spcPct val="80000"/>
              </a:lnSpc>
            </a:pPr>
            <a:r>
              <a:rPr lang="ru-RU" sz="3200" dirty="0" smtClean="0"/>
              <a:t>ОСОБЕННОСТИ ПРОДВИЖЕНИЯ </a:t>
            </a:r>
          </a:p>
          <a:p>
            <a:pPr defTabSz="1218940">
              <a:lnSpc>
                <a:spcPct val="80000"/>
              </a:lnSpc>
            </a:pPr>
            <a:r>
              <a:rPr lang="ru-RU" sz="3200" dirty="0" smtClean="0"/>
              <a:t>ОБРАЗОВАТЕЛЬНЫХ ПРОГРАММ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44044" y="263511"/>
            <a:ext cx="925545" cy="908864"/>
          </a:xfrm>
          <a:prstGeom prst="ellipse">
            <a:avLst/>
          </a:prstGeom>
          <a:solidFill>
            <a:srgbClr val="0070C0"/>
          </a:solidFill>
          <a:ln w="44450" cmpd="thickThin">
            <a:solidFill>
              <a:schemeClr val="bg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04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5599592" y="458263"/>
            <a:ext cx="5350629" cy="412647"/>
            <a:chOff x="5886965" y="1303451"/>
            <a:chExt cx="3871233" cy="412647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flipH="1" flipV="1">
              <a:off x="5886965" y="1570955"/>
              <a:ext cx="885371" cy="145143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6772336" y="1303451"/>
              <a:ext cx="354178" cy="412647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 flipV="1">
              <a:off x="7126520" y="1303453"/>
              <a:ext cx="2631678" cy="259678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5" name="Picture 2" descr="E:\Безымянный-1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803" y="2129225"/>
            <a:ext cx="3706813" cy="370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Прямоугольник 55"/>
          <p:cNvSpPr/>
          <p:nvPr/>
        </p:nvSpPr>
        <p:spPr>
          <a:xfrm>
            <a:off x="7870616" y="5113795"/>
            <a:ext cx="40916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Возможность получения дополнительных баллов                          (до 10 баллов), учитываемых                          при формировании конкурсных баллов</a:t>
            </a:r>
            <a:endParaRPr lang="ru-RU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83457" y="2358031"/>
            <a:ext cx="413260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Получение актуальной информации о правилах поступления в вуз</a:t>
            </a:r>
            <a:endParaRPr lang="ru-RU" sz="2000" dirty="0"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Возможность получения информации от компетентных сотрудников вуза</a:t>
            </a:r>
            <a:endParaRPr lang="ru-RU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020993" y="2358031"/>
            <a:ext cx="394128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Знакомство с МТБ вуза</a:t>
            </a:r>
            <a:endParaRPr lang="ru-RU" sz="2000" dirty="0"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Оценка условий реализаций образовательных программ</a:t>
            </a:r>
            <a:endParaRPr lang="ru-RU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83458" y="1542333"/>
            <a:ext cx="4349409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Проведение виртуальных дней открытых дверей</a:t>
            </a:r>
            <a:endParaRPr lang="ru-RU" sz="24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78498" y="4324723"/>
            <a:ext cx="322420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Посещение онлайн лекций</a:t>
            </a:r>
            <a:endParaRPr lang="ru-RU" sz="24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49316" y="2342413"/>
            <a:ext cx="3497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cs typeface="Times New Roman" panose="02020603050405020304" pitchFamily="18" charset="0"/>
              </a:rPr>
              <a:t>I</a:t>
            </a:r>
            <a:endParaRPr lang="ru-RU" sz="5400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6692637" y="2342413"/>
            <a:ext cx="6447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cs typeface="Times New Roman" panose="02020603050405020304" pitchFamily="18" charset="0"/>
              </a:rPr>
              <a:t>I</a:t>
            </a:r>
            <a:r>
              <a:rPr lang="en-US" sz="5400" b="1" dirty="0"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cs typeface="Times New Roman" panose="02020603050405020304" pitchFamily="18" charset="0"/>
              </a:rPr>
              <a:t>I</a:t>
            </a:r>
            <a:endParaRPr lang="ru-RU" sz="54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659911" y="4244066"/>
            <a:ext cx="9396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cs typeface="Times New Roman" panose="02020603050405020304" pitchFamily="18" charset="0"/>
              </a:rPr>
              <a:t>I</a:t>
            </a:r>
            <a:r>
              <a:rPr lang="en-US" sz="5400" b="1" dirty="0"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cs typeface="Times New Roman" panose="02020603050405020304" pitchFamily="18" charset="0"/>
              </a:rPr>
              <a:t>I</a:t>
            </a:r>
            <a:r>
              <a:rPr lang="en-US" sz="5400" b="1" dirty="0"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cs typeface="Times New Roman" panose="02020603050405020304" pitchFamily="18" charset="0"/>
              </a:rPr>
              <a:t>I</a:t>
            </a:r>
            <a:endParaRPr lang="ru-RU" sz="54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446028" y="4244066"/>
            <a:ext cx="7986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cs typeface="Times New Roman" panose="02020603050405020304" pitchFamily="18" charset="0"/>
              </a:rPr>
              <a:t>I</a:t>
            </a:r>
            <a:r>
              <a:rPr lang="en-US" sz="5400" b="1" dirty="0"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cs typeface="Times New Roman" panose="02020603050405020304" pitchFamily="18" charset="0"/>
              </a:rPr>
              <a:t>V</a:t>
            </a:r>
            <a:endParaRPr lang="ru-RU" sz="54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8020993" y="1543829"/>
            <a:ext cx="362996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Проведение виртуальных экскурсий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020993" y="4324723"/>
            <a:ext cx="362996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Дистанционное участие   в конкурсах, олимпиадах </a:t>
            </a:r>
            <a:endParaRPr lang="ru-RU" sz="24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78498" y="5113795"/>
            <a:ext cx="386379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Знакомство с профессорско-педагогическим составом</a:t>
            </a:r>
            <a:endParaRPr lang="ru-RU" sz="2000" dirty="0"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Более осознанный выбор профессии</a:t>
            </a:r>
            <a:endParaRPr lang="ru-RU" sz="20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24" name="Picture 2" descr="D:\Выставка. Правительство\ВАРИАНТЫ\нацпроекты\ОТРИСОВКА\пед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9751" y="3031366"/>
            <a:ext cx="1396712" cy="140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9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802" y="304990"/>
            <a:ext cx="6006266" cy="830997"/>
          </a:xfr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ru-RU" sz="3200" dirty="0" smtClean="0">
                <a:latin typeface="+mn-lt"/>
                <a:ea typeface="+mn-ea"/>
                <a:cs typeface="+mn-cs"/>
              </a:rPr>
              <a:t>СРОКИ ПРОВЕДЕНИЯ ПРИЁМНОЙ КАМПАНИИ 2020</a:t>
            </a:r>
            <a:endParaRPr lang="ru-RU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49981" y="259079"/>
            <a:ext cx="922390" cy="908864"/>
          </a:xfrm>
          <a:prstGeom prst="ellipse">
            <a:avLst/>
          </a:prstGeom>
          <a:solidFill>
            <a:srgbClr val="0070C0"/>
          </a:solidFill>
          <a:ln w="44450" cmpd="thickThin">
            <a:solidFill>
              <a:schemeClr val="bg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05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6290226" y="664939"/>
            <a:ext cx="4643605" cy="186865"/>
            <a:chOff x="4892465" y="590668"/>
            <a:chExt cx="5227934" cy="199846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flipH="1" flipV="1">
              <a:off x="4892465" y="590668"/>
              <a:ext cx="1728765" cy="151085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Группа 52"/>
            <p:cNvGrpSpPr/>
            <p:nvPr/>
          </p:nvGrpSpPr>
          <p:grpSpPr>
            <a:xfrm>
              <a:off x="6621228" y="590668"/>
              <a:ext cx="3499171" cy="199846"/>
              <a:chOff x="6621228" y="590668"/>
              <a:chExt cx="3499171" cy="199846"/>
            </a:xfrm>
          </p:grpSpPr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8160970" y="790514"/>
                <a:ext cx="1959429" cy="0"/>
              </a:xfrm>
              <a:prstGeom prst="line">
                <a:avLst/>
              </a:prstGeom>
              <a:ln w="28575">
                <a:solidFill>
                  <a:srgbClr val="0070C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V="1">
                <a:off x="6621228" y="596608"/>
                <a:ext cx="885371" cy="145143"/>
              </a:xfrm>
              <a:prstGeom prst="line">
                <a:avLst/>
              </a:prstGeom>
              <a:ln w="28575">
                <a:solidFill>
                  <a:srgbClr val="0070C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flipH="1" flipV="1">
                <a:off x="7506600" y="590668"/>
                <a:ext cx="654370" cy="199846"/>
              </a:xfrm>
              <a:prstGeom prst="line">
                <a:avLst/>
              </a:prstGeom>
              <a:ln w="28575">
                <a:solidFill>
                  <a:srgbClr val="0070C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/>
        </p:nvSpPr>
        <p:spPr>
          <a:xfrm>
            <a:off x="488802" y="1419809"/>
            <a:ext cx="5607198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/>
              <a:t>СРОКИ ПОДАЧИ ДОКУМЕНТОВ</a:t>
            </a:r>
            <a:endParaRPr lang="ru-RU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096000" y="1419809"/>
            <a:ext cx="5901007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 smtClean="0"/>
              <a:t>СРОКИ ЗАЧИСЛЕНИЯ</a:t>
            </a:r>
            <a:endParaRPr lang="ru-RU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6495068" y="5883986"/>
            <a:ext cx="52451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2400" dirty="0" smtClean="0"/>
              <a:t>Информация </a:t>
            </a:r>
          </a:p>
          <a:p>
            <a:pPr algn="r">
              <a:lnSpc>
                <a:spcPct val="80000"/>
              </a:lnSpc>
            </a:pPr>
            <a:r>
              <a:rPr lang="ru-RU" sz="2400" dirty="0" smtClean="0"/>
              <a:t>о дополнительном приёме</a:t>
            </a:r>
            <a:endParaRPr lang="ru-RU" sz="24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6553200" y="5689600"/>
            <a:ext cx="0" cy="706438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810914892"/>
              </p:ext>
            </p:extLst>
          </p:nvPr>
        </p:nvGraphicFramePr>
        <p:xfrm>
          <a:off x="6431568" y="2206980"/>
          <a:ext cx="5029200" cy="2733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667438" y="1834060"/>
            <a:ext cx="482889" cy="298736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379916" y="2206980"/>
            <a:ext cx="26487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Интервалы между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волнами остались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 изменений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401150" y="3470405"/>
            <a:ext cx="2532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заявление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согласии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6553200" y="6396038"/>
            <a:ext cx="1727200" cy="0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568902" y="5689600"/>
            <a:ext cx="2043275" cy="0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416800" y="4797003"/>
            <a:ext cx="859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 </a:t>
            </a:r>
            <a:r>
              <a:rPr lang="ru-RU" sz="2000" dirty="0" smtClean="0"/>
              <a:t>волна</a:t>
            </a:r>
            <a:endParaRPr lang="ru-RU" sz="20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553200" y="4808749"/>
            <a:ext cx="5186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510403" y="4797003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II</a:t>
            </a:r>
            <a:r>
              <a:rPr lang="ru-RU" sz="2000" dirty="0" smtClean="0"/>
              <a:t> волна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sp>
        <p:nvSpPr>
          <p:cNvPr id="83" name="TextBox 82"/>
          <p:cNvSpPr txBox="1"/>
          <p:nvPr/>
        </p:nvSpPr>
        <p:spPr>
          <a:xfrm>
            <a:off x="8510403" y="5236245"/>
            <a:ext cx="3530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н</a:t>
            </a:r>
            <a:r>
              <a:rPr lang="ru-RU" sz="2000" dirty="0" smtClean="0"/>
              <a:t>е позднее 5 календарного дня</a:t>
            </a:r>
            <a:endParaRPr lang="ru-RU" sz="20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82165" y="5144735"/>
            <a:ext cx="5161929" cy="1478501"/>
          </a:xfrm>
          <a:prstGeom prst="rect">
            <a:avLst/>
          </a:prstGeom>
        </p:spPr>
        <p:txBody>
          <a:bodyPr wrap="square" lIns="92601" tIns="46301" rIns="92601" bIns="46301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ru-RU" dirty="0"/>
              <a:t>ПЕРИОДЫ </a:t>
            </a:r>
            <a:r>
              <a:rPr lang="ru-RU" dirty="0" smtClean="0"/>
              <a:t>ИСЧИСЛЯЮТСЯ В КАЛЕНДАРНЫХ ДНЯХ</a:t>
            </a:r>
          </a:p>
          <a:p>
            <a:pPr marL="742950" indent="-742950">
              <a:buFont typeface="+mj-lt"/>
              <a:buAutoNum type="arabicParenR"/>
            </a:pPr>
            <a:r>
              <a:rPr lang="ru-RU" dirty="0" smtClean="0"/>
              <a:t>ОТПРАВНОЙ ТОЧКОЙ ЯВЛЯЕТСЯ ДАТА ОФИЦИАЛЬНОГО ОБЪЯВЛЕНИЯ РЕЗУЛЬТАТОВ ЕГЭ, ПРОВОДИМОГО В ОСНОВНОЙ ПЕРИОД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94611" y="4552981"/>
            <a:ext cx="402751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/>
              <a:t>ОСОБЕННОСТИ ИСЧИСЛЕНИЯ ПЕРИОДОВ</a:t>
            </a:r>
            <a:endParaRPr lang="ru-RU" sz="24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1186275" y="2276014"/>
            <a:ext cx="5001477" cy="2017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70000"/>
              </a:lnSpc>
              <a:spcBef>
                <a:spcPts val="300"/>
              </a:spcBef>
              <a:buClr>
                <a:srgbClr val="7DDB08"/>
              </a:buClr>
              <a:buFont typeface="Wingdings 3" panose="05040102010807070707" pitchFamily="18" charset="2"/>
              <a:buChar char="*"/>
            </a:pPr>
            <a:r>
              <a:rPr lang="ru-RU" sz="2400" dirty="0" smtClean="0">
                <a:latin typeface="+mj-lt"/>
              </a:rPr>
              <a:t>Начало приема документов</a:t>
            </a:r>
          </a:p>
          <a:p>
            <a:pPr marL="342900" indent="-342900">
              <a:lnSpc>
                <a:spcPct val="70000"/>
              </a:lnSpc>
              <a:spcBef>
                <a:spcPts val="300"/>
              </a:spcBef>
              <a:buClr>
                <a:srgbClr val="7DDB08"/>
              </a:buClr>
              <a:buFont typeface="Wingdings 3" panose="05040102010807070707" pitchFamily="18" charset="2"/>
              <a:buChar char="*"/>
            </a:pPr>
            <a:endParaRPr lang="ru-RU" sz="2400" dirty="0" smtClean="0">
              <a:latin typeface="+mj-lt"/>
            </a:endParaRPr>
          </a:p>
          <a:p>
            <a:pPr marL="342900" indent="-342900">
              <a:lnSpc>
                <a:spcPct val="70000"/>
              </a:lnSpc>
              <a:spcBef>
                <a:spcPts val="300"/>
              </a:spcBef>
              <a:buClr>
                <a:srgbClr val="7DDB08"/>
              </a:buClr>
              <a:buFont typeface="Wingdings 3" panose="05040102010807070707" pitchFamily="18" charset="2"/>
              <a:buChar char="*"/>
            </a:pPr>
            <a:r>
              <a:rPr lang="ru-RU" sz="2400" dirty="0" smtClean="0">
                <a:latin typeface="+mj-lt"/>
              </a:rPr>
              <a:t>Завершение приёма документов от абитуриентов для сдачи экзаменов вуза</a:t>
            </a:r>
          </a:p>
          <a:p>
            <a:pPr marL="342900" indent="-342900">
              <a:lnSpc>
                <a:spcPct val="70000"/>
              </a:lnSpc>
              <a:spcBef>
                <a:spcPts val="300"/>
              </a:spcBef>
              <a:buClr>
                <a:srgbClr val="7DDB08"/>
              </a:buClr>
              <a:buFont typeface="Wingdings 3" panose="05040102010807070707" pitchFamily="18" charset="2"/>
              <a:buChar char="*"/>
            </a:pPr>
            <a:r>
              <a:rPr lang="ru-RU" sz="2400" dirty="0" smtClean="0">
                <a:latin typeface="+mj-lt"/>
              </a:rPr>
              <a:t>Завершение приёма документов от абитуриентов с ЕГЭ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7441" y="2118792"/>
            <a:ext cx="1237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20.06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129" y="2663449"/>
            <a:ext cx="1356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9 дней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0" y="3395573"/>
            <a:ext cx="1369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23 дня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73052" y="4800996"/>
            <a:ext cx="18440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Особая, целевая </a:t>
            </a:r>
          </a:p>
          <a:p>
            <a:pPr algn="ctr"/>
            <a:r>
              <a:rPr lang="ru-RU" sz="2000" dirty="0" smtClean="0"/>
              <a:t>квота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6625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650585"/>
              </p:ext>
            </p:extLst>
          </p:nvPr>
        </p:nvGraphicFramePr>
        <p:xfrm>
          <a:off x="990600" y="1479453"/>
          <a:ext cx="5759508" cy="164592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39672"/>
                <a:gridCol w="1919836"/>
              </a:tblGrid>
              <a:tr h="43045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baseline="0" dirty="0" smtClean="0"/>
                        <a:t>Подача документов посредством электронной информационной системы вуза</a:t>
                      </a:r>
                      <a:endParaRPr lang="ru-RU" sz="2400" b="0" dirty="0">
                        <a:solidFill>
                          <a:srgbClr val="0070C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4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Скан-копия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или фотография документа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6563753"/>
              </p:ext>
            </p:extLst>
          </p:nvPr>
        </p:nvGraphicFramePr>
        <p:xfrm>
          <a:off x="7240718" y="1497930"/>
          <a:ext cx="4475790" cy="164592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983860"/>
                <a:gridCol w="1491930"/>
              </a:tblGrid>
              <a:tr h="43045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baseline="0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Подача документов с помощью </a:t>
                      </a:r>
                      <a:r>
                        <a:rPr lang="ru-RU" sz="2400" b="0" baseline="0" dirty="0" err="1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суперсервиса</a:t>
                      </a:r>
                      <a:r>
                        <a:rPr lang="ru-RU" sz="2400" b="0" baseline="0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 Поступай в вуз онлайн</a:t>
                      </a:r>
                      <a:endParaRPr lang="ru-RU" sz="2400" b="0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Скан-копия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или фотография документа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</a:tr>
            </a:tbl>
          </a:graphicData>
        </a:graphic>
      </p:graphicFrame>
      <p:graphicFrame>
        <p:nvGraphicFramePr>
          <p:cNvPr id="1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653583"/>
              </p:ext>
            </p:extLst>
          </p:nvPr>
        </p:nvGraphicFramePr>
        <p:xfrm>
          <a:off x="3177703" y="3161786"/>
          <a:ext cx="6175961" cy="13716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620286"/>
                <a:gridCol w="2555675"/>
              </a:tblGrid>
              <a:tr h="43045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baseline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Проверка вузом представленных </a:t>
                      </a:r>
                      <a:r>
                        <a:rPr lang="ru-RU" sz="2400" b="0" baseline="0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копий</a:t>
                      </a:r>
                      <a:endParaRPr lang="ru-RU" sz="2400" b="0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4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полноты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</a:tr>
              <a:tr h="40144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достоверности</a:t>
                      </a:r>
                      <a:endParaRPr lang="ru-RU" sz="2400" dirty="0">
                        <a:solidFill>
                          <a:schemeClr val="accent5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803550"/>
              </p:ext>
            </p:extLst>
          </p:nvPr>
        </p:nvGraphicFramePr>
        <p:xfrm>
          <a:off x="990601" y="4786446"/>
          <a:ext cx="4634115" cy="195681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365268"/>
                <a:gridCol w="1268847"/>
              </a:tblGrid>
              <a:tr h="57960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2400" b="0" baseline="0" dirty="0" smtClean="0"/>
                        <a:t>Подача заявления о согласии на зачисление</a:t>
                      </a:r>
                    </a:p>
                  </a:txBody>
                  <a:tcPr marL="74295" marR="7429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4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Подача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до зачисления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</a:tr>
              <a:tr h="40144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Подача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выбранным способом</a:t>
                      </a:r>
                      <a:endParaRPr lang="ru-RU" sz="2400" dirty="0">
                        <a:solidFill>
                          <a:schemeClr val="accent5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122983"/>
              </p:ext>
            </p:extLst>
          </p:nvPr>
        </p:nvGraphicFramePr>
        <p:xfrm>
          <a:off x="6265684" y="4786446"/>
          <a:ext cx="5411967" cy="195681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607978"/>
                <a:gridCol w="1803989"/>
              </a:tblGrid>
              <a:tr h="656431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2400" b="0" baseline="0" dirty="0" smtClean="0"/>
                        <a:t>Представление оригиналов документов в течение 1 года после зачисления</a:t>
                      </a:r>
                    </a:p>
                  </a:txBody>
                  <a:tcPr marL="74295" marR="7429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8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Документ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об образовании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</a:tr>
              <a:tr h="392986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Документ с результатами медицинского осмотра</a:t>
                      </a:r>
                      <a:endParaRPr lang="ru-RU" sz="2400" dirty="0">
                        <a:solidFill>
                          <a:schemeClr val="accent5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Заголовок 1"/>
          <p:cNvSpPr txBox="1">
            <a:spLocks/>
          </p:cNvSpPr>
          <p:nvPr/>
        </p:nvSpPr>
        <p:spPr>
          <a:xfrm>
            <a:off x="990601" y="263524"/>
            <a:ext cx="8362950" cy="930276"/>
          </a:xfrm>
          <a:prstGeom prst="rect">
            <a:avLst/>
          </a:prstGeom>
        </p:spPr>
        <p:txBody>
          <a:bodyPr vert="horz" lIns="91434" tIns="45718" rIns="91434" bIns="45718" rtlCol="0" anchor="ctr">
            <a:normAutofit lnSpcReduction="10000"/>
          </a:bodyPr>
          <a:lstStyle>
            <a:lvl1pPr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6CC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8940"/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ИНФОРМАЦИОННОЕ ВЗАИМОДЕЙСТВИЕ </a:t>
            </a:r>
          </a:p>
          <a:p>
            <a:pPr defTabSz="1218940"/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С АБИТУРИЕНТОМ</a:t>
            </a:r>
            <a:endParaRPr lang="ru-RU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49981" y="259079"/>
            <a:ext cx="922390" cy="908864"/>
          </a:xfrm>
          <a:prstGeom prst="ellipse">
            <a:avLst/>
          </a:prstGeom>
          <a:solidFill>
            <a:srgbClr val="0070C0"/>
          </a:solidFill>
          <a:ln w="44450" cmpd="thickThin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0</a:t>
            </a:r>
            <a:r>
              <a:rPr lang="ru-RU" sz="3600" b="1" dirty="0" smtClean="0">
                <a:solidFill>
                  <a:schemeClr val="bg1"/>
                </a:solidFill>
              </a:rPr>
              <a:t>6</a:t>
            </a:r>
            <a:endParaRPr lang="ru-RU" sz="3600" b="1" dirty="0">
              <a:solidFill>
                <a:schemeClr val="bg1"/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endCxn id="20" idx="1"/>
          </p:cNvCxnSpPr>
          <p:nvPr/>
        </p:nvCxnSpPr>
        <p:spPr>
          <a:xfrm flipV="1">
            <a:off x="10266218" y="392179"/>
            <a:ext cx="818844" cy="611536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9559636" y="581891"/>
            <a:ext cx="706582" cy="421824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953375" y="581891"/>
            <a:ext cx="1606262" cy="75334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 descr="стрелка_2.png"/>
          <p:cNvPicPr>
            <a:picLocks noChangeAspect="1"/>
          </p:cNvPicPr>
          <p:nvPr/>
        </p:nvPicPr>
        <p:blipFill>
          <a:blip r:embed="rId2" cstate="print">
            <a:biLevel thresh="75000"/>
          </a:blip>
          <a:stretch>
            <a:fillRect/>
          </a:stretch>
        </p:blipFill>
        <p:spPr>
          <a:xfrm rot="10800000">
            <a:off x="5276875" y="2188982"/>
            <a:ext cx="923924" cy="1037995"/>
          </a:xfrm>
          <a:prstGeom prst="rect">
            <a:avLst/>
          </a:prstGeom>
        </p:spPr>
      </p:pic>
      <p:pic>
        <p:nvPicPr>
          <p:cNvPr id="24" name="Рисунок 23" descr="стрелка_2.png"/>
          <p:cNvPicPr>
            <a:picLocks noChangeAspect="1"/>
          </p:cNvPicPr>
          <p:nvPr/>
        </p:nvPicPr>
        <p:blipFill>
          <a:blip r:embed="rId2" cstate="print">
            <a:biLevel thresh="75000"/>
          </a:blip>
          <a:stretch>
            <a:fillRect/>
          </a:stretch>
        </p:blipFill>
        <p:spPr>
          <a:xfrm rot="10800000">
            <a:off x="10501999" y="2187011"/>
            <a:ext cx="923924" cy="1037995"/>
          </a:xfrm>
          <a:prstGeom prst="rect">
            <a:avLst/>
          </a:prstGeom>
        </p:spPr>
      </p:pic>
      <p:pic>
        <p:nvPicPr>
          <p:cNvPr id="25" name="Рисунок 24" descr="стрелка_2.png"/>
          <p:cNvPicPr>
            <a:picLocks noChangeAspect="1"/>
          </p:cNvPicPr>
          <p:nvPr/>
        </p:nvPicPr>
        <p:blipFill>
          <a:blip r:embed="rId2" cstate="print">
            <a:biLevel thresh="75000"/>
          </a:blip>
          <a:stretch>
            <a:fillRect/>
          </a:stretch>
        </p:blipFill>
        <p:spPr>
          <a:xfrm rot="10800000" flipV="1">
            <a:off x="7551126" y="3514486"/>
            <a:ext cx="1019552" cy="1145430"/>
          </a:xfrm>
          <a:prstGeom prst="rect">
            <a:avLst/>
          </a:prstGeom>
        </p:spPr>
      </p:pic>
      <p:pic>
        <p:nvPicPr>
          <p:cNvPr id="26" name="Рисунок 25" descr="стрелка_2.png"/>
          <p:cNvPicPr>
            <a:picLocks noChangeAspect="1"/>
          </p:cNvPicPr>
          <p:nvPr/>
        </p:nvPicPr>
        <p:blipFill>
          <a:blip r:embed="rId2" cstate="print">
            <a:biLevel thresh="75000"/>
          </a:blip>
          <a:stretch>
            <a:fillRect/>
          </a:stretch>
        </p:blipFill>
        <p:spPr>
          <a:xfrm rot="10800000" flipV="1">
            <a:off x="4257323" y="5362081"/>
            <a:ext cx="1019552" cy="1145430"/>
          </a:xfrm>
          <a:prstGeom prst="rect">
            <a:avLst/>
          </a:prstGeom>
        </p:spPr>
      </p:pic>
      <p:pic>
        <p:nvPicPr>
          <p:cNvPr id="27" name="Рисунок 26" descr="стрелка_2.png"/>
          <p:cNvPicPr>
            <a:picLocks noChangeAspect="1"/>
          </p:cNvPicPr>
          <p:nvPr/>
        </p:nvPicPr>
        <p:blipFill>
          <a:blip r:embed="rId2" cstate="print">
            <a:biLevel thresh="75000"/>
          </a:blip>
          <a:stretch>
            <a:fillRect/>
          </a:stretch>
        </p:blipFill>
        <p:spPr>
          <a:xfrm rot="10800000" flipV="1">
            <a:off x="10165864" y="5358602"/>
            <a:ext cx="1019552" cy="114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6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581891" y="1545117"/>
            <a:ext cx="11290480" cy="3004225"/>
          </a:xfrm>
          <a:prstGeom prst="round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1892" y="4668399"/>
            <a:ext cx="11290480" cy="1979143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83618" y="4464791"/>
            <a:ext cx="3401444" cy="36783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53502" y="1396975"/>
            <a:ext cx="2210220" cy="32210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452" y="441423"/>
            <a:ext cx="8584081" cy="880241"/>
          </a:xfr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3200" dirty="0" smtClean="0">
                <a:latin typeface="Franklin Gothic Medium Cond" panose="020B0606030402020204" pitchFamily="34" charset="0"/>
                <a:ea typeface="+mn-ea"/>
                <a:cs typeface="+mn-cs"/>
              </a:rPr>
              <a:t>ВСТУПИТЕЛЬНЫЕ ИСПЫТАНИЯ, ПРОВОДИМЫЕ В ВУЗЕ</a:t>
            </a:r>
            <a:br>
              <a:rPr lang="ru-RU" sz="3200" dirty="0" smtClean="0"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lang="ru-RU" sz="3200" dirty="0" smtClean="0">
                <a:latin typeface="Franklin Gothic Medium Cond" panose="020B0606030402020204" pitchFamily="34" charset="0"/>
                <a:ea typeface="+mn-ea"/>
                <a:cs typeface="+mn-cs"/>
              </a:rPr>
              <a:t>САМОСТОЯТЕЛЬНО</a:t>
            </a:r>
            <a:endParaRPr lang="ru-RU" sz="3200" dirty="0"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59944" y="259079"/>
            <a:ext cx="902463" cy="908864"/>
          </a:xfrm>
          <a:prstGeom prst="ellipse">
            <a:avLst/>
          </a:prstGeom>
          <a:solidFill>
            <a:srgbClr val="0070C0"/>
          </a:solidFill>
          <a:ln w="44450" cmpd="thickThin">
            <a:solidFill>
              <a:schemeClr val="bg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07</a:t>
            </a:r>
            <a:endParaRPr lang="ru-RU" sz="3600" b="1" dirty="0">
              <a:solidFill>
                <a:schemeClr val="bg1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endCxn id="7" idx="1"/>
          </p:cNvCxnSpPr>
          <p:nvPr/>
        </p:nvCxnSpPr>
        <p:spPr>
          <a:xfrm flipV="1">
            <a:off x="10266218" y="392179"/>
            <a:ext cx="825889" cy="611536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696457" y="1845425"/>
            <a:ext cx="11177491" cy="2317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ПО ОБЩЕОБРАЗОВАТЕЛЬНЫМ ДИСЦИПЛИНАМ</a:t>
            </a:r>
            <a:endParaRPr lang="ru-RU" b="1" dirty="0" smtClean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 3" panose="05040102010807070707" pitchFamily="18" charset="2"/>
              <a:buChar char="*"/>
            </a:pPr>
            <a:r>
              <a:rPr lang="ru-RU" sz="2000" b="1" dirty="0">
                <a:latin typeface="Franklin Gothic Book" panose="020B0503020102020204" pitchFamily="34" charset="0"/>
              </a:rPr>
              <a:t>д</a:t>
            </a:r>
            <a:r>
              <a:rPr lang="ru-RU" sz="2000" b="1" dirty="0" smtClean="0">
                <a:latin typeface="Franklin Gothic Book" panose="020B0503020102020204" pitchFamily="34" charset="0"/>
              </a:rPr>
              <a:t>ети-инвалиды, инвалиды</a:t>
            </a:r>
            <a:endParaRPr lang="ru-RU" sz="2400" b="1" dirty="0" smtClean="0">
              <a:latin typeface="Franklin Gothic Book" panose="020B0503020102020204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 3" panose="05040102010807070707" pitchFamily="18" charset="2"/>
              <a:buChar char="*"/>
            </a:pPr>
            <a:r>
              <a:rPr lang="ru-RU" sz="2000" b="1" dirty="0">
                <a:latin typeface="Franklin Gothic Book" panose="020B0503020102020204" pitchFamily="34" charset="0"/>
              </a:rPr>
              <a:t>в</a:t>
            </a:r>
            <a:r>
              <a:rPr lang="ru-RU" sz="2000" b="1" dirty="0" smtClean="0">
                <a:latin typeface="Franklin Gothic Book" panose="020B0503020102020204" pitchFamily="34" charset="0"/>
              </a:rPr>
              <a:t>ыпускники техникумов, колледжей, вузов</a:t>
            </a:r>
          </a:p>
          <a:p>
            <a:pPr marL="342900" indent="-342900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 3" panose="05040102010807070707" pitchFamily="18" charset="2"/>
              <a:buChar char="*"/>
            </a:pPr>
            <a:r>
              <a:rPr lang="ru-RU" sz="2000" b="1" dirty="0">
                <a:latin typeface="Franklin Gothic Book" panose="020B0503020102020204" pitchFamily="34" charset="0"/>
              </a:rPr>
              <a:t>и</a:t>
            </a:r>
            <a:r>
              <a:rPr lang="ru-RU" sz="2000" b="1" dirty="0" smtClean="0">
                <a:latin typeface="Franklin Gothic Book" panose="020B0503020102020204" pitchFamily="34" charset="0"/>
              </a:rPr>
              <a:t>ностранные граждане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ДОПОЛНИТЕЛЬНЫЕ ИСПЫТАНИЯ </a:t>
            </a:r>
            <a:endParaRPr lang="ru-RU" b="1" dirty="0" smtClean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 3" panose="05040102010807070707" pitchFamily="18" charset="2"/>
              <a:buChar char="*"/>
            </a:pPr>
            <a:r>
              <a:rPr lang="ru-RU" dirty="0">
                <a:latin typeface="Franklin Gothic Book" panose="020B0503020102020204" pitchFamily="34" charset="0"/>
              </a:rPr>
              <a:t>а</a:t>
            </a:r>
            <a:r>
              <a:rPr lang="ru-RU" dirty="0" smtClean="0">
                <a:latin typeface="Franklin Gothic Book" panose="020B0503020102020204" pitchFamily="34" charset="0"/>
              </a:rPr>
              <a:t>битуриенты, поступающие на специальности творческой направленности</a:t>
            </a:r>
            <a:r>
              <a:rPr lang="ru-RU" b="1" dirty="0" smtClean="0">
                <a:latin typeface="Franklin Gothic Book" panose="020B0503020102020204" pitchFamily="34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 3" panose="05040102010807070707" pitchFamily="18" charset="2"/>
              <a:buChar char="*"/>
            </a:pPr>
            <a:r>
              <a:rPr lang="ru-RU" dirty="0">
                <a:latin typeface="Franklin Gothic Book" panose="020B0503020102020204" pitchFamily="34" charset="0"/>
              </a:rPr>
              <a:t>а</a:t>
            </a:r>
            <a:r>
              <a:rPr lang="ru-RU" dirty="0" smtClean="0">
                <a:latin typeface="Franklin Gothic Book" panose="020B0503020102020204" pitchFamily="34" charset="0"/>
              </a:rPr>
              <a:t>битуриенты, поступающие на специальности, по которым оценивается уровень профессиональной подготовленности</a:t>
            </a:r>
            <a:endParaRPr lang="ru-RU" dirty="0">
              <a:latin typeface="Franklin Gothic Book" panose="020B05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2889" y="4830594"/>
            <a:ext cx="959569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>
                <a:latin typeface="Franklin Gothic Book" panose="020B0503020102020204" pitchFamily="34" charset="0"/>
              </a:rPr>
              <a:t>В 2020 году применяются </a:t>
            </a:r>
            <a:r>
              <a:rPr lang="ru-RU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дистанционные технологии</a:t>
            </a:r>
            <a:r>
              <a:rPr lang="ru-RU" dirty="0" smtClean="0">
                <a:latin typeface="Franklin Gothic Book" panose="020B0503020102020204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latin typeface="Franklin Gothic Book" panose="020B0503020102020204" pitchFamily="34" charset="0"/>
              </a:rPr>
              <a:t>при условии идентификации личности абитуриента</a:t>
            </a:r>
            <a:endParaRPr lang="ru-RU" dirty="0">
              <a:latin typeface="Franklin Gothic Book" panose="020B05030201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559636" y="581891"/>
            <a:ext cx="706582" cy="421824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2" idx="3"/>
          </p:cNvCxnSpPr>
          <p:nvPr/>
        </p:nvCxnSpPr>
        <p:spPr>
          <a:xfrm flipH="1">
            <a:off x="9035533" y="581891"/>
            <a:ext cx="524176" cy="299653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13230" y="1415085"/>
            <a:ext cx="2210221" cy="3139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АБИТУРИЕНТЫ</a:t>
            </a:r>
            <a:endParaRPr lang="ru-RU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56627" y="5759819"/>
            <a:ext cx="2005806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latin typeface="Franklin Gothic Book" panose="020B0503020102020204" pitchFamily="34" charset="0"/>
              </a:rPr>
              <a:t>ВСТУПИТЕЛЬНЫЕ 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latin typeface="Franklin Gothic Book" panose="020B0503020102020204" pitchFamily="34" charset="0"/>
              </a:rPr>
              <a:t>ИСПЫТАНИЯ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51971" y="5813887"/>
            <a:ext cx="2225033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latin typeface="Franklin Gothic Book" panose="020B0503020102020204" pitchFamily="34" charset="0"/>
              </a:rPr>
              <a:t>ИНДИВИДУАЛЬНЫЕ 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latin typeface="Franklin Gothic Book" panose="020B0503020102020204" pitchFamily="34" charset="0"/>
              </a:rPr>
              <a:t>ДОСТИЖЕНИЯ</a:t>
            </a:r>
            <a:endParaRPr lang="ru-RU" dirty="0">
              <a:latin typeface="Franklin Gothic Book" panose="020B05030201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93571" y="5494713"/>
            <a:ext cx="5367567" cy="1065744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648850" y="5600559"/>
            <a:ext cx="2528154" cy="949904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4258008" y="5948303"/>
            <a:ext cx="543604" cy="2667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83618" y="4540965"/>
            <a:ext cx="340144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ТЕХНОЛОГИЯ</a:t>
            </a:r>
            <a:endParaRPr lang="ru-RU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25" name="Picture 5" descr="C:\Users\User\Desktop\16.08\bdfb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55" y="4830594"/>
            <a:ext cx="1650380" cy="167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961135" y="5600559"/>
            <a:ext cx="816723" cy="6680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13091" y="5756730"/>
            <a:ext cx="163446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>
                <a:latin typeface="Franklin Gothic Book" panose="020B0503020102020204" pitchFamily="34" charset="0"/>
              </a:rPr>
              <a:t>КОНКУРСНЫЙ БАЛЛ</a:t>
            </a:r>
          </a:p>
        </p:txBody>
      </p:sp>
    </p:spTree>
    <p:extLst>
      <p:ext uri="{BB962C8B-B14F-4D97-AF65-F5344CB8AC3E}">
        <p14:creationId xmlns:p14="http://schemas.microsoft.com/office/powerpoint/2010/main" val="141327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3458" y="389740"/>
            <a:ext cx="7580895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defTabSz="1218940">
              <a:lnSpc>
                <a:spcPct val="80000"/>
              </a:lnSpc>
              <a:defRPr sz="3200"/>
            </a:lvl1pPr>
          </a:lstStyle>
          <a:p>
            <a:r>
              <a:rPr lang="ru-RU" dirty="0" smtClean="0"/>
              <a:t>ОСНОВНЫЕ РЕКОМЕНДАЦИИ </a:t>
            </a:r>
          </a:p>
          <a:p>
            <a:r>
              <a:rPr lang="ru-RU" dirty="0" smtClean="0"/>
              <a:t>АБИТУРИЕНТАМ И ИХ РОДИТЕЛЯМ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945622" y="263511"/>
            <a:ext cx="922390" cy="908864"/>
          </a:xfrm>
          <a:prstGeom prst="ellipse">
            <a:avLst/>
          </a:prstGeom>
          <a:solidFill>
            <a:srgbClr val="0070C0"/>
          </a:solidFill>
          <a:ln w="44450" cmpd="thickThin">
            <a:solidFill>
              <a:schemeClr val="bg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08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7078988" y="458263"/>
            <a:ext cx="3871233" cy="412647"/>
            <a:chOff x="5886965" y="1303451"/>
            <a:chExt cx="3871233" cy="412647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flipH="1" flipV="1">
              <a:off x="5886965" y="1570955"/>
              <a:ext cx="885371" cy="145143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6772336" y="1303451"/>
              <a:ext cx="354178" cy="412647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 flipV="1">
              <a:off x="7126520" y="1303453"/>
              <a:ext cx="2631678" cy="259678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383458" y="1467775"/>
            <a:ext cx="11210832" cy="32685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-285750">
              <a:lnSpc>
                <a:spcPct val="80000"/>
              </a:lnSpc>
              <a:spcAft>
                <a:spcPts val="1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"/>
            </a:pPr>
            <a:r>
              <a:rPr lang="ru-RU" sz="2600" dirty="0" smtClean="0">
                <a:latin typeface="+mj-lt"/>
                <a:ea typeface="SimSun" panose="02010600030101010101" pitchFamily="2" charset="-122"/>
              </a:rPr>
              <a:t>Активизация участия в конкурсах и олимпиадах, проводимых выбранным вузом</a:t>
            </a:r>
          </a:p>
          <a:p>
            <a:pPr indent="-285750">
              <a:lnSpc>
                <a:spcPct val="80000"/>
              </a:lnSpc>
              <a:spcAft>
                <a:spcPts val="1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"/>
            </a:pPr>
            <a:r>
              <a:rPr lang="ru-RU" sz="2600" dirty="0" smtClean="0">
                <a:latin typeface="+mj-lt"/>
                <a:ea typeface="SimSun" panose="02010600030101010101" pitchFamily="2" charset="-122"/>
              </a:rPr>
              <a:t>Предварительная регистрация на Едином портале государственных и муниципальных услуг</a:t>
            </a:r>
            <a:endParaRPr lang="ru-RU" sz="2600" dirty="0">
              <a:latin typeface="+mj-lt"/>
              <a:ea typeface="SimSun" panose="02010600030101010101" pitchFamily="2" charset="-122"/>
            </a:endParaRPr>
          </a:p>
          <a:p>
            <a:pPr indent="-285750">
              <a:lnSpc>
                <a:spcPct val="80000"/>
              </a:lnSpc>
              <a:spcAft>
                <a:spcPts val="1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"/>
            </a:pPr>
            <a:r>
              <a:rPr lang="ru-RU" sz="2600" dirty="0" smtClean="0">
                <a:latin typeface="+mj-lt"/>
                <a:ea typeface="SimSun" panose="02010600030101010101" pitchFamily="2" charset="-122"/>
              </a:rPr>
              <a:t>Постоянный мониторинг сайтов выбранных вузов в части, касающейся актуализации правил приема в образовательную организацию</a:t>
            </a:r>
          </a:p>
          <a:p>
            <a:pPr indent="-285750">
              <a:lnSpc>
                <a:spcPct val="80000"/>
              </a:lnSpc>
              <a:spcAft>
                <a:spcPts val="1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"/>
            </a:pPr>
            <a:r>
              <a:rPr lang="ru-RU" sz="2600" smtClean="0">
                <a:latin typeface="+mj-lt"/>
                <a:ea typeface="SimSun" panose="02010600030101010101" pitchFamily="2" charset="-122"/>
              </a:rPr>
              <a:t>Ответственное </a:t>
            </a:r>
            <a:r>
              <a:rPr lang="ru-RU" sz="2600" dirty="0" smtClean="0">
                <a:latin typeface="+mj-lt"/>
                <a:ea typeface="SimSun" panose="02010600030101010101" pitchFamily="2" charset="-122"/>
              </a:rPr>
              <a:t>отношение при принятии решения о подаче заявления о согласии на зачислении в конкретную образовательную организацию</a:t>
            </a:r>
            <a:endParaRPr lang="ru-RU" sz="2600" dirty="0">
              <a:latin typeface="+mj-lt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12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0667" y="2437872"/>
            <a:ext cx="907066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75000"/>
              </a:lnSpc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ОСОБЕННОСТЯХ ПРОВЕДЕНИЯ </a:t>
            </a:r>
          </a:p>
          <a:p>
            <a:pPr lvl="0" algn="ctr">
              <a:lnSpc>
                <a:spcPct val="75000"/>
              </a:lnSpc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ПРИЁМНОЙ КАМПАНИИ </a:t>
            </a:r>
          </a:p>
          <a:p>
            <a:pPr lvl="0" algn="ctr">
              <a:lnSpc>
                <a:spcPct val="75000"/>
              </a:lnSpc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ВЫСШИЕ УЧЕБНЫЕ ЗАВЕДЕНИЯ</a:t>
            </a:r>
          </a:p>
          <a:p>
            <a:pPr lvl="0" algn="ctr">
              <a:lnSpc>
                <a:spcPct val="75000"/>
              </a:lnSpc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ХАБАРОВСКОГО КРАЯ</a:t>
            </a:r>
          </a:p>
          <a:p>
            <a:pPr lvl="0" algn="ctr">
              <a:lnSpc>
                <a:spcPct val="75000"/>
              </a:lnSpc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2020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97393" y="2075253"/>
            <a:ext cx="719721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497392" y="4792057"/>
            <a:ext cx="719721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40645" y="5022585"/>
            <a:ext cx="9910726" cy="1065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МАКУРИН Игорь Валерьевич,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министра образования и науки Хабаровского края-</a:t>
            </a:r>
          </a:p>
          <a:p>
            <a:pPr algn="ctr">
              <a:lnSpc>
                <a:spcPct val="75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 профессионального образования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657" y="987449"/>
            <a:ext cx="792685" cy="97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9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7DDB08"/>
      </a:accent1>
      <a:accent2>
        <a:srgbClr val="009DD9"/>
      </a:accent2>
      <a:accent3>
        <a:srgbClr val="4AC0DE"/>
      </a:accent3>
      <a:accent4>
        <a:srgbClr val="FF7312"/>
      </a:accent4>
      <a:accent5>
        <a:srgbClr val="FF249C"/>
      </a:accent5>
      <a:accent6>
        <a:srgbClr val="1D9B8D"/>
      </a:accent6>
      <a:hlink>
        <a:srgbClr val="FFFFFF"/>
      </a:hlink>
      <a:folHlink>
        <a:srgbClr val="85DFD0"/>
      </a:folHlink>
    </a:clrScheme>
    <a:fontScheme name="Другая 1">
      <a:majorFont>
        <a:latin typeface="Franklin Gothic Book"/>
        <a:ea typeface=""/>
        <a:cs typeface=""/>
      </a:majorFont>
      <a:minorFont>
        <a:latin typeface="Franklin Gothic Medium C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9187</TotalTime>
  <Words>630</Words>
  <Application>Microsoft Office PowerPoint</Application>
  <PresentationFormat>Широкоэкранный</PresentationFormat>
  <Paragraphs>131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SimSun</vt:lpstr>
      <vt:lpstr>Arial</vt:lpstr>
      <vt:lpstr>Calibri</vt:lpstr>
      <vt:lpstr>Dotum</vt:lpstr>
      <vt:lpstr>Franklin Gothic Book</vt:lpstr>
      <vt:lpstr>Franklin Gothic Medium Cond</vt:lpstr>
      <vt:lpstr>Times New Roman</vt:lpstr>
      <vt:lpstr>Wingdings</vt:lpstr>
      <vt:lpstr>Wingdings 3</vt:lpstr>
      <vt:lpstr>Тема Office</vt:lpstr>
      <vt:lpstr>Презентация PowerPoint</vt:lpstr>
      <vt:lpstr>Презентация PowerPoint</vt:lpstr>
      <vt:lpstr>ИНФОРМАЦИЯ О ПРЕДЛАГАЕМЫХ ОБРАЗОВАТЕЛЬНЫХ ПРОГРАММАХ</vt:lpstr>
      <vt:lpstr>Презентация PowerPoint</vt:lpstr>
      <vt:lpstr>СРОКИ ПРОВЕДЕНИЯ ПРИЁМНОЙ КАМПАНИИ 2020</vt:lpstr>
      <vt:lpstr>Презентация PowerPoint</vt:lpstr>
      <vt:lpstr>ВСТУПИТЕЛЬНЫЕ ИСПЫТАНИЯ, ПРОВОДИМЫЕ В ВУЗЕ САМОСТОЯТЕЛЬНО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Александровна Септо</dc:creator>
  <cp:lastModifiedBy>Лариса Владимировна Аноприенко</cp:lastModifiedBy>
  <cp:revision>371</cp:revision>
  <cp:lastPrinted>2019-12-12T02:14:28Z</cp:lastPrinted>
  <dcterms:created xsi:type="dcterms:W3CDTF">2018-08-14T03:58:19Z</dcterms:created>
  <dcterms:modified xsi:type="dcterms:W3CDTF">2020-04-29T09:39:41Z</dcterms:modified>
</cp:coreProperties>
</file>