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3" r:id="rId4"/>
    <p:sldId id="256" r:id="rId5"/>
    <p:sldId id="269" r:id="rId6"/>
    <p:sldId id="257" r:id="rId7"/>
    <p:sldId id="260" r:id="rId8"/>
    <p:sldId id="265" r:id="rId9"/>
    <p:sldId id="266" r:id="rId10"/>
    <p:sldId id="258" r:id="rId11"/>
    <p:sldId id="267" r:id="rId12"/>
    <p:sldId id="261" r:id="rId13"/>
    <p:sldId id="272" r:id="rId14"/>
    <p:sldId id="270" r:id="rId15"/>
    <p:sldId id="271" r:id="rId16"/>
    <p:sldId id="273" r:id="rId17"/>
    <p:sldId id="274" r:id="rId18"/>
    <p:sldId id="275" r:id="rId19"/>
    <p:sldId id="26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781521142348248"/>
          <c:y val="2.8364652891367238E-2"/>
          <c:w val="0.3775474404264188"/>
          <c:h val="0.868744751422496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Цифровые инструменты формирующего оценивания</c:v>
                </c:pt>
                <c:pt idx="1">
                  <c:v>Развитие  интереса  к предмету</c:v>
                </c:pt>
                <c:pt idx="2">
                  <c:v>Разработка и проведение современного урока</c:v>
                </c:pt>
                <c:pt idx="3">
                  <c:v>Дистанционные формы сотрудничества </c:v>
                </c:pt>
                <c:pt idx="4">
                  <c:v>Применение в практике работы современных технологий</c:v>
                </c:pt>
                <c:pt idx="5">
                  <c:v>Сторителлинг и практики выстраивания сюжетов</c:v>
                </c:pt>
                <c:pt idx="6">
                  <c:v>Подготовка учащихся к олимпиадам</c:v>
                </c:pt>
                <c:pt idx="7">
                  <c:v>Методики диагностики уровня сформированности УУД</c:v>
                </c:pt>
                <c:pt idx="8">
                  <c:v>Цифровые облачные инструменты</c:v>
                </c:pt>
                <c:pt idx="9">
                  <c:v>Работа с одаренными обучающимися</c:v>
                </c:pt>
                <c:pt idx="10">
                  <c:v>Дистанционные формы и методы обучения</c:v>
                </c:pt>
                <c:pt idx="11">
                  <c:v>Активные формы  обучения</c:v>
                </c:pt>
                <c:pt idx="12">
                  <c:v>Методика проведения онлайн уроков</c:v>
                </c:pt>
                <c:pt idx="13">
                  <c:v>Использование  облачных технологий</c:v>
                </c:pt>
                <c:pt idx="14">
                  <c:v>Самоанализ педагогической деятельности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1</c:v>
                </c:pt>
                <c:pt idx="1">
                  <c:v>1</c:v>
                </c:pt>
                <c:pt idx="2" formatCode="0.0%">
                  <c:v>0.97599999999999998</c:v>
                </c:pt>
                <c:pt idx="3" formatCode="0.0%">
                  <c:v>0.95099999999999996</c:v>
                </c:pt>
                <c:pt idx="4" formatCode="0.0%">
                  <c:v>0.95099999999999996</c:v>
                </c:pt>
                <c:pt idx="5" formatCode="0.0%">
                  <c:v>0.94699999999999995</c:v>
                </c:pt>
                <c:pt idx="6" formatCode="0.0%">
                  <c:v>0.94599999999999995</c:v>
                </c:pt>
                <c:pt idx="7" formatCode="0.0%">
                  <c:v>0.94399999999999995</c:v>
                </c:pt>
                <c:pt idx="8" formatCode="0.0%">
                  <c:v>0.94399999999999995</c:v>
                </c:pt>
                <c:pt idx="9" formatCode="0.0%">
                  <c:v>0.91900000000000004</c:v>
                </c:pt>
                <c:pt idx="10" formatCode="0.0%">
                  <c:v>0.91900000000000004</c:v>
                </c:pt>
                <c:pt idx="11" formatCode="0.0%">
                  <c:v>0.91400000000000003</c:v>
                </c:pt>
                <c:pt idx="12" formatCode="0.0%">
                  <c:v>0.90200000000000002</c:v>
                </c:pt>
                <c:pt idx="13" formatCode="0.0%">
                  <c:v>0.878</c:v>
                </c:pt>
                <c:pt idx="14" formatCode="0.0%">
                  <c:v>0.85299999999999998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349760"/>
        <c:axId val="53367936"/>
      </c:barChart>
      <c:catAx>
        <c:axId val="53349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3367936"/>
        <c:crosses val="autoZero"/>
        <c:auto val="1"/>
        <c:lblAlgn val="ctr"/>
        <c:lblOffset val="100"/>
        <c:noMultiLvlLbl val="0"/>
      </c:catAx>
      <c:valAx>
        <c:axId val="533679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334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selevka-shkol.siteedu.ru/partition/44289/#megamen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estesvmatem/%D0%B3%D0%BB%D0%B0%D0%B2%D0%BD%D0%B0%D1%8F-%D1%81%D1%82%D1%80%D0%B0%D0%BD%D0%B8%D1%86%D0%B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docs.google.com/forms/d/e/1FAIpQLSckQ6hWn1IqR3AwwrTZtxb8cmd-kQ1_SfPWpWgxvw_eigePaA/viewform" TargetMode="External"/><Relationship Id="rId2" Type="http://schemas.openxmlformats.org/officeDocument/2006/relationships/hyperlink" Target="https://classroom.google.com/c/ODM3ODEzNDM5MTZ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fx8INpjk1MSFPqGDG_QrB_mXHJHMO2S62K0kGlePN5T0fVKA/viewform?fbzx=6854091608600282106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sevteme.ru/network/2033" TargetMode="External"/><Relationship Id="rId2" Type="http://schemas.openxmlformats.org/officeDocument/2006/relationships/hyperlink" Target="http://vsevteme.ru/network/2152/items?category=617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3264" y="2420888"/>
            <a:ext cx="7433152" cy="352839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/>
              <a:t>Дистанционные формы развития сообщества учителей естественно-математического цикла Ульчского муниципального района как средство профессионального роста педагогов»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3264" y="836712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КРАЕВАЯ  АПРОБАЦИОННАЯ ПЛОЩАДКА (КАП</a:t>
            </a:r>
            <a:r>
              <a:rPr lang="ru-RU" sz="4000" b="1" dirty="0" smtClean="0">
                <a:solidFill>
                  <a:srgbClr val="0000FF"/>
                </a:solidFill>
              </a:rPr>
              <a:t>)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Продуктовые результаты реализации проекта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29" y="1412776"/>
            <a:ext cx="8640960" cy="187220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Разработаны нормативные положения</a:t>
            </a:r>
            <a:r>
              <a:rPr lang="ru-RU" sz="2000" b="1" dirty="0"/>
              <a:t>, регламентирующие деятельность педагогического </a:t>
            </a:r>
            <a:r>
              <a:rPr lang="ru-RU" sz="2000" b="1" dirty="0" smtClean="0"/>
              <a:t>сообщества.</a:t>
            </a:r>
          </a:p>
          <a:p>
            <a:r>
              <a:rPr lang="ru-RU" sz="2000" b="1" dirty="0"/>
              <a:t>Разработана модель горизонтального обучения в сетевом профессиональном </a:t>
            </a:r>
            <a:r>
              <a:rPr lang="ru-RU" sz="2000" b="1" dirty="0" smtClean="0"/>
              <a:t>сообществе</a:t>
            </a:r>
          </a:p>
          <a:p>
            <a:r>
              <a:rPr lang="ru-RU" sz="2000" b="1" dirty="0"/>
              <a:t>Разработаны методические рекомендации по организации дистанционных форм развития профессиональных сообществ. </a:t>
            </a:r>
          </a:p>
          <a:p>
            <a:r>
              <a:rPr lang="ru-RU" sz="2000" b="1" dirty="0" smtClean="0"/>
              <a:t>Создан и функционирует сайт, группа педагогического </a:t>
            </a:r>
            <a:r>
              <a:rPr lang="ru-RU" sz="2000" b="1" dirty="0"/>
              <a:t>сообщества учителей естественно-математического цикла Ульчского муниципального </a:t>
            </a:r>
            <a:r>
              <a:rPr lang="ru-RU" sz="2000" b="1" dirty="0" smtClean="0"/>
              <a:t>района.</a:t>
            </a:r>
          </a:p>
          <a:p>
            <a:r>
              <a:rPr lang="ru-RU" sz="2000" b="1" dirty="0" smtClean="0"/>
              <a:t>Организована </a:t>
            </a:r>
            <a:r>
              <a:rPr lang="ru-RU" sz="2000" b="1" dirty="0"/>
              <a:t>дистанционная информационно-коммуникативная деятельность сообщества педагогов естественно-математического цикла Ульчского района через </a:t>
            </a:r>
            <a:r>
              <a:rPr lang="ru-RU" sz="2000" b="1" dirty="0" smtClean="0"/>
              <a:t>мастер-классы, практикумы, семинары.</a:t>
            </a:r>
          </a:p>
          <a:p>
            <a:r>
              <a:rPr lang="ru-RU" sz="2000" b="1" dirty="0"/>
              <a:t>Работает система дистанционного педагогического </a:t>
            </a:r>
            <a:r>
              <a:rPr lang="ru-RU" sz="2000" b="1" dirty="0" smtClean="0"/>
              <a:t>консультирования.</a:t>
            </a:r>
          </a:p>
          <a:p>
            <a:pPr algn="just"/>
            <a:r>
              <a:rPr lang="ru-RU" sz="2000" b="1" dirty="0" smtClean="0"/>
              <a:t>Внедрены цифровые образовательные ресурсы </a:t>
            </a:r>
            <a:r>
              <a:rPr lang="ru-RU" sz="2000" b="1" dirty="0"/>
              <a:t>и </a:t>
            </a:r>
            <a:r>
              <a:rPr lang="ru-RU" sz="2000" b="1" dirty="0" smtClean="0"/>
              <a:t>инструменты </a:t>
            </a:r>
            <a:r>
              <a:rPr lang="ru-RU" sz="2000" b="1" dirty="0"/>
              <a:t>в педагогическую практику.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7253" y="426972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38153"/>
              </p:ext>
            </p:extLst>
          </p:nvPr>
        </p:nvGraphicFramePr>
        <p:xfrm>
          <a:off x="467544" y="404664"/>
          <a:ext cx="8280920" cy="3169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806144"/>
                <a:gridCol w="1474776"/>
              </a:tblGrid>
              <a:tr h="311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Способ трансляции результатов проекта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</a:rPr>
                        <a:t>Сроки 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809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Публикация на сайте, группе сообщества, в профессиональных периодических изданиях статей, методических разработок мастер-классов, практикумов, семинаров.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2021 г.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Проведение </a:t>
                      </a:r>
                      <a:r>
                        <a:rPr lang="ru-RU" sz="2000" b="1" dirty="0" err="1" smtClean="0"/>
                        <a:t>вебинаров</a:t>
                      </a:r>
                      <a:r>
                        <a:rPr lang="ru-RU" sz="2000" b="1" dirty="0" smtClean="0"/>
                        <a:t> по актуальным вопросам профессионального развития педагогов.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2020 – 2021 </a:t>
                      </a:r>
                      <a:r>
                        <a:rPr lang="ru-RU" sz="2000" b="1" dirty="0" err="1" smtClean="0"/>
                        <a:t>г.г</a:t>
                      </a:r>
                      <a:r>
                        <a:rPr lang="ru-RU" sz="2000" b="1" dirty="0" smtClean="0"/>
                        <a:t>.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Выступления по диссеминации опыта на курсовых мероприятиях ХКИРО.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2021 г.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104456" cy="295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752445" cy="241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1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Первые шаги по реализации проекта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04048" y="1124744"/>
            <a:ext cx="3538736" cy="2188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На сайте МБОУ СОШ </a:t>
            </a:r>
            <a:r>
              <a:rPr lang="ru-RU" sz="2000" dirty="0" err="1" smtClean="0"/>
              <a:t>с.Киселёвка</a:t>
            </a:r>
            <a:r>
              <a:rPr lang="ru-RU" sz="2000" dirty="0" smtClean="0"/>
              <a:t> создан раздел «Инновационная деятельность», в котором размещены документы, регламентирующие деятельность КАП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4318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213"/>
            <a:ext cx="3600400" cy="320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04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https://kiselevka-shkol.siteedu.ru/partition/44289/#</a:t>
            </a:r>
            <a:r>
              <a:rPr lang="en-US" dirty="0" smtClean="0">
                <a:hlinkClick r:id="rId4"/>
              </a:rPr>
              <a:t>megamenu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8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Первые шаги по реализации проекта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87331" y="1087632"/>
            <a:ext cx="3203848" cy="2188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Создан </a:t>
            </a:r>
            <a:r>
              <a:rPr lang="ru-RU" sz="2000" b="1" dirty="0"/>
              <a:t>в </a:t>
            </a:r>
            <a:r>
              <a:rPr lang="ru-RU" sz="2000" b="1" dirty="0" err="1" smtClean="0"/>
              <a:t>Google</a:t>
            </a:r>
            <a:r>
              <a:rPr lang="ru-RU" sz="2000" b="1" dirty="0" smtClean="0"/>
              <a:t> </a:t>
            </a:r>
            <a:r>
              <a:rPr lang="ru-RU" sz="2000" b="1" dirty="0" err="1"/>
              <a:t>Sites</a:t>
            </a:r>
            <a:r>
              <a:rPr lang="ru-RU" sz="2000" b="1" dirty="0"/>
              <a:t> («Гугл Сайты</a:t>
            </a:r>
            <a:r>
              <a:rPr lang="ru-RU" sz="2000" b="1" dirty="0" smtClean="0"/>
              <a:t>») – бесплатном конструкторе </a:t>
            </a:r>
            <a:r>
              <a:rPr lang="ru-RU" sz="2000" b="1" dirty="0"/>
              <a:t>сайтов от </a:t>
            </a:r>
            <a:r>
              <a:rPr lang="ru-RU" sz="2000" b="1" dirty="0" err="1" smtClean="0"/>
              <a:t>Google</a:t>
            </a:r>
            <a:r>
              <a:rPr lang="ru-RU" sz="2000" b="1" dirty="0" smtClean="0"/>
              <a:t> – сайт педагогов естественно-математического цикла Ульчского района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6" y="1124744"/>
            <a:ext cx="5472608" cy="300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3421117"/>
            <a:ext cx="400893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https://sites.google.com/view/estesvmatem/%D0%B3%D0%BB%D0%B0%D0%B2%D0%BD%D0%B0%D1%8F-%</a:t>
            </a:r>
            <a:r>
              <a:rPr lang="en-US" dirty="0" smtClean="0">
                <a:hlinkClick r:id="rId3"/>
              </a:rPr>
              <a:t>D1%81%D1%82%D1%80%D0%B0%D0%BD%D0%B8%D1%86%D0%B0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Первые шаги по реализации проекта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04047" y="908720"/>
            <a:ext cx="3906567" cy="2188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Создана в </a:t>
            </a:r>
            <a:r>
              <a:rPr lang="ru-RU" sz="2000" b="1" dirty="0" err="1"/>
              <a:t>Google</a:t>
            </a:r>
            <a:r>
              <a:rPr lang="ru-RU" sz="2000" b="1" dirty="0"/>
              <a:t> </a:t>
            </a:r>
            <a:r>
              <a:rPr lang="ru-RU" sz="2000" b="1" dirty="0" err="1"/>
              <a:t>classroom</a:t>
            </a:r>
            <a:r>
              <a:rPr lang="ru-RU" sz="2000" b="1" dirty="0"/>
              <a:t> группа - курс </a:t>
            </a:r>
            <a:r>
              <a:rPr lang="ru-RU" sz="2000" dirty="0"/>
              <a:t>«Профессиональное объединение учителей естественно-математического цикла Ульчского района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94191" y="256490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classroom.google.com/c/ODM3ODEzNDM5MTZa</a:t>
            </a:r>
            <a:r>
              <a:rPr lang="ru-RU" dirty="0" smtClean="0"/>
              <a:t> </a:t>
            </a:r>
            <a:r>
              <a:rPr lang="en-US" dirty="0" smtClean="0"/>
              <a:t>     </a:t>
            </a:r>
            <a:endParaRPr lang="ru-RU" dirty="0" smtClean="0"/>
          </a:p>
          <a:p>
            <a:r>
              <a:rPr lang="ru-RU" dirty="0" smtClean="0"/>
              <a:t>Код </a:t>
            </a:r>
            <a:r>
              <a:rPr lang="ru-RU" dirty="0"/>
              <a:t>курса  6</a:t>
            </a:r>
            <a:r>
              <a:rPr lang="en-US" dirty="0"/>
              <a:t>zq7hkk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" y="836712"/>
            <a:ext cx="4608511" cy="292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99" y="3890895"/>
            <a:ext cx="3744416" cy="403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3" y="3890895"/>
            <a:ext cx="3951206" cy="422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282615"/>
            <a:ext cx="880311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«</a:t>
            </a:r>
            <a:r>
              <a:rPr lang="ru-RU" sz="1600" b="1" dirty="0"/>
              <a:t>Определение сервисов для дистанционного взаимодействия педагогов сообщества</a:t>
            </a:r>
            <a:r>
              <a:rPr lang="ru-RU" sz="1600" b="1" dirty="0" smtClean="0"/>
              <a:t>» </a:t>
            </a:r>
            <a:r>
              <a:rPr lang="ru-RU" sz="1600" dirty="0" smtClean="0"/>
              <a:t>(</a:t>
            </a:r>
            <a:r>
              <a:rPr lang="ru-RU" sz="1600" dirty="0" smtClean="0">
                <a:hlinkClick r:id="rId6"/>
              </a:rPr>
              <a:t>https</a:t>
            </a:r>
            <a:r>
              <a:rPr lang="ru-RU" sz="1600" dirty="0">
                <a:hlinkClick r:id="rId6"/>
              </a:rPr>
              <a:t>://docs.google.com/forms/d/e/1FAIpQLSfx8INpjk1MSFPqGDG_QrB_mXHJHMO2S62K0kGlePN5T0fVKA/viewform?fbzx=6854091608600282106</a:t>
            </a:r>
            <a:r>
              <a:rPr lang="ru-RU" sz="1600" dirty="0"/>
              <a:t> )</a:t>
            </a:r>
          </a:p>
          <a:p>
            <a:r>
              <a:rPr lang="ru-RU" sz="1600" dirty="0" smtClean="0"/>
              <a:t>«</a:t>
            </a:r>
            <a:r>
              <a:rPr lang="ru-RU" sz="1600" b="1" dirty="0"/>
              <a:t>Актуальные вопросы профессионального развития педагогов</a:t>
            </a:r>
            <a:r>
              <a:rPr lang="ru-RU" sz="1600" dirty="0"/>
              <a:t>» </a:t>
            </a:r>
            <a:r>
              <a:rPr lang="ru-RU" sz="1600" dirty="0" smtClean="0"/>
              <a:t>(</a:t>
            </a:r>
            <a:r>
              <a:rPr lang="ru-RU" sz="1600" dirty="0" smtClean="0">
                <a:hlinkClick r:id="rId7"/>
              </a:rPr>
              <a:t>https</a:t>
            </a:r>
            <a:r>
              <a:rPr lang="ru-RU" sz="1600" dirty="0">
                <a:hlinkClick r:id="rId7"/>
              </a:rPr>
              <a:t>://docs.google.com/forms/d/e/1FAIpQLSckQ6hWn1IqR3AwwrTZtxb8cmd-kQ1_SfPWpWgxvw_eigePaA/viewform</a:t>
            </a:r>
            <a:r>
              <a:rPr lang="ru-RU" sz="1600" dirty="0"/>
              <a:t> 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3528" y="3498515"/>
            <a:ext cx="4121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Опубликованы </a:t>
            </a:r>
            <a:r>
              <a:rPr lang="ru-RU" sz="2400" b="1" dirty="0" err="1"/>
              <a:t>гугл</a:t>
            </a:r>
            <a:r>
              <a:rPr lang="ru-RU" sz="2400" b="1" dirty="0"/>
              <a:t> – формы </a:t>
            </a:r>
          </a:p>
        </p:txBody>
      </p:sp>
    </p:spTree>
    <p:extLst>
      <p:ext uri="{BB962C8B-B14F-4D97-AF65-F5344CB8AC3E}">
        <p14:creationId xmlns:p14="http://schemas.microsoft.com/office/powerpoint/2010/main" val="38802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Первые шаги по реализации проекта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592" y="836583"/>
            <a:ext cx="8784975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000" b="1" dirty="0" smtClean="0"/>
              <a:t>Составлены списки педагогов естественно-математического цикла школ Ульчского района.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000" b="1" dirty="0" smtClean="0"/>
              <a:t>Создана группа </a:t>
            </a:r>
            <a:r>
              <a:rPr lang="ru-RU" sz="2000" b="1" dirty="0"/>
              <a:t>педагогов естественно-математического цикла школ Ульчского </a:t>
            </a:r>
            <a:r>
              <a:rPr lang="ru-RU" sz="2000" b="1" dirty="0" smtClean="0"/>
              <a:t>района в </a:t>
            </a:r>
            <a:r>
              <a:rPr lang="en-US" sz="2000" b="1" dirty="0" err="1" smtClean="0"/>
              <a:t>WhatsApp</a:t>
            </a:r>
            <a:r>
              <a:rPr lang="ru-RU" sz="2000" b="1" dirty="0" smtClean="0"/>
              <a:t>.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000" b="1" dirty="0" smtClean="0"/>
              <a:t>Педагоги естественно-математического </a:t>
            </a:r>
            <a:r>
              <a:rPr lang="ru-RU" sz="2000" b="1" dirty="0"/>
              <a:t>цикла школ Ульчского </a:t>
            </a:r>
            <a:r>
              <a:rPr lang="ru-RU" sz="2000" b="1" dirty="0" smtClean="0"/>
              <a:t>района зарегистрировались на платформе </a:t>
            </a:r>
            <a:r>
              <a:rPr lang="ru-RU" sz="2000" b="1" dirty="0" err="1"/>
              <a:t>Zoom</a:t>
            </a:r>
            <a:r>
              <a:rPr lang="ru-RU" sz="2000" b="1" dirty="0"/>
              <a:t> </a:t>
            </a:r>
            <a:r>
              <a:rPr lang="ru-RU" sz="2000" b="1" dirty="0" smtClean="0"/>
              <a:t>для организации, участия в онлайн-конференциях. 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000" b="1" dirty="0" smtClean="0"/>
              <a:t>Педагоги зарегистрировались в </a:t>
            </a:r>
            <a:r>
              <a:rPr lang="en-US" sz="2000" b="1" dirty="0"/>
              <a:t> </a:t>
            </a:r>
            <a:r>
              <a:rPr lang="en-US" sz="2000" b="1" dirty="0" smtClean="0"/>
              <a:t>Google</a:t>
            </a:r>
            <a:r>
              <a:rPr lang="ru-RU" sz="2000" b="1" dirty="0"/>
              <a:t>, в </a:t>
            </a:r>
            <a:r>
              <a:rPr lang="en-US" sz="2000" b="1" dirty="0"/>
              <a:t>Google </a:t>
            </a:r>
            <a:r>
              <a:rPr lang="en-US" sz="2000" b="1" dirty="0" smtClean="0"/>
              <a:t>classroom</a:t>
            </a:r>
            <a:r>
              <a:rPr lang="ru-RU" sz="2000" b="1" dirty="0" smtClean="0"/>
              <a:t> -</a:t>
            </a:r>
            <a:r>
              <a:rPr lang="en-US" sz="2000" b="1" dirty="0" smtClean="0"/>
              <a:t> </a:t>
            </a:r>
            <a:r>
              <a:rPr lang="ru-RU" sz="2000" b="1" dirty="0"/>
              <a:t>курс «Профессиональное объединение учителей естественно-математического цикла Ульчского района»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000" b="1" dirty="0" smtClean="0"/>
              <a:t>30 педагогов ответили на вопросы </a:t>
            </a:r>
            <a:r>
              <a:rPr lang="en-US" sz="2000" b="1" dirty="0" smtClean="0"/>
              <a:t>Google </a:t>
            </a:r>
            <a:r>
              <a:rPr lang="ru-RU" sz="2000" b="1" dirty="0" smtClean="0"/>
              <a:t>– формы «Определение </a:t>
            </a:r>
            <a:r>
              <a:rPr lang="ru-RU" sz="2000" b="1" dirty="0"/>
              <a:t>сервисов для дистанционного взаимодействия педагогов сообщества</a:t>
            </a:r>
            <a:r>
              <a:rPr lang="ru-RU" sz="2000" b="1" dirty="0" smtClean="0"/>
              <a:t>» </a:t>
            </a:r>
            <a:endParaRPr lang="en-US" sz="2000" b="1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000" b="1" dirty="0" smtClean="0"/>
              <a:t>41 педагог ответил </a:t>
            </a:r>
            <a:r>
              <a:rPr lang="ru-RU" sz="2000" b="1" dirty="0"/>
              <a:t>на вопросы </a:t>
            </a:r>
            <a:r>
              <a:rPr lang="ru-RU" sz="2000" b="1" dirty="0" err="1"/>
              <a:t>Google</a:t>
            </a:r>
            <a:r>
              <a:rPr lang="ru-RU" sz="2000" b="1" dirty="0"/>
              <a:t> – формы </a:t>
            </a:r>
            <a:r>
              <a:rPr lang="ru-RU" sz="2000" dirty="0"/>
              <a:t>«</a:t>
            </a:r>
            <a:r>
              <a:rPr lang="ru-RU" sz="2000" b="1" dirty="0"/>
              <a:t>Актуальные вопросы профессионального развития педагогов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06"/>
          <a:stretch/>
        </p:blipFill>
        <p:spPr bwMode="auto">
          <a:xfrm>
            <a:off x="189450" y="5190290"/>
            <a:ext cx="2348984" cy="13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/>
          <a:stretch/>
        </p:blipFill>
        <p:spPr bwMode="auto">
          <a:xfrm>
            <a:off x="1395594" y="5127439"/>
            <a:ext cx="2285680" cy="147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8"/>
          <a:stretch/>
        </p:blipFill>
        <p:spPr bwMode="auto">
          <a:xfrm>
            <a:off x="2538432" y="5120169"/>
            <a:ext cx="2537623" cy="14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23" y="5198167"/>
            <a:ext cx="1576273" cy="138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75" y="5120707"/>
            <a:ext cx="4055694" cy="148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3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9412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«Определение сервисов для дистанционного взаимодействия педагогов сообщества»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4357796"/>
            <a:ext cx="8659688" cy="2095540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/>
              <a:t>На 28 июня </a:t>
            </a:r>
            <a:r>
              <a:rPr lang="ru-RU" sz="1800" b="1" dirty="0"/>
              <a:t>на </a:t>
            </a:r>
            <a:r>
              <a:rPr lang="ru-RU" sz="1800" b="1" dirty="0" smtClean="0"/>
              <a:t>анкету «Определение </a:t>
            </a:r>
            <a:r>
              <a:rPr lang="ru-RU" sz="1800" b="1" dirty="0"/>
              <a:t>сервисов для дистанционного взаимодействия педагогов сообщества</a:t>
            </a:r>
            <a:r>
              <a:rPr lang="ru-RU" sz="1800" b="1" dirty="0" smtClean="0"/>
              <a:t>» было дано 30 ответов.  </a:t>
            </a:r>
          </a:p>
          <a:p>
            <a:r>
              <a:rPr lang="ru-RU" sz="1800" b="1" dirty="0" smtClean="0"/>
              <a:t>Самыми популярными сервисами для педагогов являются электронная почта (90</a:t>
            </a:r>
            <a:r>
              <a:rPr lang="ru-RU" sz="1800" b="1" dirty="0"/>
              <a:t>% опрошенных</a:t>
            </a:r>
            <a:r>
              <a:rPr lang="ru-RU" sz="1800" b="1" dirty="0" smtClean="0"/>
              <a:t>) и </a:t>
            </a:r>
            <a:r>
              <a:rPr lang="en-US" sz="1800" b="1" dirty="0" err="1" smtClean="0"/>
              <a:t>WhatsApp</a:t>
            </a:r>
            <a:r>
              <a:rPr lang="ru-RU" sz="1800" b="1" dirty="0" smtClean="0"/>
              <a:t> (67% педагогов). </a:t>
            </a:r>
          </a:p>
          <a:p>
            <a:r>
              <a:rPr lang="ru-RU" sz="1800" b="1" dirty="0" smtClean="0"/>
              <a:t>36,7% </a:t>
            </a:r>
            <a:r>
              <a:rPr lang="ru-RU" sz="1800" b="1" dirty="0"/>
              <a:t>педагогов  отмечают </a:t>
            </a:r>
            <a:r>
              <a:rPr lang="ru-RU" sz="1800" b="1" dirty="0" smtClean="0"/>
              <a:t>платформу </a:t>
            </a:r>
            <a:r>
              <a:rPr lang="ru-RU" sz="1800" b="1" dirty="0" err="1"/>
              <a:t>Zoom</a:t>
            </a:r>
            <a:r>
              <a:rPr lang="ru-RU" sz="1800" b="1" dirty="0"/>
              <a:t> для организации </a:t>
            </a:r>
            <a:r>
              <a:rPr lang="ru-RU" sz="1800" b="1" dirty="0" smtClean="0"/>
              <a:t>онлайн-конференций.</a:t>
            </a:r>
            <a:endParaRPr lang="ru-RU" sz="1800" b="1" dirty="0"/>
          </a:p>
          <a:p>
            <a:r>
              <a:rPr lang="ru-RU" sz="1800" b="1" dirty="0" smtClean="0"/>
              <a:t>По 26,7% отметили </a:t>
            </a:r>
            <a:r>
              <a:rPr lang="en-US" sz="1800" b="1" dirty="0" smtClean="0"/>
              <a:t>Skype</a:t>
            </a:r>
            <a:r>
              <a:rPr lang="ru-RU" sz="1800" b="1" dirty="0" smtClean="0"/>
              <a:t>, </a:t>
            </a:r>
            <a:r>
              <a:rPr lang="en-US" sz="1800" b="1" dirty="0"/>
              <a:t>Google classroom (Google - </a:t>
            </a:r>
            <a:r>
              <a:rPr lang="ru-RU" sz="1800" b="1" dirty="0"/>
              <a:t>класс), веб-сайт сообщества, </a:t>
            </a:r>
            <a:r>
              <a:rPr lang="ru-RU" sz="1800" b="1" dirty="0" err="1"/>
              <a:t>Яндекс.Диск</a:t>
            </a:r>
            <a:r>
              <a:rPr lang="ru-RU" sz="1800" b="1" dirty="0"/>
              <a:t>, </a:t>
            </a:r>
            <a:r>
              <a:rPr lang="ru-RU" sz="1800" b="1" dirty="0" err="1"/>
              <a:t>Google</a:t>
            </a:r>
            <a:r>
              <a:rPr lang="ru-RU" sz="1800" b="1" dirty="0"/>
              <a:t> Диск для общего доступа к </a:t>
            </a:r>
            <a:r>
              <a:rPr lang="ru-RU" sz="1800" b="1" dirty="0" smtClean="0"/>
              <a:t>файлам.</a:t>
            </a:r>
            <a:endParaRPr lang="ru-RU" sz="18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3" r="2582" b="4447"/>
          <a:stretch/>
        </p:blipFill>
        <p:spPr bwMode="auto">
          <a:xfrm>
            <a:off x="154207" y="1268760"/>
            <a:ext cx="8815172" cy="300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" descr="Диаграмма ответов в Формах. Вопрос: Удобные для общения с коллегами сообщества сервисы. Количество ответов: 30&amp;nbsp;ответов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Диаграмма ответов в Формах. Вопрос: Удобные для общения с коллегами сообщества сервисы. Количество ответов: 30&amp;nbsp;ответов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" descr="Диаграмма ответов в Формах. Вопрос: Удобные для общения с коллегами сообщества сервисы. Количество ответов: 30&amp;nbsp;ответов.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398269"/>
            <a:ext cx="8435280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«Актуальные вопросы профессионального развития педагогов»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02" y="1052736"/>
            <a:ext cx="8686243" cy="1423239"/>
          </a:xfrm>
        </p:spPr>
        <p:txBody>
          <a:bodyPr>
            <a:noAutofit/>
          </a:bodyPr>
          <a:lstStyle/>
          <a:p>
            <a:r>
              <a:rPr lang="ru-RU" sz="1800" b="1" dirty="0"/>
              <a:t>В целях оптимизации работы сообщества </a:t>
            </a:r>
            <a:r>
              <a:rPr lang="ru-RU" sz="1800" b="1" dirty="0" smtClean="0"/>
              <a:t>педагогам было предложено 30 тем, чтобы определить актуальные для </a:t>
            </a:r>
            <a:r>
              <a:rPr lang="ru-RU" sz="1800" b="1" dirty="0"/>
              <a:t>себя </a:t>
            </a:r>
            <a:r>
              <a:rPr lang="ru-RU" sz="1800" b="1" dirty="0" smtClean="0"/>
              <a:t>направления </a:t>
            </a:r>
            <a:r>
              <a:rPr lang="ru-RU" sz="1800" b="1" dirty="0"/>
              <a:t>профессионального </a:t>
            </a:r>
            <a:r>
              <a:rPr lang="ru-RU" sz="1800" b="1" dirty="0" smtClean="0"/>
              <a:t>развития</a:t>
            </a:r>
          </a:p>
          <a:p>
            <a:r>
              <a:rPr lang="ru-RU" sz="1800" b="1" dirty="0" smtClean="0"/>
              <a:t>На </a:t>
            </a:r>
            <a:r>
              <a:rPr lang="ru-RU" sz="1800" b="1" dirty="0"/>
              <a:t>28 </a:t>
            </a:r>
            <a:r>
              <a:rPr lang="ru-RU" sz="1800" b="1" dirty="0" smtClean="0"/>
              <a:t>июня 2020 г. </a:t>
            </a:r>
            <a:r>
              <a:rPr lang="ru-RU" sz="1800" b="1" dirty="0"/>
              <a:t>на анкету «Актуальные вопросы профессионального развития педагогов» </a:t>
            </a:r>
            <a:r>
              <a:rPr lang="ru-RU" sz="1800" b="1" dirty="0" smtClean="0"/>
              <a:t>был дан 41 ответ.  </a:t>
            </a:r>
            <a:endParaRPr lang="ru-RU" sz="1800" b="1" dirty="0"/>
          </a:p>
          <a:p>
            <a:endParaRPr lang="ru-RU" sz="1800" dirty="0"/>
          </a:p>
        </p:txBody>
      </p:sp>
      <p:sp>
        <p:nvSpPr>
          <p:cNvPr id="4" name="AutoShape 1" descr="Диаграмма ответов в Формах. Вопрос: Особенности разработки и проведения современного урока. Количество ответов: 41&amp;nbsp;ответ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Диаграмма ответов в Формах. Вопрос: Особенности разработки и проведения современного урока. Количество ответов: 41&amp;nbsp;ответ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Диаграмма ответов в Формах. Вопрос: Особенности разработки и проведения современного урока. Количество ответов: 41&amp;nbsp;ответ.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Диаграмма ответов в Формах. Вопрос: Особенности разработки и проведения современного урока. Количество ответов: 41&amp;nbsp;ответ.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7" y="2581177"/>
            <a:ext cx="2746412" cy="272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89" y="2581177"/>
            <a:ext cx="2777745" cy="280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70" y="2475975"/>
            <a:ext cx="3469974" cy="294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3" y="5317550"/>
            <a:ext cx="2983938" cy="148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82304"/>
            <a:ext cx="3168352" cy="142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04" y="5346945"/>
            <a:ext cx="2858684" cy="149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35280" cy="43204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«Актуальные вопросы профессионального развития педагогов»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854928"/>
              </p:ext>
            </p:extLst>
          </p:nvPr>
        </p:nvGraphicFramePr>
        <p:xfrm>
          <a:off x="-324544" y="1268760"/>
          <a:ext cx="95770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5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Дальнейшие шаги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5544616" cy="553708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00FF"/>
              </a:buClr>
            </a:pPr>
            <a:r>
              <a:rPr lang="ru-RU" dirty="0"/>
              <a:t>Создать рабочую группу преподавателей, определяющих направления работы. Определиться с модераторами, координаторами… </a:t>
            </a:r>
          </a:p>
          <a:p>
            <a:pPr>
              <a:buClr>
                <a:srgbClr val="0000FF"/>
              </a:buClr>
            </a:pPr>
            <a:r>
              <a:rPr lang="ru-RU" dirty="0" smtClean="0"/>
              <a:t>Разработать </a:t>
            </a:r>
            <a:r>
              <a:rPr lang="ru-RU" dirty="0" smtClean="0"/>
              <a:t>дорожную карту (план работы с включением общих и </a:t>
            </a:r>
            <a:r>
              <a:rPr lang="ru-RU" dirty="0" err="1" smtClean="0"/>
              <a:t>частно</a:t>
            </a:r>
            <a:r>
              <a:rPr lang="ru-RU" dirty="0" smtClean="0"/>
              <a:t>-предметных вопросов)</a:t>
            </a:r>
          </a:p>
          <a:p>
            <a:pPr>
              <a:buClr>
                <a:srgbClr val="0000FF"/>
              </a:buClr>
            </a:pPr>
            <a:r>
              <a:rPr lang="ru-RU" dirty="0" smtClean="0"/>
              <a:t>Разработать нормативные документы сообщества</a:t>
            </a:r>
          </a:p>
          <a:p>
            <a:pPr>
              <a:buClr>
                <a:srgbClr val="0000FF"/>
              </a:buClr>
            </a:pPr>
            <a:r>
              <a:rPr lang="ru-RU" dirty="0"/>
              <a:t>На постоянной основе осуществлять дистанционное взаимодействие</a:t>
            </a:r>
          </a:p>
          <a:p>
            <a:pPr>
              <a:buClr>
                <a:srgbClr val="0000FF"/>
              </a:buClr>
            </a:pPr>
            <a:r>
              <a:rPr lang="ru-RU" dirty="0"/>
              <a:t>Раз в две недели проводить конференции, семинары-практикумы </a:t>
            </a:r>
          </a:p>
          <a:p>
            <a:pPr>
              <a:buClr>
                <a:srgbClr val="0000FF"/>
              </a:buClr>
            </a:pPr>
            <a:r>
              <a:rPr lang="ru-RU" dirty="0" smtClean="0"/>
              <a:t>Зарегистрироваться </a:t>
            </a:r>
            <a:r>
              <a:rPr lang="ru-RU" dirty="0" smtClean="0"/>
              <a:t>в </a:t>
            </a:r>
            <a:r>
              <a:rPr lang="ru-RU" dirty="0"/>
              <a:t>ММС </a:t>
            </a:r>
            <a:r>
              <a:rPr lang="ru-RU" dirty="0" smtClean="0"/>
              <a:t>(Муниципальные </a:t>
            </a:r>
            <a:r>
              <a:rPr lang="ru-RU" dirty="0"/>
              <a:t>методические </a:t>
            </a:r>
            <a:r>
              <a:rPr lang="ru-RU" dirty="0" smtClean="0"/>
              <a:t>службы) Хабаровского края</a:t>
            </a:r>
          </a:p>
          <a:p>
            <a:pPr>
              <a:buClr>
                <a:srgbClr val="0000FF"/>
              </a:buClr>
            </a:pPr>
            <a:r>
              <a:rPr lang="ru-RU" dirty="0" smtClean="0"/>
              <a:t>Формировать образовательные продукты </a:t>
            </a:r>
            <a:r>
              <a:rPr lang="ru-RU" dirty="0"/>
              <a:t>проекта</a:t>
            </a:r>
            <a:endParaRPr lang="ru-RU" dirty="0" smtClean="0"/>
          </a:p>
          <a:p>
            <a:pPr>
              <a:buClr>
                <a:srgbClr val="0000FF"/>
              </a:buClr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40744"/>
            <a:ext cx="2512178" cy="18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39" y="2756042"/>
            <a:ext cx="1777441" cy="180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43" y="332656"/>
            <a:ext cx="2497460" cy="249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7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Нормативные документы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7793"/>
            <a:ext cx="4474840" cy="219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26876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Распоряжение министерства образования и науки Хабаровского края №262 от 05.03.2020 «Об инновационной инфраструктуре в сфере общего и дополнительного образования Хабаровского края» </a:t>
            </a:r>
            <a:endParaRPr lang="ru-RU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60"/>
          <a:stretch/>
        </p:blipFill>
        <p:spPr bwMode="auto">
          <a:xfrm>
            <a:off x="179512" y="3207752"/>
            <a:ext cx="4780246" cy="331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085184"/>
            <a:ext cx="2880320" cy="576064"/>
          </a:xfrm>
          <a:prstGeom prst="rect">
            <a:avLst/>
          </a:prstGeom>
          <a:solidFill>
            <a:srgbClr val="00B0F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79712" y="3717032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827179" y="3850885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КРАЕВАЯ  </a:t>
            </a:r>
            <a:r>
              <a:rPr lang="ru-RU" sz="2000" b="1" dirty="0"/>
              <a:t>АПРОБАЦИОННАЯ ПЛОЩАДКА (КАП)</a:t>
            </a:r>
          </a:p>
          <a:p>
            <a:pPr algn="ctr"/>
            <a:r>
              <a:rPr lang="ru-RU" sz="2000" dirty="0"/>
              <a:t>при инновационной инфраструктуре сферы образования Хабаровского края</a:t>
            </a:r>
          </a:p>
          <a:p>
            <a:pPr algn="ctr"/>
            <a:r>
              <a:rPr lang="ru-RU" sz="2000" dirty="0"/>
              <a:t>МБОУ СОШ </a:t>
            </a:r>
            <a:r>
              <a:rPr lang="ru-RU" sz="2000" dirty="0" err="1" smtClean="0"/>
              <a:t>с.Киселёвка</a:t>
            </a:r>
            <a:r>
              <a:rPr lang="ru-RU" sz="2000" dirty="0" smtClean="0"/>
              <a:t> </a:t>
            </a:r>
            <a:r>
              <a:rPr lang="ru-RU" sz="2000" dirty="0"/>
              <a:t>Ульчского муниципального района Хабаровского </a:t>
            </a:r>
            <a:r>
              <a:rPr lang="ru-RU" sz="2000" dirty="0" smtClean="0"/>
              <a:t>края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37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0000FF"/>
                </a:solidFill>
              </a:rPr>
              <a:t>Спасибо за внимание!</a:t>
            </a:r>
            <a:endParaRPr lang="ru-RU" sz="8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/>
          <a:stretch/>
        </p:blipFill>
        <p:spPr bwMode="auto">
          <a:xfrm>
            <a:off x="827584" y="1071607"/>
            <a:ext cx="3482523" cy="32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Нормативные документы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071607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Приказ комитета по образованию администрации Ульчского муниципального района Хабаровского края  №50-ах от 23.03.2020 «Об инновационной </a:t>
            </a:r>
            <a:r>
              <a:rPr lang="ru-RU" sz="2000" b="1" dirty="0"/>
              <a:t>деятельности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Ульчском</a:t>
            </a:r>
            <a:r>
              <a:rPr lang="ru-RU" sz="2000" b="1" dirty="0" smtClean="0"/>
              <a:t> муниципальном районе в 2020-2021 г.»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437112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Приказ МБОУ </a:t>
            </a:r>
            <a:r>
              <a:rPr lang="ru-RU" sz="2000" b="1" dirty="0"/>
              <a:t>СОШ </a:t>
            </a:r>
            <a:r>
              <a:rPr lang="ru-RU" sz="2000" b="1" dirty="0" err="1" smtClean="0"/>
              <a:t>с.Киселёвка</a:t>
            </a:r>
            <a:r>
              <a:rPr lang="ru-RU" sz="2000" b="1" dirty="0" smtClean="0"/>
              <a:t> </a:t>
            </a:r>
            <a:r>
              <a:rPr lang="ru-RU" sz="2000" b="1" dirty="0"/>
              <a:t>Ульчского муниципального района Хабаровского </a:t>
            </a:r>
            <a:r>
              <a:rPr lang="ru-RU" sz="2000" b="1" dirty="0" smtClean="0"/>
              <a:t>края №13/01 </a:t>
            </a:r>
            <a:r>
              <a:rPr lang="ru-RU" sz="2000" b="1" dirty="0"/>
              <a:t>от 23.03.2020 «Об инновационной деятельности в МБОУ СОШ </a:t>
            </a:r>
            <a:r>
              <a:rPr lang="ru-RU" sz="2000" b="1" dirty="0" err="1"/>
              <a:t>с.Киселёвка</a:t>
            </a:r>
            <a:r>
              <a:rPr lang="ru-RU" sz="2000" b="1" dirty="0"/>
              <a:t> » </a:t>
            </a:r>
          </a:p>
          <a:p>
            <a:pPr algn="ctr"/>
            <a:endParaRPr lang="ru-RU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97051"/>
            <a:ext cx="3672408" cy="357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5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640960" cy="352839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Проект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«Дистанционные формы развития сообщества учителей естественно-математического цикла Ульчского муниципального района как средство профессионального роста педагогов»</a:t>
            </a:r>
            <a:br>
              <a:rPr lang="ru-RU" sz="3200" b="1" dirty="0"/>
            </a:br>
            <a:r>
              <a:rPr lang="ru-RU" sz="3200" b="1" dirty="0" smtClean="0">
                <a:solidFill>
                  <a:srgbClr val="0000FF"/>
                </a:solidFill>
              </a:rPr>
              <a:t>Сроки реализации: </a:t>
            </a:r>
            <a:r>
              <a:rPr lang="ru-RU" sz="3200" b="1" dirty="0" smtClean="0"/>
              <a:t>2020-2021 </a:t>
            </a:r>
            <a:r>
              <a:rPr lang="ru-RU" sz="3200" b="1" dirty="0"/>
              <a:t>год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057" y="4509120"/>
            <a:ext cx="8280920" cy="12485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Куратор проекта:</a:t>
            </a:r>
            <a:endParaRPr lang="ru-RU" sz="1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Петрунина Татьяна </a:t>
            </a:r>
            <a:r>
              <a:rPr lang="ru-RU" sz="1800" b="1" dirty="0" err="1">
                <a:solidFill>
                  <a:schemeClr val="tx1"/>
                </a:solidFill>
              </a:rPr>
              <a:t>Авинеровна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cтарший</a:t>
            </a:r>
            <a:r>
              <a:rPr lang="ru-RU" sz="1800" b="1" dirty="0">
                <a:solidFill>
                  <a:schemeClr val="tx1"/>
                </a:solidFill>
              </a:rPr>
              <a:t> методист отдела сопровождения и экспертизы педагогической </a:t>
            </a:r>
            <a:r>
              <a:rPr lang="ru-RU" sz="1800" b="1" dirty="0" smtClean="0">
                <a:solidFill>
                  <a:schemeClr val="tx1"/>
                </a:solidFill>
              </a:rPr>
              <a:t>деятельности Хабаровского краевого института </a:t>
            </a:r>
            <a:r>
              <a:rPr lang="ru-RU" sz="1800" b="1" dirty="0">
                <a:solidFill>
                  <a:schemeClr val="tx1"/>
                </a:solidFill>
              </a:rPr>
              <a:t>развития образования</a:t>
            </a:r>
            <a:endParaRPr lang="ru-RU" sz="18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320" y="56612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Методическое сопровождение проекта: </a:t>
            </a:r>
          </a:p>
          <a:p>
            <a:pPr algn="just"/>
            <a:r>
              <a:rPr lang="ru-RU" b="1" dirty="0" smtClean="0"/>
              <a:t>Манько Екатерина Сергеевна, специалист комитета по образованию администрации Ульчского </a:t>
            </a:r>
            <a:r>
              <a:rPr lang="ru-RU" b="1" dirty="0"/>
              <a:t>муниципального района Хабаровского края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6034" y="3501008"/>
            <a:ext cx="8280920" cy="12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FF"/>
                </a:solidFill>
              </a:rPr>
              <a:t>Разработчик проекта:</a:t>
            </a:r>
            <a:endParaRPr lang="ru-RU" sz="1800" b="1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just"/>
            <a:r>
              <a:rPr lang="ru-RU" sz="1800" b="1" dirty="0" err="1" smtClean="0">
                <a:solidFill>
                  <a:schemeClr val="tx1"/>
                </a:solidFill>
              </a:rPr>
              <a:t>Бывалина</a:t>
            </a:r>
            <a:r>
              <a:rPr lang="ru-RU" sz="1800" b="1" dirty="0" smtClean="0">
                <a:solidFill>
                  <a:schemeClr val="tx1"/>
                </a:solidFill>
              </a:rPr>
              <a:t> Людмила Леонидовна, заместитель директора по учебной работе МБОУ СОШ </a:t>
            </a:r>
            <a:r>
              <a:rPr lang="ru-RU" sz="1800" b="1" dirty="0" err="1" smtClean="0">
                <a:solidFill>
                  <a:schemeClr val="tx1"/>
                </a:solidFill>
              </a:rPr>
              <a:t>с.Киселёвка</a:t>
            </a:r>
            <a:r>
              <a:rPr lang="ru-RU" sz="1800" b="1" dirty="0" smtClean="0">
                <a:solidFill>
                  <a:schemeClr val="tx1"/>
                </a:solidFill>
              </a:rPr>
              <a:t> Ульчского района Хабаровского края</a:t>
            </a:r>
            <a:endParaRPr lang="ru-RU" sz="18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538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17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14293" y="2731185"/>
            <a:ext cx="3672408" cy="498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439" y="66565"/>
            <a:ext cx="6552728" cy="14778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будущего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12895900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8709" y="-330018"/>
            <a:ext cx="2045427" cy="20454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978684" y="476672"/>
            <a:ext cx="1885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 descr="pic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6134"/>
            <a:ext cx="1536167" cy="111312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23846" r="16198"/>
          <a:stretch>
            <a:fillRect/>
          </a:stretch>
        </p:blipFill>
        <p:spPr bwMode="auto">
          <a:xfrm>
            <a:off x="1247258" y="2982430"/>
            <a:ext cx="2513545" cy="441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671391" y="2878670"/>
            <a:ext cx="54726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Ключевой идеей </a:t>
            </a:r>
            <a:r>
              <a:rPr lang="ru-RU" b="1" dirty="0"/>
              <a:t>проекта становится создание в образовательной среде "точек роста" для профессионального и карьерного "лифта" </a:t>
            </a:r>
            <a:r>
              <a:rPr lang="ru-RU" b="1" dirty="0" smtClean="0"/>
              <a:t>педагогов.</a:t>
            </a:r>
          </a:p>
          <a:p>
            <a:r>
              <a:rPr lang="ru-RU" b="1" dirty="0" smtClean="0"/>
              <a:t>Весомым </a:t>
            </a:r>
            <a:r>
              <a:rPr lang="ru-RU" b="1" dirty="0"/>
              <a:t>ресурсом, обеспечивающим профессиональный рост учителя, являются профессиональные сообщества. </a:t>
            </a:r>
            <a:endParaRPr lang="ru-RU" b="1" dirty="0" smtClean="0"/>
          </a:p>
          <a:p>
            <a:r>
              <a:rPr lang="ru-RU" b="1" dirty="0" smtClean="0"/>
              <a:t>Профессиональные сообщества позволяют реализовать модель горизонтального обучения педагогов. </a:t>
            </a:r>
          </a:p>
          <a:p>
            <a:r>
              <a:rPr lang="ru-RU" b="1" dirty="0" smtClean="0"/>
              <a:t>"</a:t>
            </a:r>
            <a:r>
              <a:rPr lang="ru-RU" b="1" dirty="0"/>
              <a:t>Горизонтальное обучение" педагогических работников - система Р2Р (англ. </a:t>
            </a:r>
            <a:r>
              <a:rPr lang="ru-RU" b="1" dirty="0" err="1"/>
              <a:t>peer-to-peer</a:t>
            </a:r>
            <a:r>
              <a:rPr lang="ru-RU" b="1" dirty="0"/>
              <a:t> - "равный равному"), обучение внутри профессиональных сообществ </a:t>
            </a:r>
            <a:r>
              <a:rPr lang="ru-RU" b="1" dirty="0" smtClean="0"/>
              <a:t>педагогов.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04" y="1704247"/>
            <a:ext cx="8734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Создание эффективных механизмов восполнения профессиональных дефицитов в рамках функционирования национальной системы профессионального роста педагогических работников - одна из приоритетных задач федерального проекта "Учитель будущего" национального проекта "Образование".</a:t>
            </a:r>
          </a:p>
        </p:txBody>
      </p:sp>
    </p:spTree>
    <p:extLst>
      <p:ext uri="{BB962C8B-B14F-4D97-AF65-F5344CB8AC3E}">
        <p14:creationId xmlns:p14="http://schemas.microsoft.com/office/powerpoint/2010/main" val="34658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Цель </a:t>
            </a:r>
            <a:r>
              <a:rPr lang="ru-RU" b="1" dirty="0" smtClean="0">
                <a:solidFill>
                  <a:srgbClr val="0000FF"/>
                </a:solidFill>
              </a:rPr>
              <a:t>проекта: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20448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Создание единого информационного пространства, доступного для каждого члена педагогического сообщества учителей естественно-математического цикла Ульчского муниципального района через организацию дистанционного формального и неформального общения на профессиональные темы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2" y="3892223"/>
            <a:ext cx="82857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Проект позволит преодолеть изолированность школ Ульчского  района,  находящихся в </a:t>
            </a:r>
            <a:r>
              <a:rPr lang="ru-RU" sz="2000" b="1" dirty="0"/>
              <a:t>условиях территориальной </a:t>
            </a:r>
            <a:r>
              <a:rPr lang="ru-RU" sz="2000" b="1" dirty="0" smtClean="0"/>
              <a:t>отдаленности. Развитие </a:t>
            </a:r>
            <a:r>
              <a:rPr lang="ru-RU" sz="2000" b="1" dirty="0"/>
              <a:t>дистанционных форм педагогического </a:t>
            </a:r>
            <a:r>
              <a:rPr lang="ru-RU" sz="2000" b="1" dirty="0" smtClean="0"/>
              <a:t>общения,  методическая поддержка, консультирование </a:t>
            </a:r>
            <a:r>
              <a:rPr lang="ru-RU" sz="2000" b="1" dirty="0"/>
              <a:t>по вопросам подготовки к </a:t>
            </a:r>
            <a:r>
              <a:rPr lang="ru-RU" sz="2000" b="1" dirty="0" smtClean="0"/>
              <a:t>ГИА, Всероссийской олимпиаде </a:t>
            </a:r>
            <a:r>
              <a:rPr lang="ru-RU" sz="2000" b="1" dirty="0"/>
              <a:t>школьников (</a:t>
            </a:r>
            <a:r>
              <a:rPr lang="ru-RU" sz="2000" b="1" dirty="0" err="1"/>
              <a:t>ВсОШ</a:t>
            </a:r>
            <a:r>
              <a:rPr lang="ru-RU" sz="2000" b="1" dirty="0" smtClean="0"/>
              <a:t>), внешнему мониторингу по модели ВПР и </a:t>
            </a:r>
            <a:r>
              <a:rPr lang="en-US" sz="2000" b="1" dirty="0"/>
              <a:t>PISA</a:t>
            </a:r>
            <a:r>
              <a:rPr lang="ru-RU" sz="2000" b="1" dirty="0" smtClean="0"/>
              <a:t> создаст </a:t>
            </a:r>
            <a:r>
              <a:rPr lang="ru-RU" sz="2000" b="1" dirty="0"/>
              <a:t>условия для новых инициатив учителей, обеспечит непрерывный обмен знаниями и </a:t>
            </a:r>
            <a:r>
              <a:rPr lang="ru-RU" sz="2000" b="1" dirty="0" smtClean="0"/>
              <a:t>опытом, профессиональный рост </a:t>
            </a:r>
            <a:r>
              <a:rPr lang="ru-RU" sz="2000" b="1" dirty="0"/>
              <a:t>педагогов района.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283369"/>
            <a:ext cx="418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Главная идея </a:t>
            </a:r>
            <a:r>
              <a:rPr lang="ru-RU" sz="3200" b="1" dirty="0">
                <a:solidFill>
                  <a:srgbClr val="0000FF"/>
                </a:solidFill>
              </a:rPr>
              <a:t>проекта: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4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Программа реализации проекта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980501"/>
              </p:ext>
            </p:extLst>
          </p:nvPr>
        </p:nvGraphicFramePr>
        <p:xfrm>
          <a:off x="179513" y="1268760"/>
          <a:ext cx="8856983" cy="5364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74633"/>
                <a:gridCol w="924878"/>
                <a:gridCol w="515747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деятельности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Разработка и оценка необходимых условий  реализации проекта: нормативно-правовое,  кадровое, научно-методическое, программно-методическое обеспечение проекта, система социального партнёрства.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март- июль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Разработаны локальные нормативно-правовые акты.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Информирование участников о запуске проекта.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 smtClean="0"/>
                        <a:t>Создана рабочая группа преподавателей, определяющих направления работы, рабочая группа организаторов дистанционных мероприятий.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Сформирована заявка в план-график ХК ИРО на 2021 год на повышение квалификации педагогов сообщества по вопросам использования дистанционных технологий в профессиональной деятельности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Определены </a:t>
                      </a:r>
                      <a:r>
                        <a:rPr lang="ru-RU" sz="1600" b="1" dirty="0" err="1" smtClean="0"/>
                        <a:t>деятельностные</a:t>
                      </a:r>
                      <a:r>
                        <a:rPr lang="ru-RU" sz="1600" b="1" dirty="0" smtClean="0"/>
                        <a:t> роли участников проекта (предметный модератор, координатор...)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Создан сайт сообщества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Определен перечень сервисов для дистанционного взаимодействия педагогов сообщества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Организовано сетевое дистанционное взаимодействие всех участников проекта 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0072" y="342528"/>
            <a:ext cx="385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Организационно-</a:t>
            </a:r>
            <a:r>
              <a:rPr lang="ru-RU" sz="1400" b="1" dirty="0" err="1"/>
              <a:t>деятельностный</a:t>
            </a:r>
            <a:r>
              <a:rPr lang="ru-RU" sz="1400" b="1" dirty="0"/>
              <a:t> компонент</a:t>
            </a:r>
          </a:p>
        </p:txBody>
      </p:sp>
    </p:spTree>
    <p:extLst>
      <p:ext uri="{BB962C8B-B14F-4D97-AF65-F5344CB8AC3E}">
        <p14:creationId xmlns:p14="http://schemas.microsoft.com/office/powerpoint/2010/main" val="23703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Программа реализации проекта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365242"/>
              </p:ext>
            </p:extLst>
          </p:nvPr>
        </p:nvGraphicFramePr>
        <p:xfrm>
          <a:off x="179513" y="1268760"/>
          <a:ext cx="8856983" cy="5120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74633"/>
                <a:gridCol w="924878"/>
                <a:gridCol w="515747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деятельности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содержания проекта. </a:t>
                      </a:r>
                    </a:p>
                    <a:p>
                      <a:r>
                        <a:rPr lang="ru-RU" dirty="0" smtClean="0"/>
                        <a:t>Внедрение и реализация совокупности  организационно-методических  и педагогических условий в деятельность сообщества учителей естественно-математического цикла; </a:t>
                      </a:r>
                    </a:p>
                    <a:p>
                      <a:r>
                        <a:rPr lang="ru-RU" dirty="0" smtClean="0"/>
                        <a:t>корректировка по ходу реализации.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август  2020 - апрель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Разработаны методические материалы сетевой творческой группой учителей района.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Организованы и проведены сетевые мастер-классы, </a:t>
                      </a:r>
                      <a:r>
                        <a:rPr lang="ru-RU" sz="1600" b="1" dirty="0" err="1" smtClean="0"/>
                        <a:t>вебинары</a:t>
                      </a:r>
                      <a:r>
                        <a:rPr lang="ru-RU" sz="1600" b="1" dirty="0" smtClean="0"/>
                        <a:t>, консультации, практикумы, семинары для участников проекта.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Сформирована методическая база дистанционных форм и методов работы для участников проекта.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Апробированы сетевые активности педагогов естественно-математического цикла Ульчского района.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Внедрены и отработаны идеи проекта с педагогами естественно-математического цикла Ульчского района.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Представлены промежуточные результаты проекта на муниципальной / краевой августовской НПК (2020 г.).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Подготовлен промежуточный отчет о реализации плана КАП (ноябрь 2020 г.).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20072" y="342528"/>
            <a:ext cx="385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Организационно-</a:t>
            </a:r>
            <a:r>
              <a:rPr lang="ru-RU" sz="1400" b="1" dirty="0" err="1"/>
              <a:t>деятельностный</a:t>
            </a:r>
            <a:r>
              <a:rPr lang="ru-RU" sz="1400" b="1" dirty="0"/>
              <a:t> компонент</a:t>
            </a:r>
          </a:p>
        </p:txBody>
      </p:sp>
    </p:spTree>
    <p:extLst>
      <p:ext uri="{BB962C8B-B14F-4D97-AF65-F5344CB8AC3E}">
        <p14:creationId xmlns:p14="http://schemas.microsoft.com/office/powerpoint/2010/main" val="40091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Программа реализации проекта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370325"/>
              </p:ext>
            </p:extLst>
          </p:nvPr>
        </p:nvGraphicFramePr>
        <p:xfrm>
          <a:off x="179513" y="1268760"/>
          <a:ext cx="8856983" cy="5303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74633"/>
                <a:gridCol w="924878"/>
                <a:gridCol w="515747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деятельности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</a:tr>
              <a:tr h="26002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431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Calibri"/>
                        </a:rPr>
                        <a:t>Обобщение результатов деятельности в форме образовательного продукта.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23431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Calibri"/>
                        </a:rPr>
                        <a:t>Разработка 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образователь-</a:t>
                      </a: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ных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Calibri"/>
                        </a:rPr>
                        <a:t>продуктов </a:t>
                      </a: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инноваци-онной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Calibri"/>
                        </a:rPr>
                        <a:t>деятельности; тиражирование </a:t>
                      </a: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результа-тов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Calibri"/>
                        </a:rPr>
                        <a:t>проекта </a:t>
                      </a: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педагогичес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-кому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Calibri"/>
                        </a:rPr>
                        <a:t>сообществу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.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апрель - июль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Сформирован комплект образовательных продуктов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проекта. Образовательные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продукты проекта размещены в краевом виртуальном методическом кабинете 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  <a:hlinkClick r:id="rId2"/>
                        </a:rPr>
                        <a:t>http://vsevteme.ru/network/2152/items?category=6179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краевом сообществе учителей математики 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  <a:hlinkClick r:id="rId3"/>
                        </a:rPr>
                        <a:t>http://vsevteme.ru/network/2033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Образовательные продукты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проекта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п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одготовлены  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 печатному  изданию  (на базе ХК ИРО)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Оценка эффективности и результативности реализации  проекта.  Постановка новых целей и задач инновационной деятельности.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июль-август 2021 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Подготовлен отчет о деятельности КАП: описан ход, результаты и продукты проекта; определена эффективность достижения цели и задач проекта.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Результаты проекта представлены педагогическому сообществу Хабаровского края.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Поставлены перспективные цели деятельности сообщества в дистанционных формах.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20072" y="342528"/>
            <a:ext cx="385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Организационно-</a:t>
            </a:r>
            <a:r>
              <a:rPr lang="ru-RU" sz="1400" b="1" dirty="0" err="1"/>
              <a:t>деятельностный</a:t>
            </a:r>
            <a:r>
              <a:rPr lang="ru-RU" sz="1400" b="1" dirty="0"/>
              <a:t> компонент</a:t>
            </a:r>
          </a:p>
        </p:txBody>
      </p:sp>
    </p:spTree>
    <p:extLst>
      <p:ext uri="{BB962C8B-B14F-4D97-AF65-F5344CB8AC3E}">
        <p14:creationId xmlns:p14="http://schemas.microsoft.com/office/powerpoint/2010/main" val="10838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1292</Words>
  <Application>Microsoft Office PowerPoint</Application>
  <PresentationFormat>Экран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«Дистанционные формы развития сообщества учителей естественно-математического цикла Ульчского муниципального района как средство профессионального роста педагогов» </vt:lpstr>
      <vt:lpstr>Нормативные документы</vt:lpstr>
      <vt:lpstr>Нормативные документы</vt:lpstr>
      <vt:lpstr>Проект «Дистанционные формы развития сообщества учителей естественно-математического цикла Ульчского муниципального района как средство профессионального роста педагогов» Сроки реализации: 2020-2021 год </vt:lpstr>
      <vt:lpstr>Учитель будущего</vt:lpstr>
      <vt:lpstr>Цель проекта:</vt:lpstr>
      <vt:lpstr>Программа реализации проекта </vt:lpstr>
      <vt:lpstr>Программа реализации проекта </vt:lpstr>
      <vt:lpstr>Программа реализации проекта </vt:lpstr>
      <vt:lpstr>Продуктовые результаты реализации проекта</vt:lpstr>
      <vt:lpstr>Презентация PowerPoint</vt:lpstr>
      <vt:lpstr>Первые шаги по реализации проекта</vt:lpstr>
      <vt:lpstr>Первые шаги по реализации проекта</vt:lpstr>
      <vt:lpstr>Первые шаги по реализации проекта</vt:lpstr>
      <vt:lpstr>Первые шаги по реализации проекта</vt:lpstr>
      <vt:lpstr>«Определение сервисов для дистанционного взаимодействия педагогов сообщества» </vt:lpstr>
      <vt:lpstr>«Актуальные вопросы профессионального развития педагогов» </vt:lpstr>
      <vt:lpstr>«Актуальные вопросы профессионального развития педагогов» </vt:lpstr>
      <vt:lpstr>Дальнейшие шаги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40</cp:revision>
  <dcterms:created xsi:type="dcterms:W3CDTF">2020-03-18T11:18:52Z</dcterms:created>
  <dcterms:modified xsi:type="dcterms:W3CDTF">2020-06-29T09:38:21Z</dcterms:modified>
</cp:coreProperties>
</file>