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72" r:id="rId4"/>
    <p:sldId id="258" r:id="rId5"/>
    <p:sldId id="262" r:id="rId6"/>
    <p:sldId id="269" r:id="rId7"/>
    <p:sldId id="263" r:id="rId8"/>
    <p:sldId id="271" r:id="rId9"/>
    <p:sldId id="264" r:id="rId10"/>
    <p:sldId id="265" r:id="rId11"/>
    <p:sldId id="268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44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Знание таблицы умножения в оценке учащихся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Знаете ли вы таблицу умножения</c:v>
                </c:pt>
                <c:pt idx="1">
                  <c:v>Если да , то хорошо или плохо</c:v>
                </c:pt>
                <c:pt idx="2">
                  <c:v>Что вы делаете , чтобы знать  таблицу</c:v>
                </c:pt>
                <c:pt idx="3">
                  <c:v>Хотели бы вы, чтобы в нашей школе появился тренажёр таблицы умножения?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8</c:v>
                </c:pt>
                <c:pt idx="2">
                  <c:v>0</c:v>
                </c:pt>
                <c:pt idx="3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Знаете ли вы таблицу умножения</c:v>
                </c:pt>
                <c:pt idx="1">
                  <c:v>Если да , то хорошо или плохо</c:v>
                </c:pt>
                <c:pt idx="2">
                  <c:v>Что вы делаете , чтобы знать  таблицу</c:v>
                </c:pt>
                <c:pt idx="3">
                  <c:v>Хотели бы вы, чтобы в нашей школе появился тренажёр таблицы умножения?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зубрим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Знаете ли вы таблицу умножения</c:v>
                </c:pt>
                <c:pt idx="1">
                  <c:v>Если да , то хорошо или плохо</c:v>
                </c:pt>
                <c:pt idx="2">
                  <c:v>Что вы делаете , чтобы знать  таблицу</c:v>
                </c:pt>
                <c:pt idx="3">
                  <c:v>Хотели бы вы, чтобы в нашей школе появился тренажёр таблицы умножения?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0117632"/>
        <c:axId val="130139264"/>
      </c:barChart>
      <c:catAx>
        <c:axId val="1301176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0139264"/>
        <c:crosses val="autoZero"/>
        <c:auto val="1"/>
        <c:lblAlgn val="ctr"/>
        <c:lblOffset val="100"/>
        <c:noMultiLvlLbl val="0"/>
      </c:catAx>
      <c:valAx>
        <c:axId val="130139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011763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30D4A-10D7-4F70-BC59-CF42CD018D69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8B650-7033-495B-A84B-8ACE5099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B650-7033-495B-A84B-8ACE5099BF6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06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C9-C41F-49B0-AF57-70DE3E54D96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CC82-7743-4B54-8773-F428214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9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C9-C41F-49B0-AF57-70DE3E54D96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CC82-7743-4B54-8773-F428214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1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C9-C41F-49B0-AF57-70DE3E54D96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CC82-7743-4B54-8773-F428214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1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C9-C41F-49B0-AF57-70DE3E54D96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CC82-7743-4B54-8773-F428214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9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C9-C41F-49B0-AF57-70DE3E54D96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CC82-7743-4B54-8773-F428214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6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C9-C41F-49B0-AF57-70DE3E54D96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CC82-7743-4B54-8773-F428214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0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C9-C41F-49B0-AF57-70DE3E54D96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CC82-7743-4B54-8773-F428214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6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C9-C41F-49B0-AF57-70DE3E54D96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CC82-7743-4B54-8773-F428214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71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C9-C41F-49B0-AF57-70DE3E54D96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CC82-7743-4B54-8773-F428214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7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C9-C41F-49B0-AF57-70DE3E54D96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CC82-7743-4B54-8773-F428214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5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C9-C41F-49B0-AF57-70DE3E54D96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CC82-7743-4B54-8773-F428214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3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F6AC9-C41F-49B0-AF57-70DE3E54D967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CC82-7743-4B54-8773-F42821474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9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VID_20210303_111001.mp4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_________Microsoft_Word2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344816" cy="4930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Муниципальное бюджетное общеобразовательное учреждение </a:t>
            </a:r>
            <a:endParaRPr lang="ru-RU" sz="1600" dirty="0"/>
          </a:p>
          <a:p>
            <a:pPr algn="ctr"/>
            <a:r>
              <a:rPr lang="ru-RU" sz="1600" b="1" dirty="0"/>
              <a:t>средняя общеобразовательная школа </a:t>
            </a:r>
            <a:r>
              <a:rPr lang="ru-RU" sz="1600" b="1" dirty="0" err="1"/>
              <a:t>с.Киселёвка</a:t>
            </a:r>
            <a:r>
              <a:rPr lang="ru-RU" sz="1600" b="1" dirty="0"/>
              <a:t> </a:t>
            </a:r>
            <a:endParaRPr lang="ru-RU" sz="1600" dirty="0"/>
          </a:p>
          <a:p>
            <a:pPr algn="ctr"/>
            <a:r>
              <a:rPr lang="ru-RU" sz="1600" b="1" dirty="0" err="1"/>
              <a:t>Ульчского</a:t>
            </a:r>
            <a:r>
              <a:rPr lang="ru-RU" sz="1600" b="1" dirty="0"/>
              <a:t> муниципального района  Хабаровского </a:t>
            </a:r>
            <a:r>
              <a:rPr lang="ru-RU" sz="1600" b="1" dirty="0" smtClean="0"/>
              <a:t>края</a:t>
            </a:r>
          </a:p>
          <a:p>
            <a:pPr algn="ctr"/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/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/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/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/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Проектная работа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«Таблица умножения» как часть школьного оформления лестничного пролета»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 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 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 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Авторы: Швец Надежда, ученица 5 класса</a:t>
            </a:r>
            <a:endParaRPr lang="ru-RU" sz="1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Костенко Степан, ученик 5 класса, </a:t>
            </a:r>
            <a:endParaRPr lang="ru-RU" sz="1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endParaRPr lang="ru-RU" sz="1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Руководитель: Козлова Ирина Георгиевна, </a:t>
            </a:r>
            <a:endParaRPr lang="ru-RU" sz="1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учитель математики</a:t>
            </a:r>
            <a:endParaRPr lang="ru-RU" sz="1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  2021 год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Times New Roman"/>
              <a:cs typeface="Times New Roman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2225" y="-23813"/>
            <a:ext cx="9144000" cy="6858001"/>
          </a:xfrm>
          <a:prstGeom prst="frame">
            <a:avLst>
              <a:gd name="adj1" fmla="val 1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4391201"/>
            <a:ext cx="2692413" cy="197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474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5957" y="260648"/>
            <a:ext cx="4205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Экскурсия  в обучающую зону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285273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Ирина\Desktop\проект\иг\IMG_772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7622" y="980728"/>
            <a:ext cx="3008630" cy="22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Ирина\AppData\Local\Microsoft\Windows\INetCache\Content.Word\IMG_20210304_092931_5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4909" y="3984925"/>
            <a:ext cx="4067175" cy="1853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2036763" cy="37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5213" y="3324270"/>
            <a:ext cx="356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Экскурсия с учениками4,2 классов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132" y="5515325"/>
            <a:ext cx="2455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Экскурсия с </a:t>
            </a:r>
            <a:r>
              <a:rPr lang="ru-RU" dirty="0" smtClean="0"/>
              <a:t>учениками</a:t>
            </a:r>
          </a:p>
          <a:p>
            <a:r>
              <a:rPr lang="ru-RU" dirty="0"/>
              <a:t> 5</a:t>
            </a:r>
            <a:r>
              <a:rPr lang="ru-RU" dirty="0" smtClean="0"/>
              <a:t>класса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60637" y="1904153"/>
            <a:ext cx="2455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Экскурсия с </a:t>
            </a:r>
            <a:r>
              <a:rPr lang="ru-RU" dirty="0" smtClean="0"/>
              <a:t>учениками</a:t>
            </a:r>
          </a:p>
          <a:p>
            <a:r>
              <a:rPr lang="ru-RU" dirty="0" smtClean="0"/>
              <a:t>3 класса</a:t>
            </a:r>
            <a:endParaRPr lang="ru-RU" dirty="0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195736" y="6161656"/>
            <a:ext cx="2846201" cy="435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file"/>
              </a:rPr>
              <a:t>Экскурсия</a:t>
            </a:r>
            <a:r>
              <a:rPr lang="ru-RU" dirty="0" smtClean="0"/>
              <a:t> </a:t>
            </a:r>
            <a:r>
              <a:rPr lang="ru-RU" i="1" dirty="0" smtClean="0"/>
              <a:t>видео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683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а\Desktop\проект\Скан_20210304 (2)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73461"/>
            <a:ext cx="3320405" cy="313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:\Users\Ирина\Pictures\Сканы\Скан_20210310.pn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1462390"/>
            <a:ext cx="4536504" cy="326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882824"/>
            <a:ext cx="27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Смирнова Полина 3 класс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80111" y="4882824"/>
            <a:ext cx="289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Арзамасова</a:t>
            </a:r>
            <a:r>
              <a:rPr lang="ru-RU" dirty="0" smtClean="0"/>
              <a:t> Полина 4 класс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2347" y="320071"/>
            <a:ext cx="6746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Отзывы на экскурсию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487316"/>
            <a:ext cx="2370684" cy="237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96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•</a:t>
            </a:r>
            <a:r>
              <a:rPr lang="ru-RU" sz="2400" dirty="0" smtClean="0"/>
              <a:t>Нам было интересно искать материал для проекта в интернете, выполнять практическую часть( клеить, резать, проводить экскурсии)  , оформлять  лестничную клетку, проводить опрос среди учащихся начальной школы </a:t>
            </a:r>
          </a:p>
          <a:p>
            <a:r>
              <a:rPr lang="ru-RU" sz="2400" dirty="0" smtClean="0"/>
              <a:t>Мы всегда друг друга </a:t>
            </a:r>
            <a:r>
              <a:rPr lang="ru-RU" sz="2400" dirty="0"/>
              <a:t> </a:t>
            </a:r>
            <a:r>
              <a:rPr lang="ru-RU" sz="2400" dirty="0" smtClean="0"/>
              <a:t>поддерживали.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354688"/>
            <a:ext cx="849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•</a:t>
            </a:r>
            <a:r>
              <a:rPr lang="ru-RU" sz="2400" dirty="0" smtClean="0"/>
              <a:t>Нам было сложно и тяжело придумывать макеты  и оформлять сам проект, потому что многое делали впервые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084847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•</a:t>
            </a:r>
            <a:r>
              <a:rPr lang="ru-RU" sz="2400" dirty="0" smtClean="0"/>
              <a:t>Также впервые столкнулись с тем, что нужно рассчитывать стоимость проекта , знать, сколько стоит бумага, скотч, ламинат. Раньше об этом думали наши родители. Величина затрат-2592рубля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6983" y="4688269"/>
            <a:ext cx="765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•</a:t>
            </a:r>
            <a:r>
              <a:rPr lang="ru-RU" sz="2400" dirty="0" smtClean="0"/>
              <a:t>Увлекательно было работать с бумагой , ведь проект выполнен полностью из бумаги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3911" y="5490827"/>
            <a:ext cx="8064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•</a:t>
            </a:r>
            <a:r>
              <a:rPr lang="ru-RU" sz="2400" dirty="0" smtClean="0"/>
              <a:t>Работать с компьютером всегда интересно . Продолжили развивать  навыки в программах </a:t>
            </a:r>
            <a:r>
              <a:rPr lang="ru-RU" sz="2400" dirty="0"/>
              <a:t>в программах </a:t>
            </a:r>
            <a:r>
              <a:rPr lang="en-US" sz="2400" dirty="0"/>
              <a:t>Word</a:t>
            </a:r>
            <a:r>
              <a:rPr lang="ru-RU" sz="2400" dirty="0"/>
              <a:t>, </a:t>
            </a:r>
            <a:r>
              <a:rPr lang="en-US" sz="2400" dirty="0"/>
              <a:t>Power Point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96" y="-1429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957392"/>
          </a:xfrm>
          <a:prstGeom prst="frame">
            <a:avLst>
              <a:gd name="adj1" fmla="val 1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574794"/>
            <a:ext cx="5256584" cy="394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8175" y="651464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4061" y="5529808"/>
            <a:ext cx="4695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Всего доброго!</a:t>
            </a:r>
            <a:endParaRPr lang="ru-RU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54411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начале учебного года мне предложили </a:t>
            </a:r>
            <a:r>
              <a:rPr lang="ru-RU" dirty="0" err="1" smtClean="0"/>
              <a:t>предложили</a:t>
            </a:r>
            <a:r>
              <a:rPr lang="ru-RU" dirty="0" smtClean="0"/>
              <a:t> оформить лестничный пролет, ведущий в рекреацию начальных классов. Были </a:t>
            </a:r>
            <a:r>
              <a:rPr lang="ru-RU" dirty="0" err="1" smtClean="0"/>
              <a:t>варинты</a:t>
            </a:r>
            <a:r>
              <a:rPr lang="ru-RU" dirty="0" smtClean="0"/>
              <a:t>: словарные слова, геометрические фигуры, таблица умножения. Перед началом работы мы провели опрос учеников начальной школы. Всего  приняли  участие в опросе 24 человек.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332656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Актуальность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6669" y="735429"/>
            <a:ext cx="2938304" cy="24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02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28596" y="2643182"/>
          <a:ext cx="685804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4714884"/>
            <a:ext cx="78581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Проанализировав ответы, мы поняли, что тренажёр «Таблица умножения» необходим.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Эта идея показалась отличной – превратить лестницу 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предметно развивающую зону, связанную с математикой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Мы изучаем таблицу умножения в начальных классах, но все равно, даже в основной школе есть ребята, не знающие или путающие таблицу умножения. А в математике невозможно решать примеры, задачи, не зная таблицы умножения.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Проблема</a:t>
            </a:r>
            <a:r>
              <a:rPr lang="ru-RU" b="1" dirty="0" smtClean="0"/>
              <a:t>. </a:t>
            </a:r>
            <a:r>
              <a:rPr lang="ru-RU" dirty="0" smtClean="0"/>
              <a:t>Перед нами встала проблема. С одной стороны, в нашем распоряжении была лестница, которую необходимо оформить. С другой стороны, необходимо правильно подобрать материал, связанный с таблицей умножения, решить, как расположить его на стенах, ступеньках, чтобы это было эстетично и познавательно.</a:t>
            </a:r>
          </a:p>
          <a:p>
            <a:r>
              <a:rPr lang="ru-RU" dirty="0" smtClean="0"/>
              <a:t>	</a:t>
            </a:r>
          </a:p>
          <a:p>
            <a:endParaRPr lang="ru-RU" b="1" i="1" dirty="0" smtClean="0"/>
          </a:p>
          <a:p>
            <a:r>
              <a:rPr lang="ru-RU" b="1" i="1" dirty="0" smtClean="0"/>
              <a:t>Цель работы</a:t>
            </a:r>
            <a:r>
              <a:rPr lang="ru-RU" b="1" dirty="0" smtClean="0"/>
              <a:t>: </a:t>
            </a:r>
            <a:r>
              <a:rPr lang="ru-RU" dirty="0" smtClean="0"/>
              <a:t>оформление предметно развивающей зоны «Таблица умножения» на лестничном пролёте школы.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1"/>
          </a:xfrm>
          <a:prstGeom prst="frame">
            <a:avLst>
              <a:gd name="adj1" fmla="val 1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3071810"/>
            <a:ext cx="792955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работы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историю появления таблицы умножения;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рассмотреть в различных источниках варианты макетов таблицы умножения на лестнице и определить свой вариант;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подобрать материал для оформления ступенек и стен;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составить эскиз оформления лестничного пролета;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оформить зону лестничного пролета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школыв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виде таблицы умножения и ее секретов;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разработать и провести экскурсии по лестнице для учеников 2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классов.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Новизна данной работы: </a:t>
            </a:r>
            <a:r>
              <a:rPr lang="ru-RU" sz="2800" dirty="0"/>
              <a:t>зонирование школьной предметно-пространственной среды, оформление лестничного пролета в виде таблицы умножения.</a:t>
            </a:r>
          </a:p>
          <a:p>
            <a:r>
              <a:rPr lang="ru-RU" sz="2800" b="1" dirty="0"/>
              <a:t>Практическая значимость</a:t>
            </a:r>
            <a:r>
              <a:rPr lang="ru-RU" sz="2800" dirty="0"/>
              <a:t> </a:t>
            </a:r>
            <a:r>
              <a:rPr lang="ru-RU" sz="2800" b="1" dirty="0"/>
              <a:t>работы</a:t>
            </a:r>
            <a:r>
              <a:rPr lang="ru-RU" sz="2800" dirty="0"/>
              <a:t> заключается в том, что впервые в нашей школе создана учебная зона на лестнице, которая является не только украшением, но и учебным тренажёром,</a:t>
            </a:r>
            <a:r>
              <a:rPr lang="ru-RU" sz="2800" b="1" dirty="0"/>
              <a:t> </a:t>
            </a:r>
            <a:r>
              <a:rPr lang="ru-RU" sz="2800" dirty="0"/>
              <a:t>который поможет детям в развитии памяти.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4966" y="3947427"/>
            <a:ext cx="5130092" cy="278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216629"/>
              </p:ext>
            </p:extLst>
          </p:nvPr>
        </p:nvGraphicFramePr>
        <p:xfrm>
          <a:off x="539552" y="620687"/>
          <a:ext cx="8280920" cy="481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Документ" r:id="rId4" imgW="6771712" imgH="3563915" progId="Word.Document.12">
                  <p:embed/>
                </p:oleObj>
              </mc:Choice>
              <mc:Fallback>
                <p:oleObj name="Документ" r:id="rId4" imgW="6771712" imgH="3563915" progId="Word.Document.12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620687"/>
                        <a:ext cx="8280920" cy="481610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428" y="5852291"/>
            <a:ext cx="8548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Проанализировав все варианты мы на их основе создали свой. </a:t>
            </a:r>
          </a:p>
          <a:p>
            <a:r>
              <a:rPr lang="ru-RU" sz="2400" dirty="0" smtClean="0"/>
              <a:t>И принялись его осуществлять</a:t>
            </a: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7029400"/>
          </a:xfrm>
          <a:prstGeom prst="frame">
            <a:avLst>
              <a:gd name="adj1" fmla="val 16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5576" y="4977172"/>
            <a:ext cx="80780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5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196109"/>
            <a:ext cx="2600255" cy="347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138721"/>
            <a:ext cx="2517716" cy="33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140901"/>
            <a:ext cx="2599357" cy="347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8179" y="188640"/>
            <a:ext cx="59338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Такой наша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лестничная клетка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БЫЛА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957392"/>
          </a:xfrm>
          <a:prstGeom prst="frame">
            <a:avLst>
              <a:gd name="adj1" fmla="val 1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1774825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Ирина\Desktop\IMG_20210204_122029_9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764704"/>
            <a:ext cx="2493010" cy="1407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 descr="C:\Users\Ирина\Desktop\проект\фото проект\IMG_20210227_121410_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9587" y="2204000"/>
            <a:ext cx="3138276" cy="418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243748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Первоначально </a:t>
            </a:r>
            <a:r>
              <a:rPr lang="ru-RU" sz="2400" dirty="0"/>
              <a:t>набрали таблицу умножения на компьютере, затем распечатали, заламинировали, разрезали, прикрепили на двусторонний  скотч на каждую ступеньку. </a:t>
            </a:r>
            <a:r>
              <a:rPr lang="ru-RU" sz="2400" dirty="0" smtClean="0"/>
              <a:t>Наша работа по оформлению состояла из таблиц ,фигурок человечков, плакатов с « Секретами» таблицы умножения </a:t>
            </a:r>
            <a:endParaRPr lang="ru-RU" sz="2400" dirty="0"/>
          </a:p>
        </p:txBody>
      </p:sp>
      <p:pic>
        <p:nvPicPr>
          <p:cNvPr id="9220" name="Picture 4" descr="C:\Users\Ирина\Desktop\0017-012-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59" y="0"/>
            <a:ext cx="2880647" cy="216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94865" y="633899"/>
            <a:ext cx="1194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Работали вместе</a:t>
            </a:r>
            <a:endParaRPr lang="ru-RU" sz="1100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7029400"/>
          </a:xfrm>
          <a:prstGeom prst="frame">
            <a:avLst>
              <a:gd name="adj1" fmla="val 1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229978"/>
              </p:ext>
            </p:extLst>
          </p:nvPr>
        </p:nvGraphicFramePr>
        <p:xfrm>
          <a:off x="785787" y="1643049"/>
          <a:ext cx="7929616" cy="4714908"/>
        </p:xfrm>
        <a:graphic>
          <a:graphicData uri="http://schemas.openxmlformats.org/drawingml/2006/table">
            <a:tbl>
              <a:tblPr/>
              <a:tblGrid>
                <a:gridCol w="509082"/>
                <a:gridCol w="2523203"/>
                <a:gridCol w="2638977"/>
                <a:gridCol w="2258354"/>
              </a:tblGrid>
              <a:tr h="703124">
                <a:tc>
                  <a:txBody>
                    <a:bodyPr/>
                    <a:lstStyle/>
                    <a:p>
                      <a:pPr marL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95300" algn="r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Необходимые материалы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46100" algn="r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3660">
                <a:tc>
                  <a:txBody>
                    <a:bodyPr/>
                    <a:lstStyle/>
                    <a:p>
                      <a:pPr marL="177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95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Бумага цветная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495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Красная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495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Синяя </a:t>
                      </a: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495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Жёлтая</a:t>
                      </a: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495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Зелёная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495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Белая бумага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л</a:t>
                      </a:r>
                    </a:p>
                    <a:p>
                      <a:pPr algn="ctr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л.</a:t>
                      </a:r>
                    </a:p>
                    <a:p>
                      <a:pPr algn="ctr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л.</a:t>
                      </a:r>
                    </a:p>
                    <a:p>
                      <a:pPr algn="ctr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л.</a:t>
                      </a:r>
                    </a:p>
                    <a:p>
                      <a:pPr algn="ctr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л.</a:t>
                      </a:r>
                      <a:endParaRPr lang="ru-RU" sz="13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162р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150р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968">
                <a:tc>
                  <a:txBody>
                    <a:bodyPr/>
                    <a:lstStyle/>
                    <a:p>
                      <a:pPr marL="177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95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Скотч дусторонний- 3р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630р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968">
                <a:tc>
                  <a:txBody>
                    <a:bodyPr/>
                    <a:lstStyle/>
                    <a:p>
                      <a:pPr marL="177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95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Листы для ламинирования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1500руб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968">
                <a:tc>
                  <a:txBody>
                    <a:bodyPr/>
                    <a:lstStyle/>
                    <a:p>
                      <a:pPr marL="177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95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Скотч обыкновенный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150руб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220">
                <a:tc gridSpan="4">
                  <a:txBody>
                    <a:bodyPr/>
                    <a:lstStyle/>
                    <a:p>
                      <a:pPr marL="482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  2592 рубля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0" marR="5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Рамка 3"/>
          <p:cNvSpPr/>
          <p:nvPr/>
        </p:nvSpPr>
        <p:spPr>
          <a:xfrm>
            <a:off x="0" y="0"/>
            <a:ext cx="9144000" cy="7000852"/>
          </a:xfrm>
          <a:prstGeom prst="frame">
            <a:avLst>
              <a:gd name="adj1" fmla="val 8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928670"/>
            <a:ext cx="556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Смета расходов на оформление лестничного пролёта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706726"/>
            <a:ext cx="2085975" cy="1819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Ирина\AppData\Local\Microsoft\Windows\INetCache\Content.Word\IMG_20210301_143140_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762416"/>
            <a:ext cx="2304256" cy="171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Ирина\AppData\Local\Microsoft\Windows\INetCache\Content.Word\IMG_20210301_143235_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779750"/>
            <a:ext cx="2020441" cy="164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Ирина\AppData\Local\Microsoft\Windows\INetCache\Content.Word\IMG_20210301_143255_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318" y="3140968"/>
            <a:ext cx="196405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Ирина\AppData\Local\Microsoft\Windows\INetCache\Content.Word\IMG_20210301_143222_8.jp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2600" y="4191000"/>
            <a:ext cx="2202815" cy="15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032125"/>
            <a:ext cx="201136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1147" y="2556468"/>
            <a:ext cx="163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Наша задумка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64418" y="2967335"/>
            <a:ext cx="32151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это результат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563</Words>
  <Application>Microsoft Office PowerPoint</Application>
  <PresentationFormat>Экран (4:3)</PresentationFormat>
  <Paragraphs>99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symarin1962@mail.ru</dc:creator>
  <cp:lastModifiedBy>Asus</cp:lastModifiedBy>
  <cp:revision>42</cp:revision>
  <dcterms:created xsi:type="dcterms:W3CDTF">2021-03-11T12:11:22Z</dcterms:created>
  <dcterms:modified xsi:type="dcterms:W3CDTF">2021-04-27T10:50:34Z</dcterms:modified>
</cp:coreProperties>
</file>