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59" r:id="rId5"/>
    <p:sldId id="258" r:id="rId6"/>
    <p:sldId id="261" r:id="rId7"/>
    <p:sldId id="262" r:id="rId8"/>
    <p:sldId id="263" r:id="rId9"/>
    <p:sldId id="265" r:id="rId10"/>
    <p:sldId id="264" r:id="rId11"/>
    <p:sldId id="267" r:id="rId12"/>
    <p:sldId id="275" r:id="rId13"/>
    <p:sldId id="276" r:id="rId14"/>
    <p:sldId id="274" r:id="rId15"/>
    <p:sldId id="273" r:id="rId16"/>
    <p:sldId id="272" r:id="rId17"/>
    <p:sldId id="271" r:id="rId18"/>
    <p:sldId id="270" r:id="rId19"/>
    <p:sldId id="269" r:id="rId20"/>
    <p:sldId id="268" r:id="rId21"/>
    <p:sldId id="280" r:id="rId22"/>
    <p:sldId id="278" r:id="rId23"/>
    <p:sldId id="277" r:id="rId24"/>
    <p:sldId id="281" r:id="rId25"/>
    <p:sldId id="282" r:id="rId26"/>
    <p:sldId id="283" r:id="rId27"/>
    <p:sldId id="285" r:id="rId28"/>
    <p:sldId id="286" r:id="rId29"/>
    <p:sldId id="287" r:id="rId30"/>
    <p:sldId id="288" r:id="rId31"/>
    <p:sldId id="289" r:id="rId32"/>
    <p:sldId id="290" r:id="rId33"/>
    <p:sldId id="291" r:id="rId34"/>
    <p:sldId id="293" r:id="rId35"/>
    <p:sldId id="292" r:id="rId36"/>
    <p:sldId id="294" r:id="rId37"/>
    <p:sldId id="295" r:id="rId38"/>
    <p:sldId id="296" r:id="rId39"/>
    <p:sldId id="297" r:id="rId40"/>
    <p:sldId id="298" r:id="rId41"/>
    <p:sldId id="299"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27.04.2020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58" y="928670"/>
            <a:ext cx="8572560" cy="2857520"/>
          </a:xfrm>
        </p:spPr>
        <p:txBody>
          <a:bodyPr>
            <a:noAutofit/>
          </a:bodyPr>
          <a:lstStyle/>
          <a:p>
            <a:pPr algn="ctr"/>
            <a:r>
              <a:rPr lang="ru-RU" sz="5400" dirty="0" smtClean="0">
                <a:latin typeface="Times New Roman" pitchFamily="18" charset="0"/>
                <a:cs typeface="Times New Roman" pitchFamily="18" charset="0"/>
              </a:rPr>
              <a:t>Картины советских художников о Великой Отечественной войне</a:t>
            </a:r>
            <a:endParaRPr lang="ru-RU" sz="5400" dirty="0">
              <a:latin typeface="Times New Roman" pitchFamily="18" charset="0"/>
              <a:cs typeface="Times New Roman" pitchFamily="18" charset="0"/>
            </a:endParaRPr>
          </a:p>
        </p:txBody>
      </p:sp>
      <p:sp>
        <p:nvSpPr>
          <p:cNvPr id="4" name="TextBox 3"/>
          <p:cNvSpPr txBox="1"/>
          <p:nvPr/>
        </p:nvSpPr>
        <p:spPr>
          <a:xfrm>
            <a:off x="3500430" y="3714752"/>
            <a:ext cx="5072098" cy="923330"/>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Выполнила: учитель русского языка и литературы </a:t>
            </a:r>
          </a:p>
          <a:p>
            <a:pPr algn="r"/>
            <a:r>
              <a:rPr lang="ru-RU" dirty="0" smtClean="0">
                <a:latin typeface="Times New Roman" pitchFamily="18" charset="0"/>
                <a:cs typeface="Times New Roman" pitchFamily="18" charset="0"/>
              </a:rPr>
              <a:t>Сафонова Алина Владимировна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58200" cy="520700"/>
          </a:xfrm>
        </p:spPr>
        <p:txBody>
          <a:bodyPr>
            <a:normAutofit/>
          </a:bodyPr>
          <a:lstStyle/>
          <a:p>
            <a:r>
              <a:rPr lang="ru-RU" sz="2000" cap="none" dirty="0" smtClean="0">
                <a:solidFill>
                  <a:schemeClr val="tx1"/>
                </a:solidFill>
                <a:effectLst/>
                <a:latin typeface="Times New Roman" pitchFamily="18" charset="0"/>
                <a:cs typeface="Times New Roman" pitchFamily="18" charset="0"/>
              </a:rPr>
              <a:t>«Защитники Брестской крепости» Пётр Александрович Кривоногов</a:t>
            </a:r>
            <a:endParaRPr lang="ru-RU" sz="2000" cap="none" dirty="0">
              <a:solidFill>
                <a:schemeClr val="tx1"/>
              </a:solidFill>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928662" y="1142984"/>
            <a:ext cx="7072330" cy="51077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58200" cy="520700"/>
          </a:xfrm>
        </p:spPr>
        <p:txBody>
          <a:bodyPr>
            <a:normAutofit fontScale="90000"/>
          </a:bodyPr>
          <a:lstStyle/>
          <a:p>
            <a:pPr algn="ctr"/>
            <a:r>
              <a:rPr lang="ru-RU" sz="2400" cap="none" dirty="0" smtClean="0">
                <a:solidFill>
                  <a:schemeClr val="tx1"/>
                </a:solidFill>
                <a:effectLst/>
                <a:latin typeface="Times New Roman" pitchFamily="18" charset="0"/>
                <a:cs typeface="Times New Roman" pitchFamily="18" charset="0"/>
              </a:rPr>
              <a:t>«Защитники Брестской крепости» Пётр Александрович Кривоногов</a:t>
            </a:r>
            <a:endParaRPr lang="ru-RU" dirty="0"/>
          </a:p>
        </p:txBody>
      </p:sp>
      <p:sp>
        <p:nvSpPr>
          <p:cNvPr id="3" name="Текст 2"/>
          <p:cNvSpPr>
            <a:spLocks noGrp="1"/>
          </p:cNvSpPr>
          <p:nvPr>
            <p:ph type="body" idx="2"/>
          </p:nvPr>
        </p:nvSpPr>
        <p:spPr>
          <a:xfrm>
            <a:off x="214282" y="785794"/>
            <a:ext cx="4786346" cy="5429288"/>
          </a:xfrm>
        </p:spPr>
        <p:txBody>
          <a:bodyPr>
            <a:noAutofit/>
          </a:bodyPr>
          <a:lstStyle/>
          <a:p>
            <a:pPr marL="36000" algn="just"/>
            <a:r>
              <a:rPr lang="ru-RU" sz="1650" dirty="0" smtClean="0">
                <a:latin typeface="Times New Roman" pitchFamily="18" charset="0"/>
                <a:cs typeface="Times New Roman" pitchFamily="18" charset="0"/>
              </a:rPr>
              <a:t>  На картине запечатлён острый момент боя у </a:t>
            </a:r>
            <a:r>
              <a:rPr lang="ru-RU" sz="1650" dirty="0" err="1" smtClean="0">
                <a:latin typeface="Times New Roman" pitchFamily="18" charset="0"/>
                <a:cs typeface="Times New Roman" pitchFamily="18" charset="0"/>
              </a:rPr>
              <a:t>Тереспольских</a:t>
            </a:r>
            <a:r>
              <a:rPr lang="ru-RU" sz="1650" dirty="0" smtClean="0">
                <a:latin typeface="Times New Roman" pitchFamily="18" charset="0"/>
                <a:cs typeface="Times New Roman" pitchFamily="18" charset="0"/>
              </a:rPr>
              <a:t> ворот Брестской крепости, когда оставшиеся в живых пограничники вновь идут в очередную контратаку на огромную тёмную массу врага.</a:t>
            </a:r>
          </a:p>
          <a:p>
            <a:pPr marL="36000" algn="just"/>
            <a:r>
              <a:rPr lang="ru-RU" sz="1650" dirty="0" smtClean="0">
                <a:latin typeface="Times New Roman" pitchFamily="18" charset="0"/>
                <a:cs typeface="Times New Roman" pitchFamily="18" charset="0"/>
              </a:rPr>
              <a:t>   События первых дней ВОВ не сразу стали известны внутри страны, первые упоминания о событиях героической обороны стали известны в 1942 году из захваченных немецких источников. </a:t>
            </a:r>
          </a:p>
          <a:p>
            <a:pPr marL="36000" algn="just"/>
            <a:r>
              <a:rPr lang="ru-RU" sz="1650" dirty="0" smtClean="0">
                <a:latin typeface="Times New Roman" pitchFamily="18" charset="0"/>
                <a:cs typeface="Times New Roman" pitchFamily="18" charset="0"/>
              </a:rPr>
              <a:t>В годы войны П.А.Кривоногов, начавший войну солдатом, а закончивший майором, выполнил много набросков и графических портретов солдат, находясь на  линии фронта. </a:t>
            </a:r>
            <a:r>
              <a:rPr lang="ru-RU" sz="1600" dirty="0" smtClean="0">
                <a:latin typeface="Times New Roman" pitchFamily="18" charset="0"/>
                <a:cs typeface="Times New Roman" pitchFamily="18" charset="0"/>
              </a:rPr>
              <a:t>Впоследствии</a:t>
            </a:r>
            <a:r>
              <a:rPr lang="ru-RU" sz="1650" dirty="0" smtClean="0">
                <a:latin typeface="Times New Roman" pitchFamily="18" charset="0"/>
                <a:cs typeface="Times New Roman" pitchFamily="18" charset="0"/>
              </a:rPr>
              <a:t> при создании полномасштабных работ это помогало ему ярко, достоверно и единообразно эмоциональным самоощущением воссоздать решающие сражения военных лет. Материал для своего полотна он собирал очень тщательно, долго и внимательно. На момент написания картины подвиг героев ещё не был упомянут ни в литературе, ни в искусстве. Много времени художник провел на поле боя, среди руин разрушенной крепости им были сделаны сотни зарисовок и этюдов.</a:t>
            </a:r>
          </a:p>
          <a:p>
            <a:pPr marL="36000" algn="just"/>
            <a:endParaRPr lang="ru-RU" sz="1650" dirty="0">
              <a:latin typeface="Times New Roman" pitchFamily="18" charset="0"/>
              <a:cs typeface="Times New Roman" pitchFamily="18" charset="0"/>
            </a:endParaRPr>
          </a:p>
        </p:txBody>
      </p:sp>
      <p:pic>
        <p:nvPicPr>
          <p:cNvPr id="7" name="Picture 2"/>
          <p:cNvPicPr>
            <a:picLocks noGrp="1" noChangeAspect="1" noChangeArrowheads="1"/>
          </p:cNvPicPr>
          <p:nvPr>
            <p:ph sz="half" idx="1"/>
          </p:nvPr>
        </p:nvPicPr>
        <p:blipFill>
          <a:blip r:embed="rId2"/>
          <a:srcRect/>
          <a:stretch>
            <a:fillRect/>
          </a:stretch>
        </p:blipFill>
        <p:spPr bwMode="auto">
          <a:xfrm>
            <a:off x="5072066" y="1357298"/>
            <a:ext cx="3895725" cy="28135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58200" cy="520700"/>
          </a:xfrm>
        </p:spPr>
        <p:txBody>
          <a:bodyPr>
            <a:normAutofit/>
          </a:bodyPr>
          <a:lstStyle/>
          <a:p>
            <a:pPr algn="ctr"/>
            <a:r>
              <a:rPr lang="ru-RU" sz="2000" cap="none" dirty="0" smtClean="0">
                <a:solidFill>
                  <a:schemeClr val="tx1"/>
                </a:solidFill>
                <a:effectLst/>
                <a:latin typeface="Times New Roman" pitchFamily="18" charset="0"/>
                <a:cs typeface="Times New Roman" pitchFamily="18" charset="0"/>
              </a:rPr>
              <a:t>«Оборона Севастополя» Александр Александрович Дейнека</a:t>
            </a:r>
            <a:endParaRPr lang="ru-RU" sz="2000" cap="none" dirty="0">
              <a:solidFill>
                <a:schemeClr val="tx1"/>
              </a:solidFill>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571472" y="1214422"/>
            <a:ext cx="7786710" cy="45503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58200" cy="520700"/>
          </a:xfrm>
        </p:spPr>
        <p:txBody>
          <a:bodyPr>
            <a:normAutofit fontScale="90000"/>
          </a:bodyPr>
          <a:lstStyle/>
          <a:p>
            <a:pPr algn="ctr"/>
            <a:r>
              <a:rPr lang="ru-RU" sz="2400" cap="none" dirty="0" smtClean="0">
                <a:solidFill>
                  <a:schemeClr val="tx1"/>
                </a:solidFill>
                <a:effectLst/>
                <a:latin typeface="Times New Roman" pitchFamily="18" charset="0"/>
                <a:cs typeface="Times New Roman" pitchFamily="18" charset="0"/>
              </a:rPr>
              <a:t>«Оборона Севастополя» Александр Александрович Дейнека</a:t>
            </a:r>
            <a:endParaRPr lang="ru-RU" dirty="0"/>
          </a:p>
        </p:txBody>
      </p:sp>
      <p:sp>
        <p:nvSpPr>
          <p:cNvPr id="3" name="Текст 2"/>
          <p:cNvSpPr>
            <a:spLocks noGrp="1"/>
          </p:cNvSpPr>
          <p:nvPr>
            <p:ph type="body" idx="2"/>
          </p:nvPr>
        </p:nvSpPr>
        <p:spPr>
          <a:xfrm>
            <a:off x="285720" y="785794"/>
            <a:ext cx="4429156" cy="5429288"/>
          </a:xfrm>
        </p:spPr>
        <p:txBody>
          <a:bodyPr>
            <a:noAutofit/>
          </a:bodyPr>
          <a:lstStyle/>
          <a:p>
            <a:pPr algn="just"/>
            <a:r>
              <a:rPr lang="ru-RU" sz="1500" dirty="0" smtClean="0">
                <a:latin typeface="Times New Roman" pitchFamily="18" charset="0"/>
                <a:cs typeface="Times New Roman" pitchFamily="18" charset="0"/>
              </a:rPr>
              <a:t>   Одна из наиболее знаменитых картин А.А.Дейнеки. Созданная в Москве, в настоящее время находится в  Русском музее в Санкт-Петербурге. На картине запечатлён скорбный и величественный подвиг советских бойцов, отдавших свою жизнь при Обороне Севастополя  в 1942 году.</a:t>
            </a:r>
          </a:p>
          <a:p>
            <a:pPr algn="just"/>
            <a:r>
              <a:rPr lang="ru-RU" sz="1500" dirty="0" smtClean="0">
                <a:latin typeface="Times New Roman" pitchFamily="18" charset="0"/>
                <a:cs typeface="Times New Roman" pitchFamily="18" charset="0"/>
              </a:rPr>
              <a:t>   Картина Дейнеки представляет собой не документальное воспроизведение боевого эпизода, а символическое изображение столкновения двух непримиримых сил на руинах горящего города: богатырские фигуры советских моряков в нарочито белоснежных робах против надвигающейся темно-серой, почти безликой массы захватчиков. Динамику и драматизм композиции определяет центральная фигура матроса в последнем отчаянном броске на геометрически точный ряд вражеских штыков.</a:t>
            </a:r>
          </a:p>
          <a:p>
            <a:pPr algn="just"/>
            <a:r>
              <a:rPr lang="ru-RU" sz="1500" dirty="0" smtClean="0">
                <a:latin typeface="Times New Roman" pitchFamily="18" charset="0"/>
                <a:cs typeface="Times New Roman" pitchFamily="18" charset="0"/>
              </a:rPr>
              <a:t>   В военное время художник не смог найти мужскую натуру для центральной фигуры, и в конце концов пригласил позировать девушку-спортсменку подходящего телосложения, о чём впоследствии писал: «</a:t>
            </a:r>
            <a:r>
              <a:rPr lang="ru-RU" sz="1500" i="1" dirty="0" smtClean="0">
                <a:latin typeface="Times New Roman" pitchFamily="18" charset="0"/>
                <a:cs typeface="Times New Roman" pitchFamily="18" charset="0"/>
              </a:rPr>
              <a:t>Тогда мне пришла в голову мысль прибегнуть к женской натуре. Одна из моих знакомых спортсменок с подходящими физическими данными согласилась позировать</a:t>
            </a:r>
            <a:r>
              <a:rPr lang="ru-RU" sz="1500" dirty="0" smtClean="0">
                <a:latin typeface="Times New Roman" pitchFamily="18" charset="0"/>
                <a:cs typeface="Times New Roman" pitchFamily="18" charset="0"/>
              </a:rPr>
              <a:t>».</a:t>
            </a:r>
          </a:p>
          <a:p>
            <a:pPr algn="just"/>
            <a:endParaRPr lang="ru-RU" sz="1500" dirty="0">
              <a:latin typeface="Times New Roman" pitchFamily="18" charset="0"/>
              <a:cs typeface="Times New Roman" pitchFamily="18" charset="0"/>
            </a:endParaRPr>
          </a:p>
        </p:txBody>
      </p:sp>
      <p:pic>
        <p:nvPicPr>
          <p:cNvPr id="5" name="Picture 2"/>
          <p:cNvPicPr>
            <a:picLocks noGrp="1" noChangeAspect="1" noChangeArrowheads="1"/>
          </p:cNvPicPr>
          <p:nvPr>
            <p:ph sz="half" idx="1"/>
          </p:nvPr>
        </p:nvPicPr>
        <p:blipFill>
          <a:blip r:embed="rId2"/>
          <a:srcRect/>
          <a:stretch>
            <a:fillRect/>
          </a:stretch>
        </p:blipFill>
        <p:spPr bwMode="auto">
          <a:xfrm>
            <a:off x="4714876" y="1500174"/>
            <a:ext cx="3895725" cy="22765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58200" cy="520700"/>
          </a:xfrm>
        </p:spPr>
        <p:txBody>
          <a:bodyPr>
            <a:normAutofit/>
          </a:bodyPr>
          <a:lstStyle/>
          <a:p>
            <a:pPr algn="ctr"/>
            <a:r>
              <a:rPr lang="ru-RU" sz="2000" cap="none" dirty="0" smtClean="0">
                <a:solidFill>
                  <a:schemeClr val="tx1"/>
                </a:solidFill>
                <a:effectLst/>
                <a:latin typeface="Times New Roman" pitchFamily="18" charset="0"/>
                <a:cs typeface="Times New Roman" pitchFamily="18" charset="0"/>
              </a:rPr>
              <a:t>Плакат </a:t>
            </a:r>
            <a:r>
              <a:rPr lang="ru-RU" sz="2000" cap="none" dirty="0" err="1" smtClean="0">
                <a:solidFill>
                  <a:schemeClr val="tx1"/>
                </a:solidFill>
                <a:effectLst/>
                <a:latin typeface="Times New Roman" pitchFamily="18" charset="0"/>
                <a:cs typeface="Times New Roman" pitchFamily="18" charset="0"/>
              </a:rPr>
              <a:t>Кукрыниксов</a:t>
            </a:r>
            <a:r>
              <a:rPr lang="ru-RU" sz="2000" cap="none" dirty="0" smtClean="0">
                <a:solidFill>
                  <a:schemeClr val="tx1"/>
                </a:solidFill>
                <a:effectLst/>
                <a:latin typeface="Times New Roman" pitchFamily="18" charset="0"/>
                <a:cs typeface="Times New Roman" pitchFamily="18" charset="0"/>
              </a:rPr>
              <a:t> «Беспощадно разгромим и уничтожим врага!»</a:t>
            </a:r>
            <a:endParaRPr lang="ru-RU" sz="2000" cap="none" dirty="0">
              <a:solidFill>
                <a:schemeClr val="tx1"/>
              </a:solidFill>
              <a:effectLst/>
              <a:latin typeface="Times New Roman" pitchFamily="18" charset="0"/>
              <a:cs typeface="Times New Roman" pitchFamily="18" charset="0"/>
            </a:endParaRPr>
          </a:p>
        </p:txBody>
      </p:sp>
      <p:pic>
        <p:nvPicPr>
          <p:cNvPr id="5122" name="Picture 2" descr="http://www.imageup.ru/img230/1321909/584062eb28950ebdbb2bc65cc2e897eb_600.jpg"/>
          <p:cNvPicPr>
            <a:picLocks noChangeAspect="1" noChangeArrowheads="1"/>
          </p:cNvPicPr>
          <p:nvPr/>
        </p:nvPicPr>
        <p:blipFill>
          <a:blip r:embed="rId2"/>
          <a:srcRect/>
          <a:stretch>
            <a:fillRect/>
          </a:stretch>
        </p:blipFill>
        <p:spPr bwMode="auto">
          <a:xfrm>
            <a:off x="2357422" y="785794"/>
            <a:ext cx="3810000" cy="554355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58200" cy="520700"/>
          </a:xfrm>
        </p:spPr>
        <p:txBody>
          <a:bodyPr>
            <a:normAutofit fontScale="90000"/>
          </a:bodyPr>
          <a:lstStyle/>
          <a:p>
            <a:pPr algn="ctr"/>
            <a:r>
              <a:rPr lang="ru-RU" sz="2400" cap="none" dirty="0" smtClean="0">
                <a:solidFill>
                  <a:schemeClr val="tx1"/>
                </a:solidFill>
                <a:effectLst/>
                <a:latin typeface="Times New Roman" pitchFamily="18" charset="0"/>
                <a:cs typeface="Times New Roman" pitchFamily="18" charset="0"/>
              </a:rPr>
              <a:t>Плакат </a:t>
            </a:r>
            <a:r>
              <a:rPr lang="ru-RU" sz="2400" cap="none" dirty="0" err="1" smtClean="0">
                <a:solidFill>
                  <a:schemeClr val="tx1"/>
                </a:solidFill>
                <a:effectLst/>
                <a:latin typeface="Times New Roman" pitchFamily="18" charset="0"/>
                <a:cs typeface="Times New Roman" pitchFamily="18" charset="0"/>
              </a:rPr>
              <a:t>Кукрыниксов</a:t>
            </a:r>
            <a:r>
              <a:rPr lang="ru-RU" sz="2400" cap="none" dirty="0" smtClean="0">
                <a:solidFill>
                  <a:schemeClr val="tx1"/>
                </a:solidFill>
                <a:effectLst/>
                <a:latin typeface="Times New Roman" pitchFamily="18" charset="0"/>
                <a:cs typeface="Times New Roman" pitchFamily="18" charset="0"/>
              </a:rPr>
              <a:t> «Беспощадно разгромим и уничтожим врага!»</a:t>
            </a:r>
            <a:endParaRPr lang="ru-RU" dirty="0"/>
          </a:p>
        </p:txBody>
      </p:sp>
      <p:sp>
        <p:nvSpPr>
          <p:cNvPr id="3" name="Текст 2"/>
          <p:cNvSpPr>
            <a:spLocks noGrp="1"/>
          </p:cNvSpPr>
          <p:nvPr>
            <p:ph type="body" idx="2"/>
          </p:nvPr>
        </p:nvSpPr>
        <p:spPr>
          <a:xfrm>
            <a:off x="285720" y="928670"/>
            <a:ext cx="4214842" cy="5429288"/>
          </a:xfrm>
        </p:spPr>
        <p:txBody>
          <a:bodyPr>
            <a:normAutofit/>
          </a:bodyPr>
          <a:lstStyle/>
          <a:p>
            <a:pPr algn="just"/>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Кукрыниксы</a:t>
            </a:r>
            <a:r>
              <a:rPr lang="ru-RU" sz="1600" b="1"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 творческий коллектив советских художников-графиков и живописцев, в который входили действительные члены  Академии художеств СССР(1947), народные художники СССР (1958), Герои Социалистического труда Михаил Куприянов (1903—1991),Порфирий Крылов (1902—1990) и Николай Соколов (1903—2000).</a:t>
            </a:r>
          </a:p>
          <a:p>
            <a:pPr algn="just"/>
            <a:r>
              <a:rPr lang="ru-RU" sz="1600" dirty="0" smtClean="0">
                <a:latin typeface="Times New Roman" pitchFamily="18" charset="0"/>
                <a:cs typeface="Times New Roman" pitchFamily="18" charset="0"/>
              </a:rPr>
              <a:t>  По призыву партии весь народ поднялся на борьбу с врагом. Советские художники также почувствовали себя мобилизованными и призванными своим искусством служить народу, помогать ему в смертельной схватке с врагом.</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Первыми, кто откликнулся на военные события, были художники-плакатисты. На второй день войны уже появился плакат </a:t>
            </a:r>
            <a:r>
              <a:rPr lang="ru-RU" sz="1600" dirty="0" err="1" smtClean="0">
                <a:latin typeface="Times New Roman" pitchFamily="18" charset="0"/>
                <a:cs typeface="Times New Roman" pitchFamily="18" charset="0"/>
              </a:rPr>
              <a:t>Кукрыниксов</a:t>
            </a:r>
            <a:r>
              <a:rPr lang="ru-RU" sz="1600" dirty="0" smtClean="0">
                <a:latin typeface="Times New Roman" pitchFamily="18" charset="0"/>
                <a:cs typeface="Times New Roman" pitchFamily="18" charset="0"/>
              </a:rPr>
              <a:t> «Беспощадно разгромим и уничтожим врага!» </a:t>
            </a:r>
            <a:endParaRPr lang="ru-RU" sz="1600" dirty="0">
              <a:latin typeface="Times New Roman" pitchFamily="18" charset="0"/>
              <a:cs typeface="Times New Roman" pitchFamily="18" charset="0"/>
            </a:endParaRPr>
          </a:p>
        </p:txBody>
      </p:sp>
      <p:pic>
        <p:nvPicPr>
          <p:cNvPr id="5" name="Picture 2" descr="http://www.imageup.ru/img230/1321909/584062eb28950ebdbb2bc65cc2e897eb_600.jpg"/>
          <p:cNvPicPr>
            <a:picLocks noGrp="1" noChangeAspect="1" noChangeArrowheads="1"/>
          </p:cNvPicPr>
          <p:nvPr>
            <p:ph sz="half" idx="1"/>
          </p:nvPr>
        </p:nvPicPr>
        <p:blipFill>
          <a:blip r:embed="rId2"/>
          <a:srcRect/>
          <a:stretch>
            <a:fillRect/>
          </a:stretch>
        </p:blipFill>
        <p:spPr bwMode="auto">
          <a:xfrm>
            <a:off x="4876663" y="928688"/>
            <a:ext cx="3572148" cy="51974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58200" cy="785818"/>
          </a:xfrm>
        </p:spPr>
        <p:txBody>
          <a:bodyPr>
            <a:normAutofit fontScale="90000"/>
          </a:bodyPr>
          <a:lstStyle/>
          <a:p>
            <a:pPr algn="ct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Плакат «Родина-мать зовет» Ираклий Моисеевич </a:t>
            </a:r>
            <a:r>
              <a:rPr lang="ru-RU" cap="none" dirty="0" err="1" smtClean="0">
                <a:solidFill>
                  <a:schemeClr val="tx1"/>
                </a:solidFill>
                <a:effectLst/>
                <a:latin typeface="Times New Roman" pitchFamily="18" charset="0"/>
                <a:cs typeface="Times New Roman" pitchFamily="18" charset="0"/>
              </a:rPr>
              <a:t>Тоидзе</a:t>
            </a:r>
            <a:r>
              <a:rPr lang="ru-RU" cap="none" dirty="0" smtClean="0">
                <a:solidFill>
                  <a:schemeClr val="tx1"/>
                </a:solidFill>
                <a:effectLst/>
                <a:latin typeface="Times New Roman" pitchFamily="18" charset="0"/>
                <a:cs typeface="Times New Roman" pitchFamily="18" charset="0"/>
              </a:rPr>
              <a:t>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endParaRPr lang="ru-RU" cap="none" dirty="0">
              <a:solidFill>
                <a:schemeClr val="tx1"/>
              </a:solidFill>
              <a:effectLst/>
              <a:latin typeface="Times New Roman" pitchFamily="18" charset="0"/>
              <a:cs typeface="Times New Roman" pitchFamily="18" charset="0"/>
            </a:endParaRPr>
          </a:p>
        </p:txBody>
      </p:sp>
      <p:pic>
        <p:nvPicPr>
          <p:cNvPr id="7170" name="Picture 2" descr="http://www.imageup.ru/img230/1321911/rodina_b.jpg"/>
          <p:cNvPicPr>
            <a:picLocks noChangeAspect="1" noChangeArrowheads="1"/>
          </p:cNvPicPr>
          <p:nvPr/>
        </p:nvPicPr>
        <p:blipFill>
          <a:blip r:embed="rId2"/>
          <a:srcRect/>
          <a:stretch>
            <a:fillRect/>
          </a:stretch>
        </p:blipFill>
        <p:spPr bwMode="auto">
          <a:xfrm>
            <a:off x="2214546" y="857232"/>
            <a:ext cx="4492605" cy="570546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8458200" cy="377824"/>
          </a:xfrm>
        </p:spPr>
        <p:txBody>
          <a:bodyPr>
            <a:normAutofit fontScale="90000"/>
          </a:bodyPr>
          <a:lstStyle/>
          <a:p>
            <a:pPr algn="ct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Плакат «Родина-мать зовет» Ираклий Моисеевич </a:t>
            </a:r>
            <a:r>
              <a:rPr lang="ru-RU" cap="none" dirty="0" err="1" smtClean="0">
                <a:solidFill>
                  <a:schemeClr val="tx1"/>
                </a:solidFill>
                <a:effectLst/>
                <a:latin typeface="Times New Roman" pitchFamily="18" charset="0"/>
                <a:cs typeface="Times New Roman" pitchFamily="18" charset="0"/>
              </a:rPr>
              <a:t>Тоидзе</a:t>
            </a:r>
            <a:r>
              <a:rPr lang="ru-RU" cap="none" dirty="0" smtClean="0">
                <a:solidFill>
                  <a:schemeClr val="tx1"/>
                </a:solidFill>
                <a:effectLst/>
                <a:latin typeface="Times New Roman" pitchFamily="18" charset="0"/>
                <a:cs typeface="Times New Roman" pitchFamily="18" charset="0"/>
              </a:rPr>
              <a:t> </a:t>
            </a:r>
            <a:endParaRPr lang="ru-RU" dirty="0"/>
          </a:p>
        </p:txBody>
      </p:sp>
      <p:sp>
        <p:nvSpPr>
          <p:cNvPr id="3" name="Текст 2"/>
          <p:cNvSpPr>
            <a:spLocks noGrp="1"/>
          </p:cNvSpPr>
          <p:nvPr>
            <p:ph type="body" idx="2"/>
          </p:nvPr>
        </p:nvSpPr>
        <p:spPr>
          <a:xfrm>
            <a:off x="285720" y="928670"/>
            <a:ext cx="4214842" cy="5429288"/>
          </a:xfrm>
        </p:spPr>
        <p:txBody>
          <a:bodyPr>
            <a:normAutofit lnSpcReduction="10000"/>
          </a:bodyPr>
          <a:lstStyle/>
          <a:p>
            <a:pPr algn="just"/>
            <a:r>
              <a:rPr lang="ru-RU" sz="1800" dirty="0" smtClean="0">
                <a:latin typeface="Times New Roman" pitchFamily="18" charset="0"/>
                <a:cs typeface="Times New Roman" pitchFamily="18" charset="0"/>
              </a:rPr>
              <a:t>   Среди первых плакатов Отечественной войны следует отметить плакат грузинского советского художника И. </a:t>
            </a:r>
            <a:r>
              <a:rPr lang="ru-RU" sz="1800" dirty="0" err="1" smtClean="0">
                <a:latin typeface="Times New Roman" pitchFamily="18" charset="0"/>
                <a:cs typeface="Times New Roman" pitchFamily="18" charset="0"/>
              </a:rPr>
              <a:t>Тоидзе</a:t>
            </a:r>
            <a:r>
              <a:rPr lang="ru-RU" sz="1800" dirty="0" smtClean="0">
                <a:latin typeface="Times New Roman" pitchFamily="18" charset="0"/>
                <a:cs typeface="Times New Roman" pitchFamily="18" charset="0"/>
              </a:rPr>
              <a:t> «Родина-мать зовет».</a:t>
            </a:r>
          </a:p>
          <a:p>
            <a:pPr algn="just"/>
            <a:r>
              <a:rPr lang="ru-RU" sz="1800" dirty="0" smtClean="0">
                <a:latin typeface="Times New Roman" pitchFamily="18" charset="0"/>
                <a:cs typeface="Times New Roman" pitchFamily="18" charset="0"/>
              </a:rPr>
              <a:t>   Немолодая женщина с суровым лицом держит в протянутой вперед правой руке текст военной присяги, левая рука призывно поднята вверх. Незабываемо ее лицо с крепко сжатыми губами, с горящими, в упор обращенными к зрителю глазами. Слегка разметавшиеся с проседью волосы, сдвинутые к переносице нахмуренные брови, развеваемый ветром платок создают настроение тревоги и очень четко определяют главную мысль плаката — Родина-мать зовет своих сыновей исполнить долг — защитить Отечество.   </a:t>
            </a:r>
            <a:endParaRPr lang="ru-RU" sz="1800" dirty="0">
              <a:latin typeface="Times New Roman" pitchFamily="18" charset="0"/>
              <a:cs typeface="Times New Roman" pitchFamily="18" charset="0"/>
            </a:endParaRPr>
          </a:p>
        </p:txBody>
      </p:sp>
      <p:pic>
        <p:nvPicPr>
          <p:cNvPr id="5" name="Picture 2" descr="http://www.imageup.ru/img230/1321911/rodina_b.jpg"/>
          <p:cNvPicPr>
            <a:picLocks noGrp="1" noChangeAspect="1" noChangeArrowheads="1"/>
          </p:cNvPicPr>
          <p:nvPr>
            <p:ph sz="half" idx="1"/>
          </p:nvPr>
        </p:nvPicPr>
        <p:blipFill>
          <a:blip r:embed="rId2"/>
          <a:srcRect/>
          <a:stretch>
            <a:fillRect/>
          </a:stretch>
        </p:blipFill>
        <p:spPr bwMode="auto">
          <a:xfrm>
            <a:off x="4714875" y="1053702"/>
            <a:ext cx="3895725" cy="494744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58200" cy="520700"/>
          </a:xfrm>
        </p:spPr>
        <p:txBody>
          <a:bodyPr>
            <a:normAutofit/>
          </a:bodyPr>
          <a:lstStyle/>
          <a:p>
            <a:pPr algn="ctr"/>
            <a:r>
              <a:rPr lang="ru-RU" sz="2000" cap="none" dirty="0" smtClean="0">
                <a:solidFill>
                  <a:schemeClr val="tx1"/>
                </a:solidFill>
                <a:effectLst/>
                <a:latin typeface="Times New Roman" pitchFamily="18" charset="0"/>
                <a:cs typeface="Times New Roman" pitchFamily="18" charset="0"/>
              </a:rPr>
              <a:t>«Сестрица» Марат Самсонов</a:t>
            </a:r>
            <a:endParaRPr lang="ru-RU" sz="2000" cap="none" dirty="0">
              <a:solidFill>
                <a:schemeClr val="tx1"/>
              </a:solidFill>
              <a:effectLst/>
              <a:latin typeface="Times New Roman" pitchFamily="18" charset="0"/>
              <a:cs typeface="Times New Roman" pitchFamily="18" charset="0"/>
            </a:endParaRPr>
          </a:p>
        </p:txBody>
      </p:sp>
      <p:pic>
        <p:nvPicPr>
          <p:cNvPr id="9218" name="Picture 2" descr="http://www.childrenpedia.org/7/11.files/image031.jpg"/>
          <p:cNvPicPr>
            <a:picLocks noChangeAspect="1" noChangeArrowheads="1"/>
          </p:cNvPicPr>
          <p:nvPr/>
        </p:nvPicPr>
        <p:blipFill>
          <a:blip r:embed="rId2"/>
          <a:srcRect/>
          <a:stretch>
            <a:fillRect/>
          </a:stretch>
        </p:blipFill>
        <p:spPr bwMode="auto">
          <a:xfrm>
            <a:off x="2428860" y="857232"/>
            <a:ext cx="4563762" cy="584701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58200" cy="520700"/>
          </a:xfrm>
        </p:spPr>
        <p:txBody>
          <a:bodyPr/>
          <a:lstStyle/>
          <a:p>
            <a:pPr algn="ctr"/>
            <a:r>
              <a:rPr lang="ru-RU" sz="2400" cap="none" dirty="0" smtClean="0">
                <a:solidFill>
                  <a:schemeClr val="tx1"/>
                </a:solidFill>
                <a:effectLst/>
                <a:latin typeface="Times New Roman" pitchFamily="18" charset="0"/>
                <a:cs typeface="Times New Roman" pitchFamily="18" charset="0"/>
              </a:rPr>
              <a:t>«Сестрица» Марат Самсонов</a:t>
            </a:r>
            <a:endParaRPr lang="ru-RU" dirty="0"/>
          </a:p>
        </p:txBody>
      </p:sp>
      <p:sp>
        <p:nvSpPr>
          <p:cNvPr id="3" name="Текст 2"/>
          <p:cNvSpPr>
            <a:spLocks noGrp="1"/>
          </p:cNvSpPr>
          <p:nvPr>
            <p:ph type="body" idx="2"/>
          </p:nvPr>
        </p:nvSpPr>
        <p:spPr>
          <a:xfrm>
            <a:off x="357158" y="785794"/>
            <a:ext cx="4572032" cy="5429288"/>
          </a:xfrm>
        </p:spPr>
        <p:txBody>
          <a:bodyPr>
            <a:noAutofit/>
          </a:bodyPr>
          <a:lstStyle/>
          <a:p>
            <a:pPr algn="just"/>
            <a:r>
              <a:rPr lang="ru-RU" sz="1600" dirty="0" smtClean="0">
                <a:latin typeface="Times New Roman" pitchFamily="18" charset="0"/>
                <a:cs typeface="Times New Roman" pitchFamily="18" charset="0"/>
              </a:rPr>
              <a:t>    Марат Самсонов показал фрагмент тяжелой жизни медсестры. На своем полотне «Сестрица», которую он написал в 1953 году, он изобразил медсестру, которая вытаскивает с поля боя раненого солдата. У него перевязаны глаза, по всей видимости он потерял зрение. Хрупкая девушка тянет на себе взрослого мужчину, его оружие. Несмотря на тяжесть ситуации, она верит в то, что они победят. Образ, который нам представил Марат – это образ героя, величественного и мужественного. Пейзаж, который художник изобразил на картине, только усиливает весь драматизм этого эпизода. Этот стиль присущ всем картинам художника.</a:t>
            </a:r>
          </a:p>
          <a:p>
            <a:pPr algn="just"/>
            <a:r>
              <a:rPr lang="ru-RU" sz="1600" dirty="0" smtClean="0">
                <a:latin typeface="Times New Roman" pitchFamily="18" charset="0"/>
                <a:cs typeface="Times New Roman" pitchFamily="18" charset="0"/>
              </a:rPr>
              <a:t>   Марат Самсонов знает о войне изнутри. Как только начала война, он пошел в армию в качестве добровольца. Обучался в военном училище в Калинине, был лейтенантом. Участвовал в параде посвященном великой Победе, который состоялся 24 июня 1945 года.</a:t>
            </a:r>
          </a:p>
        </p:txBody>
      </p:sp>
      <p:pic>
        <p:nvPicPr>
          <p:cNvPr id="5" name="Picture 2" descr="http://www.childrenpedia.org/7/11.files/image031.jpg"/>
          <p:cNvPicPr>
            <a:picLocks noGrp="1" noChangeAspect="1" noChangeArrowheads="1"/>
          </p:cNvPicPr>
          <p:nvPr>
            <p:ph sz="half" idx="1"/>
          </p:nvPr>
        </p:nvPicPr>
        <p:blipFill>
          <a:blip r:embed="rId2"/>
          <a:srcRect/>
          <a:stretch>
            <a:fillRect/>
          </a:stretch>
        </p:blipFill>
        <p:spPr bwMode="auto">
          <a:xfrm>
            <a:off x="5286380" y="928670"/>
            <a:ext cx="3432301" cy="439740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357166"/>
            <a:ext cx="8458200" cy="520700"/>
          </a:xfrm>
        </p:spPr>
        <p:txBody>
          <a:bodyPr>
            <a:noAutofit/>
          </a:bodyPr>
          <a:lstStyle/>
          <a:p>
            <a:pPr algn="ctr"/>
            <a:r>
              <a:rPr lang="ru-RU" cap="none" dirty="0" smtClean="0">
                <a:solidFill>
                  <a:schemeClr val="tx1"/>
                </a:solidFill>
                <a:effectLst/>
                <a:latin typeface="Times New Roman" pitchFamily="18" charset="0"/>
                <a:cs typeface="Times New Roman" pitchFamily="18" charset="0"/>
              </a:rPr>
              <a:t>«</a:t>
            </a:r>
            <a:r>
              <a:rPr lang="ru-RU" cap="none" dirty="0" err="1" smtClean="0">
                <a:solidFill>
                  <a:schemeClr val="tx1"/>
                </a:solidFill>
                <a:effectLst/>
                <a:latin typeface="Times New Roman" pitchFamily="18" charset="0"/>
                <a:cs typeface="Times New Roman" pitchFamily="18" charset="0"/>
              </a:rPr>
              <a:t>Ленинградка</a:t>
            </a:r>
            <a:r>
              <a:rPr lang="ru-RU" cap="none" dirty="0" smtClean="0">
                <a:solidFill>
                  <a:schemeClr val="tx1"/>
                </a:solidFill>
                <a:effectLst/>
                <a:latin typeface="Times New Roman" pitchFamily="18" charset="0"/>
                <a:cs typeface="Times New Roman" pitchFamily="18" charset="0"/>
              </a:rPr>
              <a:t> (В сорок первом)» Борис Сергеевич Угаров</a:t>
            </a:r>
            <a:endParaRPr lang="ru-RU" cap="none" dirty="0">
              <a:solidFill>
                <a:schemeClr val="tx1"/>
              </a:solidFill>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l="4900" t="9975" r="3638" b="8752"/>
          <a:stretch>
            <a:fillRect/>
          </a:stretch>
        </p:blipFill>
        <p:spPr bwMode="auto">
          <a:xfrm>
            <a:off x="500034" y="1214422"/>
            <a:ext cx="8370336"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58200" cy="520700"/>
          </a:xfrm>
        </p:spPr>
        <p:txBody>
          <a:bodyPr>
            <a:normAutofit/>
          </a:bodyPr>
          <a:lstStyle/>
          <a:p>
            <a:pPr algn="ctr"/>
            <a:r>
              <a:rPr lang="ru-RU" sz="2000" cap="none" dirty="0" smtClean="0">
                <a:solidFill>
                  <a:schemeClr val="tx1"/>
                </a:solidFill>
                <a:effectLst/>
                <a:latin typeface="Times New Roman" pitchFamily="18" charset="0"/>
                <a:cs typeface="Times New Roman" pitchFamily="18" charset="0"/>
              </a:rPr>
              <a:t>Плакат «Отомсти» </a:t>
            </a:r>
            <a:r>
              <a:rPr lang="ru-RU" sz="2000" cap="none" dirty="0" err="1" smtClean="0">
                <a:solidFill>
                  <a:schemeClr val="tx1"/>
                </a:solidFill>
                <a:effectLst/>
                <a:latin typeface="Times New Roman" pitchFamily="18" charset="0"/>
                <a:cs typeface="Times New Roman" pitchFamily="18" charset="0"/>
              </a:rPr>
              <a:t>Дементий</a:t>
            </a:r>
            <a:r>
              <a:rPr lang="ru-RU" sz="2000" cap="none" dirty="0" smtClean="0">
                <a:solidFill>
                  <a:schemeClr val="tx1"/>
                </a:solidFill>
                <a:effectLst/>
                <a:latin typeface="Times New Roman" pitchFamily="18" charset="0"/>
                <a:cs typeface="Times New Roman" pitchFamily="18" charset="0"/>
              </a:rPr>
              <a:t> Алексеевич </a:t>
            </a:r>
            <a:r>
              <a:rPr lang="ru-RU" sz="2000" cap="none" dirty="0" err="1" smtClean="0">
                <a:solidFill>
                  <a:schemeClr val="tx1"/>
                </a:solidFill>
                <a:effectLst/>
                <a:latin typeface="Times New Roman" pitchFamily="18" charset="0"/>
                <a:cs typeface="Times New Roman" pitchFamily="18" charset="0"/>
              </a:rPr>
              <a:t>Шмаринов</a:t>
            </a:r>
            <a:endParaRPr lang="ru-RU" sz="2000" cap="none" dirty="0">
              <a:solidFill>
                <a:schemeClr val="tx1"/>
              </a:solidFill>
              <a:effectLst/>
              <a:latin typeface="Times New Roman" pitchFamily="18" charset="0"/>
              <a:cs typeface="Times New Roman" pitchFamily="18" charset="0"/>
            </a:endParaRPr>
          </a:p>
        </p:txBody>
      </p:sp>
      <p:pic>
        <p:nvPicPr>
          <p:cNvPr id="11266" name="Picture 2" descr="http://www.imageup.ru/img230/1321912/1322511270_c208.jpg"/>
          <p:cNvPicPr>
            <a:picLocks noChangeAspect="1" noChangeArrowheads="1"/>
          </p:cNvPicPr>
          <p:nvPr/>
        </p:nvPicPr>
        <p:blipFill>
          <a:blip r:embed="rId2"/>
          <a:srcRect/>
          <a:stretch>
            <a:fillRect/>
          </a:stretch>
        </p:blipFill>
        <p:spPr bwMode="auto">
          <a:xfrm>
            <a:off x="2714612" y="785794"/>
            <a:ext cx="3857652" cy="583452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58200" cy="520700"/>
          </a:xfrm>
        </p:spPr>
        <p:txBody>
          <a:bodyPr/>
          <a:lstStyle/>
          <a:p>
            <a:pPr algn="ctr"/>
            <a:r>
              <a:rPr lang="ru-RU" sz="2400" cap="none" dirty="0" smtClean="0">
                <a:solidFill>
                  <a:schemeClr val="tx1"/>
                </a:solidFill>
                <a:effectLst/>
                <a:latin typeface="Times New Roman" pitchFamily="18" charset="0"/>
                <a:cs typeface="Times New Roman" pitchFamily="18" charset="0"/>
              </a:rPr>
              <a:t>Плакат «Отомсти» </a:t>
            </a:r>
            <a:r>
              <a:rPr lang="ru-RU" sz="2400" cap="none" dirty="0" err="1" smtClean="0">
                <a:solidFill>
                  <a:schemeClr val="tx1"/>
                </a:solidFill>
                <a:effectLst/>
                <a:latin typeface="Times New Roman" pitchFamily="18" charset="0"/>
                <a:cs typeface="Times New Roman" pitchFamily="18" charset="0"/>
              </a:rPr>
              <a:t>Дементий</a:t>
            </a:r>
            <a:r>
              <a:rPr lang="ru-RU" sz="2400" cap="none" dirty="0" smtClean="0">
                <a:solidFill>
                  <a:schemeClr val="tx1"/>
                </a:solidFill>
                <a:effectLst/>
                <a:latin typeface="Times New Roman" pitchFamily="18" charset="0"/>
                <a:cs typeface="Times New Roman" pitchFamily="18" charset="0"/>
              </a:rPr>
              <a:t> Алексеевич </a:t>
            </a:r>
            <a:r>
              <a:rPr lang="ru-RU" sz="2400" cap="none" dirty="0" err="1" smtClean="0">
                <a:solidFill>
                  <a:schemeClr val="tx1"/>
                </a:solidFill>
                <a:effectLst/>
                <a:latin typeface="Times New Roman" pitchFamily="18" charset="0"/>
                <a:cs typeface="Times New Roman" pitchFamily="18" charset="0"/>
              </a:rPr>
              <a:t>Шмаринов</a:t>
            </a:r>
            <a:endParaRPr lang="ru-RU" dirty="0"/>
          </a:p>
        </p:txBody>
      </p:sp>
      <p:sp>
        <p:nvSpPr>
          <p:cNvPr id="3" name="Текст 2"/>
          <p:cNvSpPr>
            <a:spLocks noGrp="1"/>
          </p:cNvSpPr>
          <p:nvPr>
            <p:ph type="body" idx="2"/>
          </p:nvPr>
        </p:nvSpPr>
        <p:spPr>
          <a:xfrm>
            <a:off x="285720" y="928670"/>
            <a:ext cx="4214842" cy="5429288"/>
          </a:xfrm>
        </p:spPr>
        <p:txBody>
          <a:bodyPr>
            <a:normAutofit/>
          </a:bodyPr>
          <a:lstStyle/>
          <a:p>
            <a:pPr algn="just"/>
            <a:r>
              <a:rPr lang="ru-RU" sz="2000" b="1" dirty="0" err="1" smtClean="0">
                <a:latin typeface="Times New Roman" pitchFamily="18" charset="0"/>
                <a:cs typeface="Times New Roman" pitchFamily="18" charset="0"/>
              </a:rPr>
              <a:t>Дементий</a:t>
            </a:r>
            <a:r>
              <a:rPr lang="ru-RU" sz="2000" b="1" dirty="0" smtClean="0">
                <a:latin typeface="Times New Roman" pitchFamily="18" charset="0"/>
                <a:cs typeface="Times New Roman" pitchFamily="18" charset="0"/>
              </a:rPr>
              <a:t> Алексеевич </a:t>
            </a:r>
            <a:r>
              <a:rPr lang="ru-RU" sz="2000" b="1" dirty="0" err="1" smtClean="0">
                <a:latin typeface="Times New Roman" pitchFamily="18" charset="0"/>
                <a:cs typeface="Times New Roman" pitchFamily="18" charset="0"/>
              </a:rPr>
              <a:t>Шмаринов</a:t>
            </a:r>
            <a:r>
              <a:rPr lang="ru-RU" sz="2000" dirty="0" smtClean="0">
                <a:latin typeface="Times New Roman" pitchFamily="18" charset="0"/>
                <a:cs typeface="Times New Roman" pitchFamily="18" charset="0"/>
              </a:rPr>
              <a:t> (12 мая 1907 — 30 августа 1999) — советский и российский график, иллюстратор, педагог, профессор.</a:t>
            </a:r>
          </a:p>
          <a:p>
            <a:pPr algn="just"/>
            <a:r>
              <a:rPr lang="ru-RU" sz="2000" dirty="0" smtClean="0">
                <a:latin typeface="Times New Roman" pitchFamily="18" charset="0"/>
                <a:cs typeface="Times New Roman" pitchFamily="18" charset="0"/>
              </a:rPr>
              <a:t>С плаката художника Д. </a:t>
            </a:r>
            <a:r>
              <a:rPr lang="ru-RU" sz="2000" dirty="0" err="1" smtClean="0">
                <a:latin typeface="Times New Roman" pitchFamily="18" charset="0"/>
                <a:cs typeface="Times New Roman" pitchFamily="18" charset="0"/>
              </a:rPr>
              <a:t>Шмаринова</a:t>
            </a:r>
            <a:r>
              <a:rPr lang="ru-RU" sz="2000" dirty="0" smtClean="0">
                <a:latin typeface="Times New Roman" pitchFamily="18" charset="0"/>
                <a:cs typeface="Times New Roman" pitchFamily="18" charset="0"/>
              </a:rPr>
              <a:t> «Отомсти» смотрит на зрителя женщина. На фоне дымного пожарища стоит она, неподвижная и страшная в своем горе. На ее опущенных руках — тело зверски убитой девочки. В широко раскрытых, наполненных слезами глазах матери не только страдание, но и требование — отомсти!   </a:t>
            </a:r>
          </a:p>
          <a:p>
            <a:pPr algn="just"/>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5" name="Picture 2" descr="http://www.imageup.ru/img230/1321912/1322511270_c208.jpg"/>
          <p:cNvPicPr>
            <a:picLocks noGrp="1" noChangeAspect="1" noChangeArrowheads="1"/>
          </p:cNvPicPr>
          <p:nvPr>
            <p:ph sz="half" idx="1"/>
          </p:nvPr>
        </p:nvPicPr>
        <p:blipFill>
          <a:blip r:embed="rId2"/>
          <a:srcRect/>
          <a:stretch>
            <a:fillRect/>
          </a:stretch>
        </p:blipFill>
        <p:spPr bwMode="auto">
          <a:xfrm>
            <a:off x="4944513" y="928688"/>
            <a:ext cx="3436448" cy="51974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58200" cy="520700"/>
          </a:xfrm>
        </p:spPr>
        <p:txBody>
          <a:bodyPr>
            <a:normAutofit/>
          </a:bodyPr>
          <a:lstStyle/>
          <a:p>
            <a:pPr algn="ctr"/>
            <a:r>
              <a:rPr lang="ru-RU" sz="2000" cap="none" dirty="0" smtClean="0">
                <a:solidFill>
                  <a:schemeClr val="tx1"/>
                </a:solidFill>
                <a:effectLst/>
                <a:latin typeface="Times New Roman" pitchFamily="18" charset="0"/>
                <a:cs typeface="Times New Roman" pitchFamily="18" charset="0"/>
              </a:rPr>
              <a:t>«Курская дуга. Последний снаряд» Вениамин </a:t>
            </a:r>
            <a:r>
              <a:rPr lang="ru-RU" sz="2000" cap="none" dirty="0" err="1" smtClean="0">
                <a:solidFill>
                  <a:schemeClr val="tx1"/>
                </a:solidFill>
                <a:effectLst/>
                <a:latin typeface="Times New Roman" pitchFamily="18" charset="0"/>
                <a:cs typeface="Times New Roman" pitchFamily="18" charset="0"/>
              </a:rPr>
              <a:t>Карпович</a:t>
            </a:r>
            <a:r>
              <a:rPr lang="ru-RU" sz="2000" cap="none" dirty="0" smtClean="0">
                <a:solidFill>
                  <a:schemeClr val="tx1"/>
                </a:solidFill>
                <a:effectLst/>
                <a:latin typeface="Times New Roman" pitchFamily="18" charset="0"/>
                <a:cs typeface="Times New Roman" pitchFamily="18" charset="0"/>
              </a:rPr>
              <a:t> Чебанов</a:t>
            </a:r>
            <a:endParaRPr lang="ru-RU" sz="2000" cap="none" dirty="0">
              <a:solidFill>
                <a:schemeClr val="tx1"/>
              </a:solidFill>
              <a:effectLst/>
              <a:latin typeface="Times New Roman" pitchFamily="18" charset="0"/>
              <a:cs typeface="Times New Roman" pitchFamily="18" charset="0"/>
            </a:endParaRPr>
          </a:p>
        </p:txBody>
      </p:sp>
      <p:pic>
        <p:nvPicPr>
          <p:cNvPr id="35842" name="Picture 2" descr="http://www.onb.kursk.ru/our-booke/bitva/img/k7.jpg"/>
          <p:cNvPicPr>
            <a:picLocks noChangeAspect="1" noChangeArrowheads="1"/>
          </p:cNvPicPr>
          <p:nvPr/>
        </p:nvPicPr>
        <p:blipFill>
          <a:blip r:embed="rId2"/>
          <a:srcRect/>
          <a:stretch>
            <a:fillRect/>
          </a:stretch>
        </p:blipFill>
        <p:spPr bwMode="auto">
          <a:xfrm>
            <a:off x="1071538" y="1214422"/>
            <a:ext cx="6666696" cy="478634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58200" cy="520700"/>
          </a:xfrm>
        </p:spPr>
        <p:txBody>
          <a:bodyPr>
            <a:normAutofit fontScale="90000"/>
          </a:bodyPr>
          <a:lstStyle/>
          <a:p>
            <a:pPr algn="ctr"/>
            <a:r>
              <a:rPr lang="ru-RU" sz="2400" cap="none" dirty="0" smtClean="0">
                <a:solidFill>
                  <a:schemeClr val="tx1"/>
                </a:solidFill>
                <a:effectLst/>
                <a:latin typeface="Times New Roman" pitchFamily="18" charset="0"/>
                <a:cs typeface="Times New Roman" pitchFamily="18" charset="0"/>
              </a:rPr>
              <a:t>«Курская дуга. Последний снаряд» Вениамин </a:t>
            </a:r>
            <a:r>
              <a:rPr lang="ru-RU" sz="2400" cap="none" dirty="0" err="1" smtClean="0">
                <a:solidFill>
                  <a:schemeClr val="tx1"/>
                </a:solidFill>
                <a:effectLst/>
                <a:latin typeface="Times New Roman" pitchFamily="18" charset="0"/>
                <a:cs typeface="Times New Roman" pitchFamily="18" charset="0"/>
              </a:rPr>
              <a:t>Карпович</a:t>
            </a:r>
            <a:r>
              <a:rPr lang="ru-RU" sz="2400" cap="none" dirty="0" smtClean="0">
                <a:solidFill>
                  <a:schemeClr val="tx1"/>
                </a:solidFill>
                <a:effectLst/>
                <a:latin typeface="Times New Roman" pitchFamily="18" charset="0"/>
                <a:cs typeface="Times New Roman" pitchFamily="18" charset="0"/>
              </a:rPr>
              <a:t> Чебанов</a:t>
            </a:r>
            <a:endParaRPr lang="ru-RU" dirty="0"/>
          </a:p>
        </p:txBody>
      </p:sp>
      <p:sp>
        <p:nvSpPr>
          <p:cNvPr id="3" name="Текст 2"/>
          <p:cNvSpPr>
            <a:spLocks noGrp="1"/>
          </p:cNvSpPr>
          <p:nvPr>
            <p:ph type="body" idx="2"/>
          </p:nvPr>
        </p:nvSpPr>
        <p:spPr>
          <a:xfrm>
            <a:off x="285720" y="928670"/>
            <a:ext cx="4429156" cy="5429288"/>
          </a:xfrm>
        </p:spPr>
        <p:txBody>
          <a:bodyPr>
            <a:noAutofit/>
          </a:bodyPr>
          <a:lstStyle/>
          <a:p>
            <a:pPr algn="just"/>
            <a:r>
              <a:rPr lang="ru-RU" sz="1600" dirty="0" smtClean="0">
                <a:latin typeface="Times New Roman" pitchFamily="18" charset="0"/>
                <a:cs typeface="Times New Roman" pitchFamily="18" charset="0"/>
              </a:rPr>
              <a:t>   С 1943 по 1944 год - курсант Новосибирского военно-пехотного училища, после окончания которого в звании младшего лейтенанта направлен на 1-й Украинский фронт. Там в должности командира взвода, роты сражался с врагом до окончания Великой Отечественной войны. В боях был контужен, ранен. </a:t>
            </a:r>
          </a:p>
          <a:p>
            <a:pPr algn="just"/>
            <a:r>
              <a:rPr lang="ru-RU" sz="1600" dirty="0" smtClean="0">
                <a:latin typeface="Times New Roman" pitchFamily="18" charset="0"/>
                <a:cs typeface="Times New Roman" pitchFamily="18" charset="0"/>
              </a:rPr>
              <a:t>   За боевые заслуги награжден медалью «За отвагу», орденами Красной Звезды и Отечественной войны I степени. </a:t>
            </a:r>
          </a:p>
          <a:p>
            <a:pPr algn="just"/>
            <a:r>
              <a:rPr lang="ru-RU" sz="1600" dirty="0" smtClean="0">
                <a:latin typeface="Times New Roman" pitchFamily="18" charset="0"/>
                <a:cs typeface="Times New Roman" pitchFamily="18" charset="0"/>
              </a:rPr>
              <a:t>   После Победы служил в Центральной группе войск Австрии и Венгрии. Демобилизован в звании старшего лейтенанта в 1947 году.</a:t>
            </a:r>
          </a:p>
          <a:p>
            <a:pPr algn="just"/>
            <a:r>
              <a:rPr lang="ru-RU" sz="1600" dirty="0" smtClean="0">
                <a:latin typeface="Times New Roman" pitchFamily="18" charset="0"/>
                <a:cs typeface="Times New Roman" pitchFamily="18" charset="0"/>
              </a:rPr>
              <a:t>  Картина посвящена Курской битве, имеющей огромное историческое значение. Сражение на Курской дуге шло с 5 июля по 23 августа 1943 года и было самым масштабным в истории войны, точное число погибших которого до сих пор не подсчитано. Значение сражения в том, что после завершения битвы стратегическая инициатива окончательно перешла на сторону советской армии.</a:t>
            </a:r>
            <a:endParaRPr lang="ru-RU" sz="1600" dirty="0">
              <a:latin typeface="Times New Roman" pitchFamily="18" charset="0"/>
              <a:cs typeface="Times New Roman" pitchFamily="18" charset="0"/>
            </a:endParaRPr>
          </a:p>
        </p:txBody>
      </p:sp>
      <p:pic>
        <p:nvPicPr>
          <p:cNvPr id="5" name="Picture 2" descr="http://www.onb.kursk.ru/our-booke/bitva/img/k7.jpg"/>
          <p:cNvPicPr>
            <a:picLocks noGrp="1" noChangeAspect="1" noChangeArrowheads="1"/>
          </p:cNvPicPr>
          <p:nvPr>
            <p:ph sz="half" idx="1"/>
          </p:nvPr>
        </p:nvPicPr>
        <p:blipFill>
          <a:blip r:embed="rId2"/>
          <a:srcRect/>
          <a:stretch>
            <a:fillRect/>
          </a:stretch>
        </p:blipFill>
        <p:spPr bwMode="auto">
          <a:xfrm>
            <a:off x="4786314" y="1142984"/>
            <a:ext cx="3560347" cy="255614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58200" cy="520700"/>
          </a:xfrm>
        </p:spPr>
        <p:txBody>
          <a:bodyPr>
            <a:normAutofit/>
          </a:bodyPr>
          <a:lstStyle/>
          <a:p>
            <a:pPr algn="ctr"/>
            <a:r>
              <a:rPr lang="ru-RU" sz="2000" cap="none" dirty="0" smtClean="0">
                <a:solidFill>
                  <a:schemeClr val="tx1"/>
                </a:solidFill>
                <a:effectLst/>
                <a:latin typeface="Times New Roman" pitchFamily="18" charset="0"/>
                <a:cs typeface="Times New Roman" pitchFamily="18" charset="0"/>
              </a:rPr>
              <a:t>«Битва за Днепр» Виктор Васильевич Шаталин</a:t>
            </a:r>
            <a:endParaRPr lang="ru-RU" sz="2000" cap="none" dirty="0">
              <a:solidFill>
                <a:schemeClr val="tx1"/>
              </a:solidFill>
              <a:effectLst/>
              <a:latin typeface="Times New Roman" pitchFamily="18" charset="0"/>
              <a:cs typeface="Times New Roman" pitchFamily="18" charset="0"/>
            </a:endParaRPr>
          </a:p>
        </p:txBody>
      </p:sp>
      <p:pic>
        <p:nvPicPr>
          <p:cNvPr id="38916" name="Picture 4" descr="В.Шаталин. Род. 1926.Битва за Днепр.(Фрагмент). 1983. - Елена Витальевна Потапенко"/>
          <p:cNvPicPr>
            <a:picLocks noChangeAspect="1" noChangeArrowheads="1"/>
          </p:cNvPicPr>
          <p:nvPr/>
        </p:nvPicPr>
        <p:blipFill>
          <a:blip r:embed="rId2"/>
          <a:srcRect/>
          <a:stretch>
            <a:fillRect/>
          </a:stretch>
        </p:blipFill>
        <p:spPr bwMode="auto">
          <a:xfrm>
            <a:off x="1785918" y="1142984"/>
            <a:ext cx="5584069" cy="478634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58200" cy="520700"/>
          </a:xfrm>
        </p:spPr>
        <p:txBody>
          <a:bodyPr>
            <a:normAutofit/>
          </a:bodyPr>
          <a:lstStyle/>
          <a:p>
            <a:pPr algn="ctr"/>
            <a:r>
              <a:rPr lang="ru-RU" sz="2000" cap="none" dirty="0" smtClean="0">
                <a:solidFill>
                  <a:schemeClr val="tx1"/>
                </a:solidFill>
                <a:effectLst/>
                <a:latin typeface="Times New Roman" pitchFamily="18" charset="0"/>
                <a:cs typeface="Times New Roman" pitchFamily="18" charset="0"/>
              </a:rPr>
              <a:t>«Битва за Днепр» Виктор Васильевич Шаталин</a:t>
            </a:r>
            <a:endParaRPr lang="ru-RU" sz="2000" cap="none" dirty="0">
              <a:solidFill>
                <a:schemeClr val="tx1"/>
              </a:solidFill>
              <a:effectLst/>
              <a:latin typeface="Times New Roman" pitchFamily="18" charset="0"/>
              <a:cs typeface="Times New Roman" pitchFamily="18" charset="0"/>
            </a:endParaRPr>
          </a:p>
        </p:txBody>
      </p:sp>
      <p:pic>
        <p:nvPicPr>
          <p:cNvPr id="4" name="Picture 4" descr="В.Шаталин. Род. 1926.Битва за Днепр.(Фрагмент). 1983. - Елена Витальевна Потапенко"/>
          <p:cNvPicPr>
            <a:picLocks noChangeAspect="1" noChangeArrowheads="1"/>
          </p:cNvPicPr>
          <p:nvPr/>
        </p:nvPicPr>
        <p:blipFill>
          <a:blip r:embed="rId2"/>
          <a:srcRect/>
          <a:stretch>
            <a:fillRect/>
          </a:stretch>
        </p:blipFill>
        <p:spPr bwMode="auto">
          <a:xfrm>
            <a:off x="4929190" y="1142984"/>
            <a:ext cx="3333772" cy="2857520"/>
          </a:xfrm>
          <a:prstGeom prst="rect">
            <a:avLst/>
          </a:prstGeom>
          <a:noFill/>
        </p:spPr>
      </p:pic>
      <p:sp>
        <p:nvSpPr>
          <p:cNvPr id="5" name="Прямоугольник 4"/>
          <p:cNvSpPr/>
          <p:nvPr/>
        </p:nvSpPr>
        <p:spPr>
          <a:xfrm>
            <a:off x="214282" y="785794"/>
            <a:ext cx="4429156" cy="4801314"/>
          </a:xfrm>
          <a:prstGeom prst="rect">
            <a:avLst/>
          </a:prstGeom>
        </p:spPr>
        <p:txBody>
          <a:bodyPr wrap="square">
            <a:spAutoFit/>
          </a:bodyPr>
          <a:lstStyle/>
          <a:p>
            <a:pPr algn="just"/>
            <a:r>
              <a:rPr lang="ru-RU" b="1" dirty="0" smtClean="0">
                <a:latin typeface="Times New Roman" pitchFamily="18" charset="0"/>
                <a:cs typeface="Times New Roman" pitchFamily="18" charset="0"/>
              </a:rPr>
              <a:t>Виктор Васильевич Шаталин</a:t>
            </a:r>
            <a:r>
              <a:rPr lang="ru-RU" dirty="0" smtClean="0">
                <a:latin typeface="Times New Roman" pitchFamily="18" charset="0"/>
                <a:cs typeface="Times New Roman" pitchFamily="18" charset="0"/>
              </a:rPr>
              <a:t> (1926—2003) — советский художник и педагог. </a:t>
            </a:r>
          </a:p>
          <a:p>
            <a:pPr algn="just"/>
            <a:r>
              <a:rPr lang="ru-RU" dirty="0" smtClean="0">
                <a:latin typeface="Times New Roman" pitchFamily="18" charset="0"/>
                <a:cs typeface="Times New Roman" pitchFamily="18" charset="0"/>
              </a:rPr>
              <a:t>В течение августа – сентября 1943 г. Красная Армия разгромила немецкие войска на Левобережной Украине и в Донбассе. С обеих сторон в битве приняло участие до 4 </a:t>
            </a:r>
            <a:r>
              <a:rPr lang="ru-RU" dirty="0" err="1" smtClean="0">
                <a:latin typeface="Times New Roman" pitchFamily="18" charset="0"/>
                <a:cs typeface="Times New Roman" pitchFamily="18" charset="0"/>
              </a:rPr>
              <a:t>млн</a:t>
            </a:r>
            <a:r>
              <a:rPr lang="ru-RU" dirty="0" smtClean="0">
                <a:latin typeface="Times New Roman" pitchFamily="18" charset="0"/>
                <a:cs typeface="Times New Roman" pitchFamily="18" charset="0"/>
              </a:rPr>
              <a:t> человек, а её фронт растянулся на 750 километров. Советские войска вышли к Днепру и захватили 23 плацдарма. В ходе битвы за Днепр Красная Армия нанесла поражение основным силам группы армий «Юг» , а также части групп армий «А» и «Центр» , освободила более 38 тыс. населенных пунктов, в том числе 160 городов. Планы немецкого командования по стабилизации фронта на Днепре были сорваны.</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7758138" cy="926206"/>
          </a:xfrm>
        </p:spPr>
        <p:txBody>
          <a:bodyPr>
            <a:normAutofit/>
          </a:bodyPr>
          <a:lstStyle/>
          <a:p>
            <a:pPr algn="ctr"/>
            <a:r>
              <a:rPr lang="ru-RU" sz="2000" cap="none" dirty="0" smtClean="0">
                <a:solidFill>
                  <a:schemeClr val="tx1"/>
                </a:solidFill>
                <a:effectLst/>
                <a:latin typeface="Times New Roman" pitchFamily="18" charset="0"/>
                <a:cs typeface="Times New Roman" pitchFamily="18" charset="0"/>
              </a:rPr>
              <a:t>«Письмо маме» Николай Яковлевич Бут</a:t>
            </a:r>
            <a:endParaRPr lang="ru-RU" sz="2000" cap="none" dirty="0">
              <a:solidFill>
                <a:schemeClr val="tx1"/>
              </a:solidFill>
              <a:effectLst/>
              <a:latin typeface="Times New Roman" pitchFamily="18" charset="0"/>
              <a:cs typeface="Times New Roman" pitchFamily="18" charset="0"/>
            </a:endParaRPr>
          </a:p>
        </p:txBody>
      </p:sp>
      <p:pic>
        <p:nvPicPr>
          <p:cNvPr id="48130" name="Picture 2" descr="https://fs.znanio.ru/methodology/images/02/e5/02e5a94efb378abe689b04a71bd81a347e310242.jpg"/>
          <p:cNvPicPr>
            <a:picLocks noChangeAspect="1" noChangeArrowheads="1"/>
          </p:cNvPicPr>
          <p:nvPr/>
        </p:nvPicPr>
        <p:blipFill>
          <a:blip r:embed="rId2"/>
          <a:srcRect l="19792" t="26389" r="20833" b="11111"/>
          <a:stretch>
            <a:fillRect/>
          </a:stretch>
        </p:blipFill>
        <p:spPr bwMode="auto">
          <a:xfrm>
            <a:off x="1357290" y="1357298"/>
            <a:ext cx="6572296" cy="518865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7115196" cy="854768"/>
          </a:xfrm>
        </p:spPr>
        <p:txBody>
          <a:bodyPr/>
          <a:lstStyle/>
          <a:p>
            <a:pPr algn="ctr"/>
            <a:r>
              <a:rPr lang="ru-RU" sz="2400" cap="none" dirty="0" smtClean="0">
                <a:solidFill>
                  <a:schemeClr val="tx1"/>
                </a:solidFill>
                <a:effectLst/>
                <a:latin typeface="Times New Roman" pitchFamily="18" charset="0"/>
                <a:cs typeface="Times New Roman" pitchFamily="18" charset="0"/>
              </a:rPr>
              <a:t>«Письмо маме» Николай Яковлевич Бут</a:t>
            </a:r>
            <a:endParaRPr lang="ru-RU" dirty="0"/>
          </a:p>
        </p:txBody>
      </p:sp>
      <p:sp>
        <p:nvSpPr>
          <p:cNvPr id="3" name="Текст 2"/>
          <p:cNvSpPr>
            <a:spLocks noGrp="1"/>
          </p:cNvSpPr>
          <p:nvPr>
            <p:ph type="body" idx="2"/>
          </p:nvPr>
        </p:nvSpPr>
        <p:spPr>
          <a:xfrm>
            <a:off x="428596" y="1406964"/>
            <a:ext cx="3929090" cy="4808118"/>
          </a:xfrm>
        </p:spPr>
        <p:txBody>
          <a:bodyPr>
            <a:normAutofit/>
          </a:bodyPr>
          <a:lstStyle/>
          <a:p>
            <a:pPr algn="just"/>
            <a:r>
              <a:rPr lang="ru-RU" sz="1800" dirty="0" smtClean="0">
                <a:latin typeface="Times New Roman" pitchFamily="18" charset="0"/>
                <a:cs typeface="Times New Roman" pitchFamily="18" charset="0"/>
              </a:rPr>
              <a:t>   Русский советский художник, лауреат ряда государственных премий и наград, один их ведущих мастеров Студии военных художников им. Б. М. </a:t>
            </a:r>
            <a:r>
              <a:rPr lang="ru-RU" sz="1800" dirty="0" err="1" smtClean="0">
                <a:latin typeface="Times New Roman" pitchFamily="18" charset="0"/>
                <a:cs typeface="Times New Roman" pitchFamily="18" charset="0"/>
              </a:rPr>
              <a:t>Грекова</a:t>
            </a:r>
            <a:r>
              <a:rPr lang="ru-RU" sz="1800" dirty="0" smtClean="0">
                <a:latin typeface="Times New Roman" pitchFamily="18" charset="0"/>
                <a:cs typeface="Times New Roman" pitchFamily="18" charset="0"/>
              </a:rPr>
              <a:t> (Москва), Почетный гражданин города-героя Керчи.</a:t>
            </a:r>
          </a:p>
          <a:p>
            <a:pPr algn="just"/>
            <a:r>
              <a:rPr lang="ru-RU" sz="1800" dirty="0" smtClean="0">
                <a:latin typeface="Times New Roman" pitchFamily="18" charset="0"/>
                <a:cs typeface="Times New Roman" pitchFamily="18" charset="0"/>
              </a:rPr>
              <a:t>   На картине изображены сыновья-солдаты, которые между боями писали письма на листочке бумаги, а затем складывали его особым образом, чтобы получался треугольник. Такие треугольники отдавали на военную почту. Они были без марок, а только с печатью полевой почты.</a:t>
            </a:r>
            <a:endParaRPr lang="ru-RU" sz="1800" dirty="0">
              <a:latin typeface="Times New Roman" pitchFamily="18" charset="0"/>
              <a:cs typeface="Times New Roman" pitchFamily="18" charset="0"/>
            </a:endParaRPr>
          </a:p>
        </p:txBody>
      </p:sp>
      <p:pic>
        <p:nvPicPr>
          <p:cNvPr id="5" name="Picture 2" descr="https://fs.znanio.ru/methodology/images/02/e5/02e5a94efb378abe689b04a71bd81a347e310242.jpg"/>
          <p:cNvPicPr>
            <a:picLocks noGrp="1" noChangeAspect="1" noChangeArrowheads="1"/>
          </p:cNvPicPr>
          <p:nvPr>
            <p:ph sz="half" idx="1"/>
          </p:nvPr>
        </p:nvPicPr>
        <p:blipFill>
          <a:blip r:embed="rId2"/>
          <a:srcRect l="19792" t="26389" r="20833" b="11111"/>
          <a:stretch>
            <a:fillRect/>
          </a:stretch>
        </p:blipFill>
        <p:spPr bwMode="auto">
          <a:xfrm>
            <a:off x="4929190" y="1714488"/>
            <a:ext cx="3429000" cy="270710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785786" y="142852"/>
            <a:ext cx="6786610" cy="714380"/>
          </a:xfrm>
        </p:spPr>
        <p:txBody>
          <a:bodyPr>
            <a:normAutofit/>
          </a:bodyPr>
          <a:lstStyle/>
          <a:p>
            <a:r>
              <a:rPr lang="ru-RU" sz="2000" b="1" dirty="0" smtClean="0">
                <a:latin typeface="Times New Roman" pitchFamily="18" charset="0"/>
                <a:cs typeface="Times New Roman" pitchFamily="18" charset="0"/>
              </a:rPr>
              <a:t>«Даже не снилось. 22 июня 1945 года»  Валентин </a:t>
            </a:r>
            <a:r>
              <a:rPr lang="ru-RU" sz="2000" b="1" dirty="0" err="1" smtClean="0">
                <a:latin typeface="Times New Roman" pitchFamily="18" charset="0"/>
                <a:cs typeface="Times New Roman" pitchFamily="18" charset="0"/>
              </a:rPr>
              <a:t>Папко</a:t>
            </a:r>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pic>
        <p:nvPicPr>
          <p:cNvPr id="45058" name="Picture 2" descr="Валентин Папко, «Даже не снилось. 22 июня 1945 года»"/>
          <p:cNvPicPr>
            <a:picLocks noChangeAspect="1" noChangeArrowheads="1"/>
          </p:cNvPicPr>
          <p:nvPr/>
        </p:nvPicPr>
        <p:blipFill>
          <a:blip r:embed="rId2"/>
          <a:srcRect/>
          <a:stretch>
            <a:fillRect/>
          </a:stretch>
        </p:blipFill>
        <p:spPr bwMode="auto">
          <a:xfrm>
            <a:off x="1285852" y="857232"/>
            <a:ext cx="6667500" cy="542925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7758138" cy="783330"/>
          </a:xfrm>
        </p:spPr>
        <p:txBody>
          <a:bodyPr>
            <a:normAutofit fontScale="90000"/>
          </a:bodyPr>
          <a:lstStyle/>
          <a:p>
            <a:pPr algn="ctr"/>
            <a:r>
              <a:rPr lang="ru-RU" sz="2400" cap="none" dirty="0" smtClean="0">
                <a:solidFill>
                  <a:schemeClr val="tx1"/>
                </a:solidFill>
                <a:effectLst/>
                <a:latin typeface="Times New Roman" pitchFamily="18" charset="0"/>
                <a:cs typeface="Times New Roman" pitchFamily="18" charset="0"/>
              </a:rPr>
              <a:t>«Даже не снилось. 22 июня 1945 года»  Валентин Фёдорович </a:t>
            </a:r>
            <a:r>
              <a:rPr lang="ru-RU" sz="2400" cap="none" dirty="0" err="1" smtClean="0">
                <a:solidFill>
                  <a:schemeClr val="tx1"/>
                </a:solidFill>
                <a:effectLst/>
                <a:latin typeface="Times New Roman" pitchFamily="18" charset="0"/>
                <a:cs typeface="Times New Roman" pitchFamily="18" charset="0"/>
              </a:rPr>
              <a:t>Папко</a:t>
            </a:r>
            <a:r>
              <a:rPr lang="ru-RU" sz="2400" cap="none" dirty="0" smtClean="0">
                <a:solidFill>
                  <a:schemeClr val="tx1"/>
                </a:solidFill>
                <a:effectLst/>
                <a:latin typeface="Times New Roman" pitchFamily="18" charset="0"/>
                <a:cs typeface="Times New Roman" pitchFamily="18" charset="0"/>
              </a:rPr>
              <a:t> </a:t>
            </a:r>
            <a:br>
              <a:rPr lang="ru-RU" sz="2400" cap="none" dirty="0" smtClean="0">
                <a:solidFill>
                  <a:schemeClr val="tx1"/>
                </a:solidFill>
                <a:effectLst/>
                <a:latin typeface="Times New Roman" pitchFamily="18" charset="0"/>
                <a:cs typeface="Times New Roman" pitchFamily="18" charset="0"/>
              </a:rPr>
            </a:br>
            <a:endParaRPr lang="ru-RU" cap="none" dirty="0">
              <a:solidFill>
                <a:schemeClr val="tx1"/>
              </a:solidFill>
              <a:effectLst/>
            </a:endParaRPr>
          </a:p>
        </p:txBody>
      </p:sp>
      <p:sp>
        <p:nvSpPr>
          <p:cNvPr id="3" name="Текст 2"/>
          <p:cNvSpPr>
            <a:spLocks noGrp="1"/>
          </p:cNvSpPr>
          <p:nvPr>
            <p:ph type="body" idx="2"/>
          </p:nvPr>
        </p:nvSpPr>
        <p:spPr>
          <a:xfrm>
            <a:off x="428596" y="1214422"/>
            <a:ext cx="4186238" cy="4736680"/>
          </a:xfrm>
        </p:spPr>
        <p:txBody>
          <a:bodyPr>
            <a:noAutofit/>
          </a:bodyPr>
          <a:lstStyle/>
          <a:p>
            <a:pPr algn="just"/>
            <a:r>
              <a:rPr lang="ru-RU" sz="1800" dirty="0" smtClean="0">
                <a:latin typeface="Times New Roman" pitchFamily="18" charset="0"/>
                <a:cs typeface="Times New Roman" pitchFamily="18" charset="0"/>
              </a:rPr>
              <a:t>    Заслуженный художник России (2002), член Союза художников СССР (1974), профессор монументально-декоративного и станкового искусства Художественно-промышленной академии Краснодарского государственного университета культуры и искусств (2002), лауреат премии администрации Краснодарского края в области науки, культуры и образования (2004).</a:t>
            </a:r>
          </a:p>
          <a:p>
            <a:pPr algn="just"/>
            <a:r>
              <a:rPr lang="ru-RU" sz="1800" dirty="0" smtClean="0">
                <a:latin typeface="Times New Roman" pitchFamily="18" charset="0"/>
                <a:cs typeface="Times New Roman" pitchFamily="18" charset="0"/>
              </a:rPr>
              <a:t>    22 июня 1941 года в четыре часа утра фашистская Германия вероломно напала на Советский Союз. В этот день началась Великая Отечественная война.</a:t>
            </a:r>
          </a:p>
          <a:p>
            <a:pPr algn="just"/>
            <a:r>
              <a:rPr lang="ru-RU" sz="1800" dirty="0" smtClean="0">
                <a:latin typeface="Times New Roman" pitchFamily="18" charset="0"/>
                <a:cs typeface="Times New Roman" pitchFamily="18" charset="0"/>
              </a:rPr>
              <a:t>«Им и не снилось кровавое утро,</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Как самолёты крошили осколки.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Быстро, стремительно жизнь разрушая,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Насквозь вонзая стальные иголки…»</a:t>
            </a:r>
            <a:endParaRPr lang="ru-RU" sz="1800" dirty="0">
              <a:latin typeface="Times New Roman" pitchFamily="18" charset="0"/>
              <a:cs typeface="Times New Roman" pitchFamily="18" charset="0"/>
            </a:endParaRPr>
          </a:p>
        </p:txBody>
      </p:sp>
      <p:pic>
        <p:nvPicPr>
          <p:cNvPr id="5" name="Picture 2" descr="Валентин Папко, «Даже не снилось. 22 июня 1945 года»"/>
          <p:cNvPicPr>
            <a:picLocks noGrp="1" noChangeAspect="1" noChangeArrowheads="1"/>
          </p:cNvPicPr>
          <p:nvPr>
            <p:ph sz="half" idx="1"/>
          </p:nvPr>
        </p:nvPicPr>
        <p:blipFill>
          <a:blip r:embed="rId2"/>
          <a:srcRect/>
          <a:stretch>
            <a:fillRect/>
          </a:stretch>
        </p:blipFill>
        <p:spPr bwMode="auto">
          <a:xfrm>
            <a:off x="4786313" y="2050563"/>
            <a:ext cx="3824287" cy="311406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458200" cy="520700"/>
          </a:xfrm>
        </p:spPr>
        <p:txBody>
          <a:bodyPr/>
          <a:lstStyle/>
          <a:p>
            <a:r>
              <a:rPr lang="ru-RU" cap="none" dirty="0" smtClean="0">
                <a:solidFill>
                  <a:schemeClr val="tx1"/>
                </a:solidFill>
                <a:effectLst/>
                <a:latin typeface="Times New Roman" pitchFamily="18" charset="0"/>
                <a:cs typeface="Times New Roman" pitchFamily="18" charset="0"/>
              </a:rPr>
              <a:t>«</a:t>
            </a:r>
            <a:r>
              <a:rPr lang="ru-RU" cap="none" dirty="0" err="1" smtClean="0">
                <a:solidFill>
                  <a:schemeClr val="tx1"/>
                </a:solidFill>
                <a:effectLst/>
                <a:latin typeface="Times New Roman" pitchFamily="18" charset="0"/>
                <a:cs typeface="Times New Roman" pitchFamily="18" charset="0"/>
              </a:rPr>
              <a:t>Ленинградка</a:t>
            </a:r>
            <a:r>
              <a:rPr lang="ru-RU" cap="none" dirty="0" smtClean="0">
                <a:solidFill>
                  <a:schemeClr val="tx1"/>
                </a:solidFill>
                <a:effectLst/>
                <a:latin typeface="Times New Roman" pitchFamily="18" charset="0"/>
                <a:cs typeface="Times New Roman" pitchFamily="18" charset="0"/>
              </a:rPr>
              <a:t> (В сорок первом)» Борис Сергеевич Угаров</a:t>
            </a:r>
            <a:endParaRPr lang="ru-RU" dirty="0"/>
          </a:p>
        </p:txBody>
      </p:sp>
      <p:pic>
        <p:nvPicPr>
          <p:cNvPr id="2050" name="Picture 2"/>
          <p:cNvPicPr>
            <a:picLocks noGrp="1" noChangeAspect="1" noChangeArrowheads="1"/>
          </p:cNvPicPr>
          <p:nvPr>
            <p:ph sz="half" idx="1"/>
          </p:nvPr>
        </p:nvPicPr>
        <p:blipFill>
          <a:blip r:embed="rId2" cstate="print"/>
          <a:srcRect l="5095" t="8423" r="4125" b="11556"/>
          <a:stretch>
            <a:fillRect/>
          </a:stretch>
        </p:blipFill>
        <p:spPr bwMode="auto">
          <a:xfrm>
            <a:off x="4214810" y="3214686"/>
            <a:ext cx="4714908" cy="2714644"/>
          </a:xfrm>
          <a:prstGeom prst="rect">
            <a:avLst/>
          </a:prstGeom>
          <a:noFill/>
          <a:ln w="9525">
            <a:noFill/>
            <a:miter lim="800000"/>
            <a:headEnd/>
            <a:tailEnd/>
          </a:ln>
          <a:effectLst/>
        </p:spPr>
      </p:pic>
      <p:sp>
        <p:nvSpPr>
          <p:cNvPr id="2051" name="Rectangle 3"/>
          <p:cNvSpPr>
            <a:spLocks noChangeArrowheads="1"/>
          </p:cNvSpPr>
          <p:nvPr/>
        </p:nvSpPr>
        <p:spPr bwMode="auto">
          <a:xfrm>
            <a:off x="214282" y="1010245"/>
            <a:ext cx="4000528"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Картина народного художника СССР Бориса</a:t>
            </a:r>
            <a:r>
              <a:rPr kumimoji="0" lang="ru-RU" sz="17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Сергеевича </a:t>
            </a:r>
            <a:r>
              <a:rPr kumimoji="0" lang="ru-RU" sz="17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Угарова</a:t>
            </a:r>
            <a:r>
              <a:rPr kumimoji="0" lang="ru-RU" sz="17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(1922—1991), созданная в 1961 году. </a:t>
            </a:r>
            <a:endParaRPr kumimoji="0" lang="ru-RU" sz="17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1941 году Б. С. Угаров добровольцем ушёл в народное ополчение. Художник вспоминал:«Мы двигались к передовой, а навстречу нам шли ленинградцы, возвращавшиеся с рытья окопов, в основном это были женщины».</a:t>
            </a:r>
            <a:endParaRPr kumimoji="0" lang="ru-RU" sz="17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Работая над картиной, автор вспоминал многих </a:t>
            </a:r>
            <a:r>
              <a:rPr kumimoji="0" lang="ru-RU" sz="17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женщин-ленинградок</a:t>
            </a:r>
            <a:r>
              <a:rPr kumimoji="0" lang="ru-RU" sz="17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вынесших на своих плечах тяжесть войны, но писал одну. И в ней воплотились все. «Образ вспыхнул перед его мысленным взором мгновенным, проникающим в сердце стоп-кадром. За трагической красотой её облика встает галерея воспетых отечественным искусством и литературой русских женщин, вопреки всему, наперекор судьбе исполняющих свой нравственный долг». </a:t>
            </a:r>
            <a:endParaRPr kumimoji="0" lang="ru-RU" sz="17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cstate="print"/>
          <a:srcRect l="10391" t="9092" r="55466" b="36363"/>
          <a:stretch>
            <a:fillRect/>
          </a:stretch>
        </p:blipFill>
        <p:spPr bwMode="auto">
          <a:xfrm>
            <a:off x="5143504" y="857232"/>
            <a:ext cx="2080632" cy="21710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7258072" cy="711892"/>
          </a:xfrm>
        </p:spPr>
        <p:txBody>
          <a:bodyPr>
            <a:normAutofit/>
          </a:bodyPr>
          <a:lstStyle/>
          <a:p>
            <a:pPr algn="ctr"/>
            <a:r>
              <a:rPr lang="ru-RU" sz="2000" cap="none" dirty="0" smtClean="0">
                <a:solidFill>
                  <a:schemeClr val="tx1"/>
                </a:solidFill>
                <a:effectLst/>
                <a:latin typeface="Times New Roman" pitchFamily="18" charset="0"/>
                <a:cs typeface="Times New Roman" pitchFamily="18" charset="0"/>
              </a:rPr>
              <a:t>«Письмо» Виктор Иванович Суздальцев</a:t>
            </a:r>
            <a:endParaRPr lang="ru-RU" sz="2000" cap="none" dirty="0">
              <a:solidFill>
                <a:schemeClr val="tx1"/>
              </a:solidFill>
              <a:effectLst/>
              <a:latin typeface="Times New Roman" pitchFamily="18" charset="0"/>
              <a:cs typeface="Times New Roman" pitchFamily="18" charset="0"/>
            </a:endParaRPr>
          </a:p>
        </p:txBody>
      </p:sp>
      <p:pic>
        <p:nvPicPr>
          <p:cNvPr id="43010" name="Picture 2" descr="В. Суздальцев, «Письмо» (акварель)"/>
          <p:cNvPicPr>
            <a:picLocks noChangeAspect="1" noChangeArrowheads="1"/>
          </p:cNvPicPr>
          <p:nvPr/>
        </p:nvPicPr>
        <p:blipFill>
          <a:blip r:embed="rId2"/>
          <a:srcRect/>
          <a:stretch>
            <a:fillRect/>
          </a:stretch>
        </p:blipFill>
        <p:spPr bwMode="auto">
          <a:xfrm>
            <a:off x="1500166" y="1071546"/>
            <a:ext cx="6350043" cy="542928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7258072" cy="711892"/>
          </a:xfrm>
        </p:spPr>
        <p:txBody>
          <a:bodyPr/>
          <a:lstStyle/>
          <a:p>
            <a:pPr algn="ctr"/>
            <a:r>
              <a:rPr lang="ru-RU" sz="2400" cap="none" dirty="0" smtClean="0">
                <a:solidFill>
                  <a:schemeClr val="tx1"/>
                </a:solidFill>
                <a:effectLst/>
                <a:latin typeface="Times New Roman" pitchFamily="18" charset="0"/>
                <a:cs typeface="Times New Roman" pitchFamily="18" charset="0"/>
              </a:rPr>
              <a:t>«Письмо» Виктор Иванович Суздальцев</a:t>
            </a:r>
            <a:endParaRPr lang="ru-RU" dirty="0"/>
          </a:p>
        </p:txBody>
      </p:sp>
      <p:sp>
        <p:nvSpPr>
          <p:cNvPr id="3" name="Текст 2"/>
          <p:cNvSpPr>
            <a:spLocks noGrp="1"/>
          </p:cNvSpPr>
          <p:nvPr>
            <p:ph type="body" idx="2"/>
          </p:nvPr>
        </p:nvSpPr>
        <p:spPr>
          <a:xfrm>
            <a:off x="457200" y="1406964"/>
            <a:ext cx="3829048" cy="4736680"/>
          </a:xfrm>
        </p:spPr>
        <p:txBody>
          <a:bodyPr>
            <a:normAutofit/>
          </a:bodyPr>
          <a:lstStyle/>
          <a:p>
            <a:pPr algn="just"/>
            <a:r>
              <a:rPr lang="ru-RU" sz="1800" dirty="0" smtClean="0">
                <a:latin typeface="Times New Roman" pitchFamily="18" charset="0"/>
                <a:cs typeface="Times New Roman" pitchFamily="18" charset="0"/>
              </a:rPr>
              <a:t>Виктор Иванович Суздальцев - график, живописец. Заслуженный художник РБ (2001). Родился 20.01.1940 года в с. Халилово, </a:t>
            </a:r>
            <a:r>
              <a:rPr lang="ru-RU" sz="1800" dirty="0" err="1" smtClean="0">
                <a:latin typeface="Times New Roman" pitchFamily="18" charset="0"/>
                <a:cs typeface="Times New Roman" pitchFamily="18" charset="0"/>
              </a:rPr>
              <a:t>Халиловского</a:t>
            </a:r>
            <a:r>
              <a:rPr lang="ru-RU" sz="1800" dirty="0" smtClean="0">
                <a:latin typeface="Times New Roman" pitchFamily="18" charset="0"/>
                <a:cs typeface="Times New Roman" pitchFamily="18" charset="0"/>
              </a:rPr>
              <a:t> р-на Оренбургской области РСФСР. Живет и работает в г. Уфе. Специальное образование: живописно-педагогическое отделение Пензенского художественного училища им. К.А. Савицкого (1964). Член СХ СССР (РФ) с 1989 года.</a:t>
            </a:r>
            <a:endParaRPr lang="ru-RU" sz="1800" dirty="0">
              <a:latin typeface="Times New Roman" pitchFamily="18" charset="0"/>
              <a:cs typeface="Times New Roman" pitchFamily="18" charset="0"/>
            </a:endParaRPr>
          </a:p>
        </p:txBody>
      </p:sp>
      <p:pic>
        <p:nvPicPr>
          <p:cNvPr id="5" name="Picture 2" descr="В. Суздальцев, «Письмо» (акварель)"/>
          <p:cNvPicPr>
            <a:picLocks noGrp="1" noChangeAspect="1" noChangeArrowheads="1"/>
          </p:cNvPicPr>
          <p:nvPr>
            <p:ph sz="half" idx="1"/>
          </p:nvPr>
        </p:nvPicPr>
        <p:blipFill>
          <a:blip r:embed="rId2"/>
          <a:srcRect/>
          <a:stretch>
            <a:fillRect/>
          </a:stretch>
        </p:blipFill>
        <p:spPr bwMode="auto">
          <a:xfrm>
            <a:off x="4857750" y="2137394"/>
            <a:ext cx="3752850" cy="320868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7258072" cy="711892"/>
          </a:xfrm>
        </p:spPr>
        <p:txBody>
          <a:bodyPr>
            <a:normAutofit/>
          </a:bodyPr>
          <a:lstStyle/>
          <a:p>
            <a:pPr algn="ctr"/>
            <a:r>
              <a:rPr lang="ru-RU" sz="2000" cap="none" dirty="0" smtClean="0">
                <a:solidFill>
                  <a:schemeClr val="tx1"/>
                </a:solidFill>
                <a:effectLst/>
                <a:latin typeface="Times New Roman" pitchFamily="18" charset="0"/>
                <a:cs typeface="Times New Roman" pitchFamily="18" charset="0"/>
              </a:rPr>
              <a:t>«Душа солдата»  Сергей Евгеньевич Бессонов</a:t>
            </a:r>
            <a:endParaRPr lang="ru-RU" sz="2000" cap="none" dirty="0">
              <a:solidFill>
                <a:schemeClr val="tx1"/>
              </a:solidFill>
              <a:effectLst/>
              <a:latin typeface="Times New Roman" pitchFamily="18" charset="0"/>
              <a:cs typeface="Times New Roman" pitchFamily="18" charset="0"/>
            </a:endParaRPr>
          </a:p>
        </p:txBody>
      </p:sp>
      <p:pic>
        <p:nvPicPr>
          <p:cNvPr id="51202" name="Picture 2" descr="картины про Великую Отечественную войну - 13"/>
          <p:cNvPicPr>
            <a:picLocks noChangeAspect="1" noChangeArrowheads="1"/>
          </p:cNvPicPr>
          <p:nvPr/>
        </p:nvPicPr>
        <p:blipFill>
          <a:blip r:embed="rId2"/>
          <a:srcRect/>
          <a:stretch>
            <a:fillRect/>
          </a:stretch>
        </p:blipFill>
        <p:spPr bwMode="auto">
          <a:xfrm>
            <a:off x="1000100" y="1214422"/>
            <a:ext cx="6667500" cy="52959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7615262" cy="854768"/>
          </a:xfrm>
        </p:spPr>
        <p:txBody>
          <a:bodyPr/>
          <a:lstStyle/>
          <a:p>
            <a:pPr algn="ctr"/>
            <a:r>
              <a:rPr lang="ru-RU" sz="2400" cap="none" dirty="0" smtClean="0">
                <a:solidFill>
                  <a:schemeClr val="tx1"/>
                </a:solidFill>
                <a:effectLst/>
                <a:latin typeface="Times New Roman" pitchFamily="18" charset="0"/>
                <a:cs typeface="Times New Roman" pitchFamily="18" charset="0"/>
              </a:rPr>
              <a:t>«Душа солдата» Сергей Евгеньевич Бессонов</a:t>
            </a:r>
            <a:endParaRPr lang="ru-RU" dirty="0"/>
          </a:p>
        </p:txBody>
      </p:sp>
      <p:sp>
        <p:nvSpPr>
          <p:cNvPr id="3" name="Текст 2"/>
          <p:cNvSpPr>
            <a:spLocks noGrp="1"/>
          </p:cNvSpPr>
          <p:nvPr>
            <p:ph type="body" idx="2"/>
          </p:nvPr>
        </p:nvSpPr>
        <p:spPr>
          <a:xfrm>
            <a:off x="457200" y="1406964"/>
            <a:ext cx="3829048" cy="4736680"/>
          </a:xfrm>
        </p:spPr>
        <p:txBody>
          <a:bodyPr>
            <a:normAutofit/>
          </a:bodyPr>
          <a:lstStyle/>
          <a:p>
            <a:pPr algn="just"/>
            <a:r>
              <a:rPr lang="ru-RU" sz="2000" dirty="0" smtClean="0">
                <a:latin typeface="Times New Roman" pitchFamily="18" charset="0"/>
                <a:cs typeface="Times New Roman" pitchFamily="18" charset="0"/>
              </a:rPr>
              <a:t>Московский художник Сергей Евгеньевич Бессонов</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познал в жизни многое – бывший кадровый офицер ПВО,</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имеющий высшее экономическое и художественное образование.</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И судя по картинам Сергея Евгеньевича, очень любит Родину.</a:t>
            </a:r>
            <a:endParaRPr lang="ru-RU" sz="2000" dirty="0">
              <a:latin typeface="Times New Roman" pitchFamily="18" charset="0"/>
              <a:cs typeface="Times New Roman" pitchFamily="18" charset="0"/>
            </a:endParaRPr>
          </a:p>
        </p:txBody>
      </p:sp>
      <p:pic>
        <p:nvPicPr>
          <p:cNvPr id="5" name="Picture 2" descr="картины про Великую Отечественную войну - 13"/>
          <p:cNvPicPr>
            <a:picLocks noGrp="1" noChangeAspect="1" noChangeArrowheads="1"/>
          </p:cNvPicPr>
          <p:nvPr>
            <p:ph sz="half" idx="1"/>
          </p:nvPr>
        </p:nvPicPr>
        <p:blipFill>
          <a:blip r:embed="rId2"/>
          <a:srcRect/>
          <a:stretch>
            <a:fillRect/>
          </a:stretch>
        </p:blipFill>
        <p:spPr bwMode="auto">
          <a:xfrm>
            <a:off x="4643438" y="1571612"/>
            <a:ext cx="3752850" cy="298083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7258072" cy="711892"/>
          </a:xfrm>
        </p:spPr>
        <p:txBody>
          <a:bodyPr/>
          <a:lstStyle/>
          <a:p>
            <a:pPr algn="ctr"/>
            <a:r>
              <a:rPr lang="ru-RU" sz="2400" cap="none" dirty="0" smtClean="0">
                <a:solidFill>
                  <a:schemeClr val="tx1"/>
                </a:solidFill>
                <a:effectLst/>
                <a:latin typeface="Times New Roman" pitchFamily="18" charset="0"/>
                <a:cs typeface="Times New Roman" pitchFamily="18" charset="0"/>
              </a:rPr>
              <a:t>«С Победой!» Николай Репин</a:t>
            </a:r>
            <a:endParaRPr lang="ru-RU" dirty="0"/>
          </a:p>
        </p:txBody>
      </p:sp>
      <p:pic>
        <p:nvPicPr>
          <p:cNvPr id="55298" name="Picture 2" descr="картины про Великую Отечественную войну - 19"/>
          <p:cNvPicPr>
            <a:picLocks noChangeAspect="1" noChangeArrowheads="1"/>
          </p:cNvPicPr>
          <p:nvPr/>
        </p:nvPicPr>
        <p:blipFill>
          <a:blip r:embed="rId2"/>
          <a:srcRect/>
          <a:stretch>
            <a:fillRect/>
          </a:stretch>
        </p:blipFill>
        <p:spPr bwMode="auto">
          <a:xfrm>
            <a:off x="1500166" y="1005782"/>
            <a:ext cx="5500726" cy="564741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7258072" cy="711892"/>
          </a:xfrm>
        </p:spPr>
        <p:txBody>
          <a:bodyPr>
            <a:normAutofit/>
          </a:bodyPr>
          <a:lstStyle/>
          <a:p>
            <a:pPr algn="ctr"/>
            <a:r>
              <a:rPr lang="ru-RU" sz="2000" cap="none" dirty="0" smtClean="0">
                <a:solidFill>
                  <a:schemeClr val="tx1"/>
                </a:solidFill>
                <a:effectLst/>
                <a:latin typeface="Times New Roman" pitchFamily="18" charset="0"/>
                <a:cs typeface="Times New Roman" pitchFamily="18" charset="0"/>
              </a:rPr>
              <a:t>«С Победой!» Николай Репин</a:t>
            </a:r>
            <a:endParaRPr lang="ru-RU" sz="2000" cap="none" dirty="0">
              <a:solidFill>
                <a:schemeClr val="tx1"/>
              </a:solidFill>
              <a:effectLst/>
              <a:latin typeface="Times New Roman" pitchFamily="18" charset="0"/>
              <a:cs typeface="Times New Roman" pitchFamily="18" charset="0"/>
            </a:endParaRPr>
          </a:p>
        </p:txBody>
      </p:sp>
      <p:sp>
        <p:nvSpPr>
          <p:cNvPr id="3" name="Текст 2"/>
          <p:cNvSpPr>
            <a:spLocks noGrp="1"/>
          </p:cNvSpPr>
          <p:nvPr>
            <p:ph type="body" idx="2"/>
          </p:nvPr>
        </p:nvSpPr>
        <p:spPr>
          <a:xfrm>
            <a:off x="457200" y="1406964"/>
            <a:ext cx="3829048" cy="4736680"/>
          </a:xfrm>
        </p:spPr>
        <p:txBody>
          <a:bodyPr>
            <a:normAutofit/>
          </a:bodyPr>
          <a:lstStyle/>
          <a:p>
            <a:pPr algn="just"/>
            <a:r>
              <a:rPr lang="ru-RU" sz="2000" b="1" dirty="0" smtClean="0">
                <a:latin typeface="Times New Roman" pitchFamily="18" charset="0"/>
                <a:cs typeface="Times New Roman" pitchFamily="18" charset="0"/>
              </a:rPr>
              <a:t>Репин Николай Никитович</a:t>
            </a:r>
            <a:r>
              <a:rPr lang="ru-RU" sz="2000" dirty="0" smtClean="0">
                <a:latin typeface="Times New Roman" pitchFamily="18" charset="0"/>
                <a:cs typeface="Times New Roman" pitchFamily="18" charset="0"/>
              </a:rPr>
              <a:t>— советский живописец , народный художник Российской Федерации.</a:t>
            </a:r>
          </a:p>
          <a:p>
            <a:pPr algn="just"/>
            <a:r>
              <a:rPr lang="ru-RU" sz="2000" dirty="0" smtClean="0">
                <a:latin typeface="Times New Roman" pitchFamily="18" charset="0"/>
                <a:cs typeface="Times New Roman" pitchFamily="18" charset="0"/>
              </a:rPr>
              <a:t>Широкую известность Николаю Репину принесли произведения «В воскресенье» (1973), «Блокада» (1985), «Освобождение» (1991), «С Победой» (1995), «Пушкин в Михайловском» (1999), серия пейзажей о Старой Ладоге.</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5" name="Picture 2" descr="картины про Великую Отечественную войну - 19"/>
          <p:cNvPicPr>
            <a:picLocks noGrp="1" noChangeAspect="1" noChangeArrowheads="1"/>
          </p:cNvPicPr>
          <p:nvPr>
            <p:ph sz="half" idx="1"/>
          </p:nvPr>
        </p:nvPicPr>
        <p:blipFill>
          <a:blip r:embed="rId2"/>
          <a:srcRect/>
          <a:stretch>
            <a:fillRect/>
          </a:stretch>
        </p:blipFill>
        <p:spPr bwMode="auto">
          <a:xfrm>
            <a:off x="4857750" y="1815275"/>
            <a:ext cx="3752850" cy="385292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7258072" cy="711892"/>
          </a:xfrm>
        </p:spPr>
        <p:txBody>
          <a:bodyPr>
            <a:normAutofit fontScale="90000"/>
          </a:bodyPr>
          <a:lstStyle/>
          <a:p>
            <a:pPr algn="ctr"/>
            <a:r>
              <a:rPr lang="ru-RU" cap="none" dirty="0" smtClean="0">
                <a:solidFill>
                  <a:schemeClr val="tx1"/>
                </a:solidFill>
                <a:effectLst/>
                <a:latin typeface="Times New Roman" pitchFamily="18" charset="0"/>
                <a:cs typeface="Times New Roman" pitchFamily="18" charset="0"/>
              </a:rPr>
              <a:t>Пётр Александрович Кривоногов «Победа»</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«Победа» Пётр  Александрович Кривоногов </a:t>
            </a:r>
            <a:endParaRPr lang="ru-RU" cap="none" dirty="0">
              <a:solidFill>
                <a:schemeClr val="tx1"/>
              </a:solidFill>
              <a:effectLst/>
              <a:latin typeface="Times New Roman" pitchFamily="18" charset="0"/>
              <a:cs typeface="Times New Roman" pitchFamily="18" charset="0"/>
            </a:endParaRPr>
          </a:p>
        </p:txBody>
      </p:sp>
      <p:pic>
        <p:nvPicPr>
          <p:cNvPr id="3074" name="Picture 2" descr="http://900igr.net/up/datai/226705/0011-009-.jpg"/>
          <p:cNvPicPr>
            <a:picLocks noChangeAspect="1" noChangeArrowheads="1"/>
          </p:cNvPicPr>
          <p:nvPr/>
        </p:nvPicPr>
        <p:blipFill>
          <a:blip r:embed="rId2"/>
          <a:srcRect/>
          <a:stretch>
            <a:fillRect/>
          </a:stretch>
        </p:blipFill>
        <p:spPr bwMode="auto">
          <a:xfrm>
            <a:off x="857224" y="1785926"/>
            <a:ext cx="7062706" cy="421484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7258072" cy="711892"/>
          </a:xfrm>
        </p:spPr>
        <p:txBody>
          <a:bodyPr>
            <a:normAutofit fontScale="90000"/>
          </a:bodyPr>
          <a:lstStyle/>
          <a:p>
            <a:pPr algn="ctr"/>
            <a:r>
              <a:rPr lang="ru-RU" cap="none" dirty="0" smtClean="0">
                <a:solidFill>
                  <a:schemeClr val="tx1"/>
                </a:solidFill>
                <a:effectLst/>
                <a:latin typeface="Times New Roman" pitchFamily="18" charset="0"/>
                <a:cs typeface="Times New Roman" pitchFamily="18" charset="0"/>
              </a:rPr>
              <a:t>Пётр Александрович Кривоногов «Победа»</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
            </a:r>
            <a:br>
              <a:rPr lang="ru-RU" cap="none" dirty="0" smtClean="0">
                <a:solidFill>
                  <a:schemeClr val="tx1"/>
                </a:solidFill>
                <a:effectLst/>
                <a:latin typeface="Times New Roman" pitchFamily="18" charset="0"/>
                <a:cs typeface="Times New Roman" pitchFamily="18" charset="0"/>
              </a:rPr>
            </a:br>
            <a:r>
              <a:rPr lang="ru-RU" cap="none" dirty="0" smtClean="0">
                <a:solidFill>
                  <a:schemeClr val="tx1"/>
                </a:solidFill>
                <a:effectLst/>
                <a:latin typeface="Times New Roman" pitchFamily="18" charset="0"/>
                <a:cs typeface="Times New Roman" pitchFamily="18" charset="0"/>
              </a:rPr>
              <a:t>«Победа» Пётр  Александрович Кривоногов </a:t>
            </a:r>
            <a:endParaRPr lang="ru-RU" dirty="0"/>
          </a:p>
        </p:txBody>
      </p:sp>
      <p:sp>
        <p:nvSpPr>
          <p:cNvPr id="3" name="Текст 2"/>
          <p:cNvSpPr>
            <a:spLocks noGrp="1"/>
          </p:cNvSpPr>
          <p:nvPr>
            <p:ph type="body" idx="2"/>
          </p:nvPr>
        </p:nvSpPr>
        <p:spPr>
          <a:xfrm>
            <a:off x="214282" y="1000108"/>
            <a:ext cx="4429156" cy="5143536"/>
          </a:xfrm>
        </p:spPr>
        <p:txBody>
          <a:bodyPr>
            <a:noAutofit/>
          </a:bodyPr>
          <a:lstStyle/>
          <a:p>
            <a:pPr algn="just"/>
            <a:r>
              <a:rPr lang="ru-RU" sz="1600" dirty="0" smtClean="0">
                <a:latin typeface="Times New Roman" pitchFamily="18" charset="0"/>
                <a:cs typeface="Times New Roman" pitchFamily="18" charset="0"/>
              </a:rPr>
              <a:t>    Художник прошел весь путь – от Москвы и до победного Берлина. Вступив в армейские ряды в 1939 году, живописец до 1945 смело впитывал горечь и ужас военного периода.</a:t>
            </a:r>
          </a:p>
          <a:p>
            <a:pPr algn="just"/>
            <a:r>
              <a:rPr lang="ru-RU" sz="1600" dirty="0" smtClean="0">
                <a:latin typeface="Times New Roman" pitchFamily="18" charset="0"/>
                <a:cs typeface="Times New Roman" pitchFamily="18" charset="0"/>
              </a:rPr>
              <a:t>работать пришлось около трех лет. В 1948 году полотно оказалось готовым, оно попало на выставку и годом позднее принесло автору заслуженную премию.</a:t>
            </a:r>
          </a:p>
          <a:p>
            <a:pPr algn="just"/>
            <a:r>
              <a:rPr lang="ru-RU" sz="1600" dirty="0" smtClean="0">
                <a:latin typeface="Times New Roman" pitchFamily="18" charset="0"/>
                <a:cs typeface="Times New Roman" pitchFamily="18" charset="0"/>
              </a:rPr>
              <a:t>   Что мы видим на холсте? Победа над фашизмом сопровождается у художника радостными выкриками советских солдат – многократным «Ура!». Несчетное число мужчин в военной форме торжественно и самозабвенно ликует. Опьяняющее чувство освобождения от нацистских захватчиков заставляет бойцов поднимать руки вверх, протягивая ввысь оружие, каски и алые флаги.</a:t>
            </a:r>
          </a:p>
          <a:p>
            <a:pPr algn="just"/>
            <a:r>
              <a:rPr lang="ru-RU" sz="1600" dirty="0" smtClean="0">
                <a:latin typeface="Times New Roman" pitchFamily="18" charset="0"/>
                <a:cs typeface="Times New Roman" pitchFamily="18" charset="0"/>
              </a:rPr>
              <a:t>    «Победа» попала в широкий тираж – она печаталась в периодике, в книгах и на открытках. Картина стала символом единения народа в борьбе с общим врагом.</a:t>
            </a:r>
          </a:p>
        </p:txBody>
      </p:sp>
      <p:pic>
        <p:nvPicPr>
          <p:cNvPr id="5" name="Picture 2" descr="http://900igr.net/up/datai/226705/0011-009-.jpg"/>
          <p:cNvPicPr>
            <a:picLocks noGrp="1" noChangeAspect="1" noChangeArrowheads="1"/>
          </p:cNvPicPr>
          <p:nvPr>
            <p:ph sz="half" idx="1"/>
          </p:nvPr>
        </p:nvPicPr>
        <p:blipFill>
          <a:blip r:embed="rId2"/>
          <a:srcRect/>
          <a:stretch>
            <a:fillRect/>
          </a:stretch>
        </p:blipFill>
        <p:spPr bwMode="auto">
          <a:xfrm>
            <a:off x="4714876" y="1428736"/>
            <a:ext cx="3752850" cy="223960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7258072" cy="711892"/>
          </a:xfrm>
        </p:spPr>
        <p:txBody>
          <a:bodyPr/>
          <a:lstStyle/>
          <a:p>
            <a:pPr algn="ctr"/>
            <a:r>
              <a:rPr lang="ru-RU" sz="2400" cap="none" dirty="0" smtClean="0">
                <a:solidFill>
                  <a:schemeClr val="tx1"/>
                </a:solidFill>
                <a:effectLst/>
                <a:latin typeface="Times New Roman" pitchFamily="18" charset="0"/>
                <a:cs typeface="Times New Roman" pitchFamily="18" charset="0"/>
              </a:rPr>
              <a:t>«Поющие лошади» Михаил Андреевич Савицкий</a:t>
            </a:r>
            <a:endParaRPr lang="ru-RU" dirty="0"/>
          </a:p>
        </p:txBody>
      </p:sp>
      <p:pic>
        <p:nvPicPr>
          <p:cNvPr id="1028" name="Picture 4" descr="https://img-fotki.yandex.ru/get/372432/14576209.419/0_136603_7c048d63_orig.jpg"/>
          <p:cNvPicPr>
            <a:picLocks noChangeAspect="1" noChangeArrowheads="1"/>
          </p:cNvPicPr>
          <p:nvPr/>
        </p:nvPicPr>
        <p:blipFill>
          <a:blip r:embed="rId2"/>
          <a:srcRect/>
          <a:stretch>
            <a:fillRect/>
          </a:stretch>
        </p:blipFill>
        <p:spPr bwMode="auto">
          <a:xfrm>
            <a:off x="2786050" y="1142984"/>
            <a:ext cx="3923267" cy="523625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7258072" cy="711892"/>
          </a:xfrm>
        </p:spPr>
        <p:txBody>
          <a:bodyPr>
            <a:normAutofit/>
          </a:bodyPr>
          <a:lstStyle/>
          <a:p>
            <a:pPr algn="ctr"/>
            <a:r>
              <a:rPr lang="ru-RU" sz="2000" cap="none" dirty="0" smtClean="0">
                <a:solidFill>
                  <a:schemeClr val="tx1"/>
                </a:solidFill>
                <a:effectLst/>
                <a:latin typeface="Times New Roman" pitchFamily="18" charset="0"/>
                <a:cs typeface="Times New Roman" pitchFamily="18" charset="0"/>
              </a:rPr>
              <a:t>«Поющие лошади» Михаил Андреевич Савицкий</a:t>
            </a:r>
            <a:endParaRPr lang="ru-RU" sz="2000" cap="none" dirty="0">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285720" y="928670"/>
            <a:ext cx="5214974" cy="6001643"/>
          </a:xfrm>
          <a:prstGeom prst="rect">
            <a:avLst/>
          </a:prstGeom>
        </p:spPr>
        <p:txBody>
          <a:bodyPr wrap="square">
            <a:spAutoFit/>
          </a:bodyPr>
          <a:lstStyle/>
          <a:p>
            <a:pPr algn="just"/>
            <a:r>
              <a:rPr lang="ru-RU" sz="1600" dirty="0" smtClean="0">
                <a:latin typeface="Times New Roman" pitchFamily="18" charset="0"/>
                <a:cs typeface="Times New Roman" pitchFamily="18" charset="0"/>
              </a:rPr>
              <a:t>   Это художник, чье имя неразрывно связано с главными трагедиями нашей земли 20 века – Второй мировой войной и Чернобыльской трагедией. «Поющие лошади» - так назывались команды по уборке трупов с территории лагеря. Повозку с телами везут впряжённые в неё узники, подгоняемые хлыстами эсэсовцев. Под страхом смерти заключенных заставляли петь.</a:t>
            </a:r>
          </a:p>
          <a:p>
            <a:pPr algn="just" fontAlgn="base"/>
            <a:r>
              <a:rPr lang="ru-RU" sz="1600" dirty="0" smtClean="0">
                <a:latin typeface="Times New Roman" pitchFamily="18" charset="0"/>
                <a:cs typeface="Times New Roman" pitchFamily="18" charset="0"/>
              </a:rPr>
              <a:t>    После окончания средней школы в 1940 году был призван в ряды Красной армии. Начало Второй мировой войны застал в Чечне, но уже в ноябре 1941 в составе десанта высадился в Севастополе, где принимал участие в обороне города, длившейся 250 дней. Но несмотря на это город был сдан, а через 5 дней Савицкого взяли в плен и после нахождения в тюрьме этапом отправили в Румынию, а затем в Германию.</a:t>
            </a:r>
          </a:p>
          <a:p>
            <a:pPr algn="just" fontAlgn="base"/>
            <a:r>
              <a:rPr lang="ru-RU" sz="1600" dirty="0" smtClean="0">
                <a:latin typeface="Times New Roman" pitchFamily="18" charset="0"/>
                <a:cs typeface="Times New Roman" pitchFamily="18" charset="0"/>
              </a:rPr>
              <a:t>    Там его электросварщиком поставили работать на вагонной фабрике в Дюссельдорфе. Вместе с другими пленными под руководством Георгия Корнилова была организована диверсионная группа. Но просуществовала она недолго и вскоре была раскрыта. Савицкий пробовал сбежать во Францию, но его словили и приговорили к смерти, позже замененной на концентрационный лагерь Бухенвальд.</a:t>
            </a:r>
          </a:p>
          <a:p>
            <a:pPr algn="just"/>
            <a:endParaRPr lang="ru-RU" sz="1600" dirty="0">
              <a:latin typeface="Times New Roman" pitchFamily="18" charset="0"/>
              <a:cs typeface="Times New Roman" pitchFamily="18" charset="0"/>
            </a:endParaRPr>
          </a:p>
        </p:txBody>
      </p:sp>
      <p:pic>
        <p:nvPicPr>
          <p:cNvPr id="5" name="Picture 4" descr="https://img-fotki.yandex.ru/get/372432/14576209.419/0_136603_7c048d63_orig.jpg"/>
          <p:cNvPicPr>
            <a:picLocks noChangeAspect="1" noChangeArrowheads="1"/>
          </p:cNvPicPr>
          <p:nvPr/>
        </p:nvPicPr>
        <p:blipFill>
          <a:blip r:embed="rId2"/>
          <a:srcRect/>
          <a:stretch>
            <a:fillRect/>
          </a:stretch>
        </p:blipFill>
        <p:spPr bwMode="auto">
          <a:xfrm>
            <a:off x="5786446" y="1214422"/>
            <a:ext cx="2745718" cy="366461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357166"/>
            <a:ext cx="8458200" cy="520700"/>
          </a:xfrm>
        </p:spPr>
        <p:txBody>
          <a:bodyPr/>
          <a:lstStyle/>
          <a:p>
            <a:pPr algn="ctr"/>
            <a:r>
              <a:rPr lang="ru-RU" cap="none" dirty="0" smtClean="0">
                <a:solidFill>
                  <a:schemeClr val="tx1"/>
                </a:solidFill>
                <a:effectLst/>
                <a:latin typeface="Times New Roman" pitchFamily="18" charset="0"/>
                <a:cs typeface="Times New Roman" pitchFamily="18" charset="0"/>
              </a:rPr>
              <a:t>«Отдых после боя» Юрий Михайлович </a:t>
            </a:r>
            <a:r>
              <a:rPr lang="ru-RU" cap="none" dirty="0" err="1" smtClean="0">
                <a:solidFill>
                  <a:schemeClr val="tx1"/>
                </a:solidFill>
                <a:effectLst/>
                <a:latin typeface="Times New Roman" pitchFamily="18" charset="0"/>
                <a:cs typeface="Times New Roman" pitchFamily="18" charset="0"/>
              </a:rPr>
              <a:t>Непринцев</a:t>
            </a:r>
            <a:endParaRPr lang="ru-RU" cap="none" dirty="0">
              <a:solidFill>
                <a:schemeClr val="tx1"/>
              </a:solidFill>
              <a:effectLst/>
              <a:latin typeface="Times New Roman" pitchFamily="18" charset="0"/>
              <a:cs typeface="Times New Roman" pitchFamily="18" charset="0"/>
            </a:endParaRPr>
          </a:p>
        </p:txBody>
      </p:sp>
      <p:pic>
        <p:nvPicPr>
          <p:cNvPr id="3073" name="Picture 1"/>
          <p:cNvPicPr>
            <a:picLocks noChangeAspect="1" noChangeArrowheads="1"/>
          </p:cNvPicPr>
          <p:nvPr/>
        </p:nvPicPr>
        <p:blipFill>
          <a:blip r:embed="rId2"/>
          <a:srcRect/>
          <a:stretch>
            <a:fillRect/>
          </a:stretch>
        </p:blipFill>
        <p:spPr bwMode="auto">
          <a:xfrm>
            <a:off x="714348" y="1357298"/>
            <a:ext cx="7929586" cy="52573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7615262" cy="854768"/>
          </a:xfrm>
        </p:spPr>
        <p:txBody>
          <a:bodyPr>
            <a:normAutofit/>
          </a:bodyPr>
          <a:lstStyle/>
          <a:p>
            <a:pPr algn="ctr"/>
            <a:r>
              <a:rPr lang="ru-RU" sz="2000" cap="none" dirty="0" smtClean="0">
                <a:solidFill>
                  <a:schemeClr val="tx1"/>
                </a:solidFill>
                <a:effectLst/>
                <a:latin typeface="Times New Roman" pitchFamily="18" charset="0"/>
                <a:cs typeface="Times New Roman" pitchFamily="18" charset="0"/>
              </a:rPr>
              <a:t>«Последний салют» Игорь Михайлович Кравцов</a:t>
            </a:r>
            <a:endParaRPr lang="ru-RU" sz="2000" cap="none" dirty="0">
              <a:solidFill>
                <a:schemeClr val="tx1"/>
              </a:solidFill>
              <a:effectLst/>
              <a:latin typeface="Times New Roman" pitchFamily="18" charset="0"/>
              <a:cs typeface="Times New Roman" pitchFamily="18" charset="0"/>
            </a:endParaRPr>
          </a:p>
        </p:txBody>
      </p:sp>
      <p:pic>
        <p:nvPicPr>
          <p:cNvPr id="54274" name="Picture 2" descr="Работы художника Игоря Михайловича Кравцова (1964 - 2010) Длиннопост, Живопись, Искусство, Великая Отечественная война, Художник, Картина, Красота, Талант"/>
          <p:cNvPicPr>
            <a:picLocks noChangeAspect="1" noChangeArrowheads="1"/>
          </p:cNvPicPr>
          <p:nvPr/>
        </p:nvPicPr>
        <p:blipFill>
          <a:blip r:embed="rId2"/>
          <a:srcRect/>
          <a:stretch>
            <a:fillRect/>
          </a:stretch>
        </p:blipFill>
        <p:spPr bwMode="auto">
          <a:xfrm>
            <a:off x="1571604" y="1357298"/>
            <a:ext cx="5715000" cy="526732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7615262" cy="854768"/>
          </a:xfrm>
        </p:spPr>
        <p:txBody>
          <a:bodyPr/>
          <a:lstStyle/>
          <a:p>
            <a:pPr algn="ctr"/>
            <a:r>
              <a:rPr lang="ru-RU" sz="2400" cap="none" dirty="0" smtClean="0">
                <a:solidFill>
                  <a:schemeClr val="tx1"/>
                </a:solidFill>
                <a:effectLst/>
                <a:latin typeface="Times New Roman" pitchFamily="18" charset="0"/>
                <a:cs typeface="Times New Roman" pitchFamily="18" charset="0"/>
              </a:rPr>
              <a:t>«Последний салют» Игорь Михайлович Кравцов</a:t>
            </a:r>
            <a:endParaRPr lang="ru-RU" dirty="0"/>
          </a:p>
        </p:txBody>
      </p:sp>
      <p:sp>
        <p:nvSpPr>
          <p:cNvPr id="3" name="Текст 2"/>
          <p:cNvSpPr>
            <a:spLocks noGrp="1"/>
          </p:cNvSpPr>
          <p:nvPr>
            <p:ph type="body" idx="2"/>
          </p:nvPr>
        </p:nvSpPr>
        <p:spPr>
          <a:xfrm>
            <a:off x="285720" y="1406964"/>
            <a:ext cx="4429156" cy="4736680"/>
          </a:xfrm>
        </p:spPr>
        <p:txBody>
          <a:bodyPr>
            <a:noAutofit/>
          </a:bodyPr>
          <a:lstStyle/>
          <a:p>
            <a:pPr algn="just"/>
            <a:r>
              <a:rPr lang="ru-RU" sz="1500" dirty="0" smtClean="0">
                <a:latin typeface="Times New Roman" pitchFamily="18" charset="0"/>
                <a:cs typeface="Times New Roman" pitchFamily="18" charset="0"/>
              </a:rPr>
              <a:t>    Игорь Кравцов (1964 - 2010) – петербургский живописец, преподаватель Института живописи, скульптуры и архитектуры им. Репина в мастерской монументальной живописи под руководством профессора А.А. </a:t>
            </a:r>
            <a:r>
              <a:rPr lang="ru-RU" sz="1500" dirty="0" err="1" smtClean="0">
                <a:latin typeface="Times New Roman" pitchFamily="18" charset="0"/>
                <a:cs typeface="Times New Roman" pitchFamily="18" charset="0"/>
              </a:rPr>
              <a:t>Мыльникова</a:t>
            </a:r>
            <a:r>
              <a:rPr lang="ru-RU" sz="1500" dirty="0" smtClean="0">
                <a:latin typeface="Times New Roman" pitchFamily="18" charset="0"/>
                <a:cs typeface="Times New Roman" pitchFamily="18" charset="0"/>
              </a:rPr>
              <a:t>.</a:t>
            </a:r>
          </a:p>
          <a:p>
            <a:pPr algn="just"/>
            <a:r>
              <a:rPr lang="ru-RU" sz="1500" dirty="0" smtClean="0">
                <a:latin typeface="Times New Roman" pitchFamily="18" charset="0"/>
                <a:cs typeface="Times New Roman" pitchFamily="18" charset="0"/>
              </a:rPr>
              <a:t>  Картина «Последний салют» - это постоянный молчаливый разговор с тем уходящим поколением, значительность дел и судеб которого, столь близких и важных для художника, поколение сегодняшнее признает лишь номинально. Это попытка обратиться к молодежи и предложить им самим занять место молодых героев его картин. Это размышление об уникальности и невосполнимости каждой отдельно взятой быстротекущей жизни, в которой может и не быть шанса повзрослеть, полюбить, сохранить юношескую дружбу. Художник словно ощущает свою личную ответственность перед старшим поколением за их войну и их испытания».</a:t>
            </a:r>
            <a:endParaRPr lang="ru-RU" sz="1500" dirty="0">
              <a:latin typeface="Times New Roman" pitchFamily="18" charset="0"/>
              <a:cs typeface="Times New Roman" pitchFamily="18" charset="0"/>
            </a:endParaRPr>
          </a:p>
        </p:txBody>
      </p:sp>
      <p:pic>
        <p:nvPicPr>
          <p:cNvPr id="5" name="Picture 2" descr="Работы художника Игоря Михайловича Кравцова (1964 - 2010) Длиннопост, Живопись, Искусство, Великая Отечественная война, Художник, Картина, Красота, Талант"/>
          <p:cNvPicPr>
            <a:picLocks noGrp="1" noChangeAspect="1" noChangeArrowheads="1"/>
          </p:cNvPicPr>
          <p:nvPr>
            <p:ph sz="half" idx="1"/>
          </p:nvPr>
        </p:nvPicPr>
        <p:blipFill>
          <a:blip r:embed="rId2"/>
          <a:srcRect/>
          <a:stretch>
            <a:fillRect/>
          </a:stretch>
        </p:blipFill>
        <p:spPr bwMode="auto">
          <a:xfrm>
            <a:off x="4857752" y="1428736"/>
            <a:ext cx="3681412" cy="339303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357166"/>
            <a:ext cx="8458200" cy="520700"/>
          </a:xfrm>
        </p:spPr>
        <p:txBody>
          <a:bodyPr/>
          <a:lstStyle/>
          <a:p>
            <a:pPr algn="ctr"/>
            <a:r>
              <a:rPr lang="ru-RU" cap="none" dirty="0" smtClean="0">
                <a:solidFill>
                  <a:schemeClr val="tx1"/>
                </a:solidFill>
                <a:effectLst/>
                <a:latin typeface="Times New Roman" pitchFamily="18" charset="0"/>
                <a:cs typeface="Times New Roman" pitchFamily="18" charset="0"/>
              </a:rPr>
              <a:t>«Отдых после боя» Юрий Михайлович </a:t>
            </a:r>
            <a:r>
              <a:rPr lang="ru-RU" cap="none" dirty="0" err="1" smtClean="0">
                <a:solidFill>
                  <a:schemeClr val="tx1"/>
                </a:solidFill>
                <a:effectLst/>
                <a:latin typeface="Times New Roman" pitchFamily="18" charset="0"/>
                <a:cs typeface="Times New Roman" pitchFamily="18" charset="0"/>
              </a:rPr>
              <a:t>Непринцев</a:t>
            </a:r>
            <a:endParaRPr lang="ru-RU" dirty="0"/>
          </a:p>
        </p:txBody>
      </p:sp>
      <p:sp>
        <p:nvSpPr>
          <p:cNvPr id="6" name="Текст 5"/>
          <p:cNvSpPr>
            <a:spLocks noGrp="1"/>
          </p:cNvSpPr>
          <p:nvPr>
            <p:ph type="body" idx="2"/>
          </p:nvPr>
        </p:nvSpPr>
        <p:spPr>
          <a:xfrm>
            <a:off x="357158" y="928670"/>
            <a:ext cx="3714776" cy="5357850"/>
          </a:xfrm>
        </p:spPr>
        <p:txBody>
          <a:bodyPr>
            <a:noAutofit/>
          </a:bodyPr>
          <a:lstStyle/>
          <a:p>
            <a:pPr algn="just"/>
            <a:r>
              <a:rPr lang="ru-RU" sz="1700" dirty="0" smtClean="0">
                <a:latin typeface="Times New Roman" pitchFamily="18" charset="0"/>
                <a:cs typeface="Times New Roman" pitchFamily="18" charset="0"/>
              </a:rPr>
              <a:t>  Картина написана в 1951 году</a:t>
            </a:r>
            <a:r>
              <a:rPr lang="ru-RU" sz="1700" dirty="0" smtClean="0">
                <a:solidFill>
                  <a:schemeClr val="tx1"/>
                </a:solidFill>
                <a:latin typeface="Times New Roman" pitchFamily="18" charset="0"/>
                <a:cs typeface="Times New Roman" pitchFamily="18" charset="0"/>
              </a:rPr>
              <a:t>, </a:t>
            </a:r>
            <a:r>
              <a:rPr lang="ru-RU" sz="1700" dirty="0" smtClean="0">
                <a:latin typeface="Times New Roman" pitchFamily="18" charset="0"/>
                <a:cs typeface="Times New Roman" pitchFamily="18" charset="0"/>
              </a:rPr>
              <a:t>в которой живописными средствами талантливо передана идея духовного единства народа в годы военных испытаний. Удостоена Сталинской премии первой степени за 1952 год.</a:t>
            </a:r>
          </a:p>
          <a:p>
            <a:pPr algn="just"/>
            <a:r>
              <a:rPr lang="ru-RU" sz="1700" dirty="0" smtClean="0">
                <a:latin typeface="Times New Roman" pitchFamily="18" charset="0"/>
                <a:cs typeface="Times New Roman" pitchFamily="18" charset="0"/>
              </a:rPr>
              <a:t>  Замысел картины </a:t>
            </a:r>
            <a:r>
              <a:rPr lang="ru-RU" sz="1700" dirty="0" err="1" smtClean="0">
                <a:latin typeface="Times New Roman" pitchFamily="18" charset="0"/>
                <a:cs typeface="Times New Roman" pitchFamily="18" charset="0"/>
              </a:rPr>
              <a:t>Непринцеву</a:t>
            </a:r>
            <a:r>
              <a:rPr lang="ru-RU" sz="1700" dirty="0" smtClean="0">
                <a:latin typeface="Times New Roman" pitchFamily="18" charset="0"/>
                <a:cs typeface="Times New Roman" pitchFamily="18" charset="0"/>
              </a:rPr>
              <a:t> подсказали личные наблюдения и переживания военных лет, а также знаменитая поэма А.Твардовского  «Василий Тёркин». После начала войны художник добровольцем ушёл на фронт, служил в истребительном батальоне и действующих частях Краснознамённого Балтийского флота, участвовал в  обороне Ленинграда.</a:t>
            </a:r>
          </a:p>
          <a:p>
            <a:pPr algn="just"/>
            <a:r>
              <a:rPr lang="ru-RU" sz="1700" dirty="0" smtClean="0">
                <a:latin typeface="Times New Roman" pitchFamily="18" charset="0"/>
                <a:cs typeface="Times New Roman" pitchFamily="18" charset="0"/>
              </a:rPr>
              <a:t>  Картина вошла в «золотой фонд» отечественной живописи как одно из лучших воплощений образа советского человека</a:t>
            </a:r>
          </a:p>
          <a:p>
            <a:pPr algn="just"/>
            <a:endParaRPr lang="ru-RU" sz="1700" dirty="0" smtClean="0">
              <a:latin typeface="Times New Roman" pitchFamily="18" charset="0"/>
              <a:cs typeface="Times New Roman" pitchFamily="18" charset="0"/>
            </a:endParaRPr>
          </a:p>
          <a:p>
            <a:pPr algn="just"/>
            <a:endParaRPr lang="ru-RU" sz="1700" dirty="0">
              <a:latin typeface="Times New Roman" pitchFamily="18" charset="0"/>
              <a:cs typeface="Times New Roman" pitchFamily="18" charset="0"/>
            </a:endParaRPr>
          </a:p>
        </p:txBody>
      </p:sp>
      <p:pic>
        <p:nvPicPr>
          <p:cNvPr id="7" name="Picture 1"/>
          <p:cNvPicPr>
            <a:picLocks noGrp="1" noChangeAspect="1" noChangeArrowheads="1"/>
          </p:cNvPicPr>
          <p:nvPr>
            <p:ph sz="half" idx="1"/>
          </p:nvPr>
        </p:nvPicPr>
        <p:blipFill>
          <a:blip r:embed="rId2" cstate="print"/>
          <a:srcRect/>
          <a:stretch>
            <a:fillRect/>
          </a:stretch>
        </p:blipFill>
        <p:spPr bwMode="auto">
          <a:xfrm>
            <a:off x="4143372" y="1428736"/>
            <a:ext cx="4566423" cy="30277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357166"/>
            <a:ext cx="8458200" cy="520700"/>
          </a:xfrm>
        </p:spPr>
        <p:txBody>
          <a:bodyPr/>
          <a:lstStyle/>
          <a:p>
            <a:pPr algn="ctr"/>
            <a:r>
              <a:rPr lang="ru-RU" cap="none" dirty="0" smtClean="0">
                <a:solidFill>
                  <a:schemeClr val="tx1"/>
                </a:solidFill>
                <a:effectLst/>
                <a:latin typeface="Times New Roman" pitchFamily="18" charset="0"/>
                <a:cs typeface="Times New Roman" pitchFamily="18" charset="0"/>
              </a:rPr>
              <a:t>«Мать партизана» Сергей Васильевич Герасимов</a:t>
            </a:r>
            <a:endParaRPr lang="ru-RU" cap="none" dirty="0">
              <a:solidFill>
                <a:schemeClr val="tx1"/>
              </a:solidFill>
              <a:effectLst/>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2"/>
          <a:srcRect/>
          <a:stretch>
            <a:fillRect/>
          </a:stretch>
        </p:blipFill>
        <p:spPr bwMode="auto">
          <a:xfrm>
            <a:off x="1142976" y="1000108"/>
            <a:ext cx="6659590" cy="5449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58200" cy="520700"/>
          </a:xfrm>
        </p:spPr>
        <p:txBody>
          <a:bodyPr/>
          <a:lstStyle/>
          <a:p>
            <a:pPr algn="ctr"/>
            <a:r>
              <a:rPr lang="ru-RU" cap="none" dirty="0" smtClean="0">
                <a:solidFill>
                  <a:schemeClr val="tx1"/>
                </a:solidFill>
                <a:effectLst/>
                <a:latin typeface="Times New Roman" pitchFamily="18" charset="0"/>
                <a:cs typeface="Times New Roman" pitchFamily="18" charset="0"/>
              </a:rPr>
              <a:t>«Мать партизана» Сергей Васильевич Герасимов</a:t>
            </a:r>
            <a:endParaRPr lang="ru-RU" dirty="0"/>
          </a:p>
        </p:txBody>
      </p:sp>
      <p:sp>
        <p:nvSpPr>
          <p:cNvPr id="3" name="Текст 2"/>
          <p:cNvSpPr>
            <a:spLocks noGrp="1"/>
          </p:cNvSpPr>
          <p:nvPr>
            <p:ph type="body" idx="2"/>
          </p:nvPr>
        </p:nvSpPr>
        <p:spPr>
          <a:xfrm>
            <a:off x="142844" y="714356"/>
            <a:ext cx="4572032" cy="5357850"/>
          </a:xfrm>
        </p:spPr>
        <p:txBody>
          <a:bodyPr>
            <a:noAutofit/>
          </a:bodyPr>
          <a:lstStyle/>
          <a:p>
            <a:pPr algn="just"/>
            <a:r>
              <a:rPr lang="ru-RU" sz="1600" dirty="0" smtClean="0">
                <a:latin typeface="Times New Roman" pitchFamily="18" charset="0"/>
                <a:cs typeface="Times New Roman" pitchFamily="18" charset="0"/>
              </a:rPr>
              <a:t>    Картина советского живописца С.В.Герасимова, созданная в 1943-1950 гг. Хранится в Государственной Третьяковской галерее в Москве. Картина по праву является одной из самых сильных картин художника и одной из самых драматических работ всего советского искусства военного времени.</a:t>
            </a:r>
          </a:p>
          <a:p>
            <a:pPr algn="just"/>
            <a:r>
              <a:rPr lang="ru-RU" sz="1600" dirty="0" smtClean="0">
                <a:latin typeface="Times New Roman" pitchFamily="18" charset="0"/>
                <a:cs typeface="Times New Roman" pitchFamily="18" charset="0"/>
              </a:rPr>
              <a:t>    «Я хотел показать в её образе всех матерей, которые отправили на войну своих сыновей». Женщину не могут запугать немецкие захватчики. За её спиной родная земля, оскверненная врагами и залитая кровью родных, священная родная земля. Великую силу народного гнева ощущают на себе фашисты. На фоне русской женщины немецкий офицер кажется жалким. Светлая и сильная, стоит она на фоне дымного пожарища. Её лицо хранит суровую печать великого страдания, но это страдание гордого, сильного человека. В контраст с образом матери вступает образ гитлеровца, лишенный яркой индивидуальной характеристики, выделяются лишь низкий лоб и тяжелая челюсть фашиста, придающие его облику нечто звериное.</a:t>
            </a:r>
            <a:endParaRPr lang="ru-RU" sz="1600" dirty="0">
              <a:latin typeface="Times New Roman" pitchFamily="18" charset="0"/>
              <a:cs typeface="Times New Roman" pitchFamily="18" charset="0"/>
            </a:endParaRPr>
          </a:p>
        </p:txBody>
      </p:sp>
      <p:pic>
        <p:nvPicPr>
          <p:cNvPr id="5" name="Picture 2"/>
          <p:cNvPicPr>
            <a:picLocks noGrp="1" noChangeAspect="1" noChangeArrowheads="1"/>
          </p:cNvPicPr>
          <p:nvPr>
            <p:ph sz="half" idx="1"/>
          </p:nvPr>
        </p:nvPicPr>
        <p:blipFill>
          <a:blip r:embed="rId2"/>
          <a:srcRect/>
          <a:stretch>
            <a:fillRect/>
          </a:stretch>
        </p:blipFill>
        <p:spPr bwMode="auto">
          <a:xfrm>
            <a:off x="4857752" y="1501013"/>
            <a:ext cx="4125910" cy="33764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58200" cy="520700"/>
          </a:xfrm>
        </p:spPr>
        <p:txBody>
          <a:bodyPr>
            <a:normAutofit/>
          </a:bodyPr>
          <a:lstStyle/>
          <a:p>
            <a:pPr algn="ctr"/>
            <a:r>
              <a:rPr lang="ru-RU" cap="none" dirty="0" smtClean="0">
                <a:solidFill>
                  <a:schemeClr val="tx1"/>
                </a:solidFill>
                <a:effectLst/>
                <a:latin typeface="Times New Roman" pitchFamily="18" charset="0"/>
                <a:cs typeface="Times New Roman" pitchFamily="18" charset="0"/>
              </a:rPr>
              <a:t>«Письмо с фронта» Александр Иванович Лактионов </a:t>
            </a:r>
            <a:endParaRPr lang="ru-RU" cap="none" dirty="0">
              <a:solidFill>
                <a:schemeClr val="tx1"/>
              </a:solidFill>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2091758" y="1142984"/>
            <a:ext cx="3770066"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58200" cy="520700"/>
          </a:xfrm>
        </p:spPr>
        <p:txBody>
          <a:bodyPr/>
          <a:lstStyle/>
          <a:p>
            <a:pPr algn="ctr"/>
            <a:r>
              <a:rPr lang="ru-RU" cap="none" dirty="0" smtClean="0">
                <a:solidFill>
                  <a:schemeClr val="tx1"/>
                </a:solidFill>
                <a:effectLst/>
                <a:latin typeface="Times New Roman" pitchFamily="18" charset="0"/>
                <a:cs typeface="Times New Roman" pitchFamily="18" charset="0"/>
              </a:rPr>
              <a:t>«Письмо с фронта»Александр Иванович Лактионов </a:t>
            </a:r>
            <a:endParaRPr lang="ru-RU" dirty="0"/>
          </a:p>
        </p:txBody>
      </p:sp>
      <p:sp>
        <p:nvSpPr>
          <p:cNvPr id="3" name="Текст 2"/>
          <p:cNvSpPr>
            <a:spLocks noGrp="1"/>
          </p:cNvSpPr>
          <p:nvPr>
            <p:ph type="body" idx="2"/>
          </p:nvPr>
        </p:nvSpPr>
        <p:spPr>
          <a:xfrm>
            <a:off x="285720" y="928670"/>
            <a:ext cx="4214842" cy="5429288"/>
          </a:xfrm>
        </p:spPr>
        <p:txBody>
          <a:bodyPr>
            <a:normAutofit/>
          </a:bodyPr>
          <a:lstStyle/>
          <a:p>
            <a:pPr algn="just"/>
            <a:r>
              <a:rPr lang="ru-RU" dirty="0" smtClean="0">
                <a:latin typeface="Times New Roman" pitchFamily="18" charset="0"/>
                <a:cs typeface="Times New Roman" pitchFamily="18" charset="0"/>
              </a:rPr>
              <a:t>  Картина советского живописца А.И.Лактионова, законченная художником в 1947 году и изображающая близких и соседей солдата-фронтовика за чтением его долгожданного письма с фронта. Отмеченная в 1948 году Сталинской премией, картина сделала имя художника широко известным. </a:t>
            </a:r>
          </a:p>
          <a:p>
            <a:pPr algn="just"/>
            <a:r>
              <a:rPr lang="ru-RU" dirty="0" smtClean="0">
                <a:latin typeface="Times New Roman" pitchFamily="18" charset="0"/>
                <a:cs typeface="Times New Roman" pitchFamily="18" charset="0"/>
              </a:rPr>
              <a:t>Картина «Письмо с фронта» была написана художником в Загорске под Москвой, куда в начале 1944 года Лактионов приехал с семьёй.  Художник вспоминал: «Я с моей большой семьёй жил в Троице-Сергиевой  лавре. Там в стене кремля была когда-то бойница для пушки, а впоследствии устроена большая келья». Заключив весной 1945 договор на свою первую последипломную картину, Лактионов собирался дать ей название «Встреча». Опробовал несколько вариантов, но всё решил случай. Однажды на прогулке он повстречал солдата с перевязанной рукой, опиравшегося при ходьбе на палку. Тот искал нужный адрес, чтобы передать письмо. Разговорились. Лактионов помог найти нужный дом и стал невольным свидетелем сцены получения долгожданной весточки с фронта. Так окончательно определился замысел будущей картины.</a:t>
            </a:r>
          </a:p>
          <a:p>
            <a:pPr algn="just"/>
            <a:endParaRPr lang="ru-RU"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pic>
        <p:nvPicPr>
          <p:cNvPr id="5" name="Picture 2"/>
          <p:cNvPicPr>
            <a:picLocks noGrp="1" noChangeAspect="1" noChangeArrowheads="1"/>
          </p:cNvPicPr>
          <p:nvPr>
            <p:ph sz="half" idx="1"/>
          </p:nvPr>
        </p:nvPicPr>
        <p:blipFill>
          <a:blip r:embed="rId2"/>
          <a:srcRect/>
          <a:stretch>
            <a:fillRect/>
          </a:stretch>
        </p:blipFill>
        <p:spPr bwMode="auto">
          <a:xfrm>
            <a:off x="4714876" y="928670"/>
            <a:ext cx="3729831" cy="53709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393</TotalTime>
  <Words>1212</Words>
  <Application>Microsoft Office PowerPoint</Application>
  <PresentationFormat>Экран (4:3)</PresentationFormat>
  <Paragraphs>92</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Солнцестояние</vt:lpstr>
      <vt:lpstr>Слайд 1</vt:lpstr>
      <vt:lpstr>«Ленинградка (В сорок первом)» Борис Сергеевич Угаров</vt:lpstr>
      <vt:lpstr>«Ленинградка (В сорок первом)» Борис Сергеевич Угаров</vt:lpstr>
      <vt:lpstr>«Отдых после боя» Юрий Михайлович Непринцев</vt:lpstr>
      <vt:lpstr>«Отдых после боя» Юрий Михайлович Непринцев</vt:lpstr>
      <vt:lpstr>«Мать партизана» Сергей Васильевич Герасимов</vt:lpstr>
      <vt:lpstr>«Мать партизана» Сергей Васильевич Герасимов</vt:lpstr>
      <vt:lpstr>«Письмо с фронта» Александр Иванович Лактионов </vt:lpstr>
      <vt:lpstr>«Письмо с фронта»Александр Иванович Лактионов </vt:lpstr>
      <vt:lpstr>«Защитники Брестской крепости» Пётр Александрович Кривоногов</vt:lpstr>
      <vt:lpstr>«Защитники Брестской крепости» Пётр Александрович Кривоногов</vt:lpstr>
      <vt:lpstr>«Оборона Севастополя» Александр Александрович Дейнека</vt:lpstr>
      <vt:lpstr>«Оборона Севастополя» Александр Александрович Дейнека</vt:lpstr>
      <vt:lpstr>Плакат Кукрыниксов «Беспощадно разгромим и уничтожим врага!»</vt:lpstr>
      <vt:lpstr>Плакат Кукрыниксов «Беспощадно разгромим и уничтожим врага!»</vt:lpstr>
      <vt:lpstr>          Плакат «Родина-мать зовет» Ираклий Моисеевич Тоидзе   </vt:lpstr>
      <vt:lpstr>                Плакат «Родина-мать зовет» Ираклий Моисеевич Тоидзе </vt:lpstr>
      <vt:lpstr>«Сестрица» Марат Самсонов</vt:lpstr>
      <vt:lpstr>«Сестрица» Марат Самсонов</vt:lpstr>
      <vt:lpstr>Плакат «Отомсти» Дементий Алексеевич Шмаринов</vt:lpstr>
      <vt:lpstr>Плакат «Отомсти» Дементий Алексеевич Шмаринов</vt:lpstr>
      <vt:lpstr>«Курская дуга. Последний снаряд» Вениамин Карпович Чебанов</vt:lpstr>
      <vt:lpstr>«Курская дуга. Последний снаряд» Вениамин Карпович Чебанов</vt:lpstr>
      <vt:lpstr>«Битва за Днепр» Виктор Васильевич Шаталин</vt:lpstr>
      <vt:lpstr>«Битва за Днепр» Виктор Васильевич Шаталин</vt:lpstr>
      <vt:lpstr>«Письмо маме» Николай Яковлевич Бут</vt:lpstr>
      <vt:lpstr>«Письмо маме» Николай Яковлевич Бут</vt:lpstr>
      <vt:lpstr>Слайд 28</vt:lpstr>
      <vt:lpstr>«Даже не снилось. 22 июня 1945 года»  Валентин Фёдорович Папко  </vt:lpstr>
      <vt:lpstr>«Письмо» Виктор Иванович Суздальцев</vt:lpstr>
      <vt:lpstr>«Письмо» Виктор Иванович Суздальцев</vt:lpstr>
      <vt:lpstr>«Душа солдата»  Сергей Евгеньевич Бессонов</vt:lpstr>
      <vt:lpstr>«Душа солдата» Сергей Евгеньевич Бессонов</vt:lpstr>
      <vt:lpstr>«С Победой!» Николай Репин</vt:lpstr>
      <vt:lpstr>«С Победой!» Николай Репин</vt:lpstr>
      <vt:lpstr>Пётр Александрович Кривоногов «Победа»                                                                                                           «Победа» Пётр  Александрович Кривоногов </vt:lpstr>
      <vt:lpstr>Пётр Александрович Кривоногов «Победа»                                                                                                           «Победа» Пётр  Александрович Кривоногов </vt:lpstr>
      <vt:lpstr>«Поющие лошади» Михаил Андреевич Савицкий</vt:lpstr>
      <vt:lpstr>«Поющие лошади» Михаил Андреевич Савицкий</vt:lpstr>
      <vt:lpstr>«Последний салют» Игорь Михайлович Кравцов</vt:lpstr>
      <vt:lpstr>«Последний салют» Игорь Михайлович Кравцов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Виктор</dc:creator>
  <cp:lastModifiedBy>Алина</cp:lastModifiedBy>
  <cp:revision>48</cp:revision>
  <dcterms:created xsi:type="dcterms:W3CDTF">2020-01-10T18:11:47Z</dcterms:created>
  <dcterms:modified xsi:type="dcterms:W3CDTF">2020-04-27T16:52:36Z</dcterms:modified>
</cp:coreProperties>
</file>