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73" r:id="rId9"/>
    <p:sldId id="270" r:id="rId10"/>
    <p:sldId id="271" r:id="rId11"/>
    <p:sldId id="272" r:id="rId12"/>
    <p:sldId id="259" r:id="rId13"/>
    <p:sldId id="264" r:id="rId14"/>
    <p:sldId id="265" r:id="rId15"/>
    <p:sldId id="267" r:id="rId16"/>
    <p:sldId id="266" r:id="rId17"/>
    <p:sldId id="274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827D8-232A-4B93-B63F-72F80E4E9A71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211A8-AC66-420F-A3D1-B3AC52EC8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9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4;&#1096;&#1080;&#1073;&#1082;&#1080;%20&#1091;&#1095;&#1077;&#1085;&#1080;&#1082;&#1086;&#1074;%20&#1080;%20&#1088;&#1091;&#1082;&#1086;&#1074;&#1086;&#1076;&#1080;&#1090;&#1077;&#1083;&#1077;&#1081;%20&#1096;&#1082;&#1086;&#1083;&#1100;&#1085;&#1099;&#1093;%20&#1087;&#1088;&#1086;&#1077;&#1082;&#1090;&#1086;&#1074;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7;&#1082;&#1086;&#1084;&#1077;&#1085;&#1076;&#1072;&#1094;&#1080;&#1080;%20&#1082;%20&#1082;&#1086;&#1084;&#1087;&#1100;&#1102;&#1090;&#1077;&#1088;&#1085;&#1086;&#1081;%20&#1087;&#1088;&#1077;&#1079;&#1077;&#1085;&#1090;&#1072;&#1094;&#1080;&#1080;%20&#1048;&#1048;&#1055;.docx" TargetMode="External"/><Relationship Id="rId7" Type="http://schemas.microsoft.com/office/2007/relationships/hdphoto" Target="../media/hdphoto1.wdp"/><Relationship Id="rId2" Type="http://schemas.openxmlformats.org/officeDocument/2006/relationships/hyperlink" Target="&#1055;&#1054;&#1051;&#1054;&#1046;&#1045;&#1053;&#1048;&#1045;%20&#1086;&#1073;%20&#1048;&#1048;&#1055;%2010-11%20&#1082;&#1083;&#1072;&#1089;&#1089;&#1099;%20&#1052;&#1041;&#1054;&#1059;%20&#1057;&#1054;&#1064;%20&#1089;.&#1050;&#1080;&#1089;&#1077;&#1083;&#1105;&#1074;&#1082;&#1072;.rt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&#1050;&#1072;&#1088;&#1090;&#1072;%20&#1085;&#1072;&#1073;&#1083;&#1102;&#1076;&#1077;&#1085;&#1080;&#1081;%20&#1079;&#1072;%20&#1076;&#1077;&#1103;&#1090;&#1077;&#1083;&#1100;&#1085;&#1086;&#1089;&#1090;&#1100;&#1102;%20&#1086;&#1073;&#1091;&#1095;&#1072;&#1102;&#1097;&#1080;&#1093;&#1089;&#1103;.rtf" TargetMode="External"/><Relationship Id="rId4" Type="http://schemas.openxmlformats.org/officeDocument/2006/relationships/hyperlink" Target="&#1050;&#1072;&#1088;&#1090;&#1072;%20&#1086;&#1094;&#1077;&#1085;&#1082;&#1080;%20&#1048;&#1048;&#1055;_10-11.doc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6;&#1090;&#1086;&#1082;&#1086;&#1083;%20&#1087;&#1088;&#1077;&#1076;&#1079;&#1072;&#1097;&#1080;&#1090;&#1099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8;&#1090;&#1072;%20&#1086;&#1094;&#1077;&#1085;&#1082;&#1080;%20&#1048;&#1048;&#1055;_10-11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056;&#1072;&#1073;&#1086;&#1095;&#1072;&#1103;%20&#1087;&#1088;&#1086;&#1075;&#1088;&#1072;&#1084;&#1084;&#1072;%20&#1048;&#1085;&#1076;&#1080;&#1074;&#1080;&#1076;&#1091;&#1072;&#1083;&#1100;&#1085;&#1099;&#1081;%20&#1087;&#1088;&#1086;&#1077;&#1082;&#1090;%2010-11%20&#1082;&#1083;&#1072;&#1089;&#1089;&#1099;.doc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4;&#1051;&#1054;&#1046;&#1045;&#1053;&#1048;&#1045;%20&#1086;&#1073;%20&#1048;&#1048;&#1055;%2010-11%20&#1082;&#1083;&#1072;&#1089;&#1089;&#1099;%20&#1052;&#1041;&#1054;&#1059;%20&#1057;&#1054;&#1064;%20&#1089;.&#1050;&#1080;&#1089;&#1077;&#1083;&#1105;&#1074;&#1082;&#1072;.rt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&#1082;%20&#1087;&#1088;&#1080;&#1082;&#1072;&#1079;&#1091;%20&#1090;&#1077;&#1084;&#1099;%20&#1087;&#1088;&#1086;&#1077;&#1082;&#1090;&#1086;&#1074;.rt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4;&#1051;&#1054;&#1046;&#1045;&#1053;&#1048;&#1045;%20&#1086;&#1073;%20&#1048;&#1048;&#1055;%2010-11%20&#1082;&#1083;&#1072;&#1089;&#1089;&#1099;%20&#1052;&#1041;&#1054;&#1059;%20&#1057;&#1054;&#1064;%20&#1089;.&#1050;&#1080;&#1089;&#1077;&#1083;&#1105;&#1074;&#1082;&#1072;.rt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4;&#1090;&#1095;&#1077;&#1090;%20&#1088;&#1091;&#1082;&#1086;&#1074;&#1086;&#1076;&#1080;&#1090;&#1077;&#1083;&#1103;%20&#1086;%20&#1088;&#1072;&#1073;&#1086;&#1090;&#1077;%20&#1085;&#1072;&#1076;%20&#1087;&#1088;&#1086;&#1077;&#1082;&#1090;&#1086;&#1084;.rt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«Индивидуальные итоговые проекты </a:t>
            </a:r>
            <a:r>
              <a:rPr lang="ru-RU" b="1" dirty="0" smtClean="0">
                <a:solidFill>
                  <a:srgbClr val="000066"/>
                </a:solidFill>
              </a:rPr>
              <a:t/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обучающихся </a:t>
            </a:r>
            <a:r>
              <a:rPr lang="ru-RU" b="1" dirty="0">
                <a:solidFill>
                  <a:srgbClr val="000066"/>
                </a:solidFill>
              </a:rPr>
              <a:t>по ФГОС </a:t>
            </a:r>
            <a:r>
              <a:rPr lang="ru-RU" b="1" dirty="0" smtClean="0">
                <a:solidFill>
                  <a:srgbClr val="000066"/>
                </a:solidFill>
              </a:rPr>
              <a:t/>
            </a:r>
            <a:br>
              <a:rPr lang="ru-RU" b="1" dirty="0" smtClean="0">
                <a:solidFill>
                  <a:srgbClr val="000066"/>
                </a:solidFill>
              </a:rPr>
            </a:br>
            <a:r>
              <a:rPr lang="ru-RU" b="1" dirty="0" smtClean="0">
                <a:solidFill>
                  <a:srgbClr val="000066"/>
                </a:solidFill>
              </a:rPr>
              <a:t>среднего </a:t>
            </a:r>
            <a:r>
              <a:rPr lang="ru-RU" b="1" dirty="0">
                <a:solidFill>
                  <a:srgbClr val="000066"/>
                </a:solidFill>
              </a:rPr>
              <a:t>общего образования»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44008" y="4581128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Автор.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Бывалина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Л.Л. –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заместитель директора по УР МБОУ </a:t>
            </a:r>
            <a:r>
              <a:rPr lang="ru-RU" sz="24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СОШ 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с.Киселёвка</a:t>
            </a:r>
            <a:endParaRPr lang="ru-RU" sz="24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0" y="260648"/>
            <a:ext cx="8864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+mj-lt"/>
                <a:cs typeface="Arial" pitchFamily="34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000" b="1" dirty="0" smtClean="0">
                <a:latin typeface="+mj-lt"/>
                <a:cs typeface="Arial" pitchFamily="34" charset="0"/>
              </a:rPr>
              <a:t>средняя общеобразовательная школа </a:t>
            </a:r>
            <a:r>
              <a:rPr lang="ru-RU" sz="2000" b="1" dirty="0" err="1" smtClean="0">
                <a:latin typeface="+mj-lt"/>
                <a:cs typeface="Arial" pitchFamily="34" charset="0"/>
              </a:rPr>
              <a:t>с.Киселёвка</a:t>
            </a:r>
            <a:r>
              <a:rPr lang="ru-RU" sz="2000" b="1" dirty="0" smtClean="0"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ru-RU" sz="2000" b="1" dirty="0" smtClean="0">
                <a:latin typeface="+mj-lt"/>
                <a:cs typeface="Arial" pitchFamily="34" charset="0"/>
              </a:rPr>
              <a:t>Ульчского муниципального района Хабаровского края</a:t>
            </a:r>
            <a:endParaRPr lang="ru-RU" sz="2000" b="1" dirty="0"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6093296"/>
            <a:ext cx="3852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+mj-lt"/>
                <a:cs typeface="Arial" pitchFamily="34" charset="0"/>
              </a:rPr>
              <a:t>с.Киселёвка</a:t>
            </a:r>
            <a:r>
              <a:rPr lang="ru-RU" sz="2400" b="1" dirty="0" smtClean="0">
                <a:latin typeface="+mj-lt"/>
                <a:cs typeface="Arial" pitchFamily="34" charset="0"/>
              </a:rPr>
              <a:t>. 2020</a:t>
            </a:r>
            <a:endParaRPr lang="ru-RU" sz="24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15350" cy="93610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4000" b="1" dirty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Этапы проектной </a:t>
            </a:r>
            <a:r>
              <a:rPr lang="ru-RU" altLang="ru-RU" sz="4000" b="1" dirty="0" smtClean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деятельности</a:t>
            </a:r>
            <a:endParaRPr lang="ru-RU" altLang="ru-RU" sz="4000" b="1" dirty="0">
              <a:solidFill>
                <a:srgbClr val="000066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sz="quarter" idx="1"/>
          </p:nvPr>
        </p:nvSpPr>
        <p:spPr>
          <a:xfrm>
            <a:off x="371475" y="1544638"/>
            <a:ext cx="8193088" cy="4665662"/>
          </a:xfrm>
        </p:spPr>
        <p:txBody>
          <a:bodyPr>
            <a:noAutofit/>
          </a:bodyPr>
          <a:lstStyle/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формулирование темы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анализ актуальности проекта;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целеполагание,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формулировку задач, которые следует решить;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выбор средств и методов, адекватных поставленным целям;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планирование, определение последовательности и сроков работ;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проведение проектных работ;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оформление результатов работ в соответствии с замыслом проекта; </a:t>
            </a:r>
          </a:p>
          <a:p>
            <a:pPr marL="288000" indent="-2880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400" dirty="0" smtClean="0"/>
              <a:t>представление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37250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886700" cy="89351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000" b="1" dirty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Структура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08912" cy="518457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1. Введение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- Актуальность– зачем начата работа, почему выбрана тема проекта?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- Цель – к чему стремимся?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- Задачи – какие шаги по достижению цели?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- Задумка проекта – что в общих чертах хотим получить?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- Планирование деятельности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2. Основная часть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Описание этапов работы по реализации задуманного проекта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3. Заключение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Что мы получили в результате проделанной работы? Достигнута ли поставленная цель?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Проводится сопоставление задуманного проекта с тем, что получилось в реальности.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41933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Требования к оформлению ИИП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5130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 состав материалов готового проекта </a:t>
            </a:r>
            <a:r>
              <a:rPr lang="ru-RU" sz="2000" b="1" dirty="0">
                <a:solidFill>
                  <a:srgbClr val="000066"/>
                </a:solidFill>
              </a:rPr>
              <a:t>в обязательном порядке включаются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r>
              <a:rPr lang="ru-RU" sz="2000" dirty="0"/>
              <a:t>1) выносимый на защиту </a:t>
            </a:r>
            <a:r>
              <a:rPr lang="ru-RU" sz="2000" b="1" dirty="0">
                <a:solidFill>
                  <a:srgbClr val="000066"/>
                </a:solidFill>
              </a:rPr>
              <a:t>продукт</a:t>
            </a:r>
            <a:r>
              <a:rPr lang="ru-RU" sz="2000" dirty="0"/>
              <a:t> проектной </a:t>
            </a:r>
            <a:r>
              <a:rPr lang="ru-RU" sz="2000" dirty="0" smtClean="0"/>
              <a:t>деятельности;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b="1" dirty="0" smtClean="0">
                <a:solidFill>
                  <a:srgbClr val="000066"/>
                </a:solidFill>
              </a:rPr>
              <a:t>краткая </a:t>
            </a:r>
            <a:r>
              <a:rPr lang="ru-RU" sz="2000" b="1" dirty="0">
                <a:solidFill>
                  <a:srgbClr val="000066"/>
                </a:solidFill>
              </a:rPr>
              <a:t>пояснительная записка </a:t>
            </a:r>
            <a:r>
              <a:rPr lang="ru-RU" sz="2000" b="1" dirty="0" smtClean="0">
                <a:solidFill>
                  <a:srgbClr val="000066"/>
                </a:solidFill>
              </a:rPr>
              <a:t>к проекту </a:t>
            </a:r>
            <a:r>
              <a:rPr lang="ru-RU" sz="2000" dirty="0" smtClean="0"/>
              <a:t>(</a:t>
            </a:r>
            <a:r>
              <a:rPr lang="ru-RU" sz="2000" dirty="0"/>
              <a:t>объёмом не более одной печатной страницы) с указанием для всех проектов: 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исходного замысла, цели и назначения проекта; 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краткого описания хода выполнения проекта и полученных результатов; 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списка использованных источников. </a:t>
            </a:r>
          </a:p>
          <a:p>
            <a:pPr marL="0" indent="0">
              <a:buNone/>
            </a:pPr>
            <a:r>
              <a:rPr lang="ru-RU" sz="2000" dirty="0"/>
              <a:t>Для конструкторских проектов в пояснительную </a:t>
            </a:r>
            <a:r>
              <a:rPr lang="ru-RU" sz="2000" dirty="0" smtClean="0"/>
              <a:t>записку </a:t>
            </a:r>
            <a:r>
              <a:rPr lang="ru-RU" sz="2000" dirty="0"/>
              <a:t>включается описание особенностей конструкторских решений, для социальных проектов — описание </a:t>
            </a:r>
            <a:r>
              <a:rPr lang="ru-RU" sz="2000" dirty="0" smtClean="0"/>
              <a:t>эффектов </a:t>
            </a:r>
            <a:r>
              <a:rPr lang="ru-RU" sz="2000" dirty="0"/>
              <a:t>от реализации проекта </a:t>
            </a:r>
          </a:p>
          <a:p>
            <a:pPr marL="0" indent="0">
              <a:buNone/>
            </a:pPr>
            <a:r>
              <a:rPr lang="ru-RU" sz="2000" dirty="0" smtClean="0"/>
              <a:t>Отзыв </a:t>
            </a:r>
            <a:r>
              <a:rPr lang="ru-RU" sz="2000" dirty="0"/>
              <a:t>руководителя должен содержать краткую характеристику работы учащегося </a:t>
            </a:r>
            <a:r>
              <a:rPr lang="ru-RU" sz="2000" dirty="0" smtClean="0"/>
              <a:t>: </a:t>
            </a:r>
            <a:endParaRPr lang="ru-RU" sz="2000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инициативности и самостоятельности; 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ответственности (включая динамику отношения к выполняемой работе);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исполнительской дисциплины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7164288" y="5085184"/>
            <a:ext cx="18002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Ошибки учеников и руководителя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4915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Требования к оформлению ИИП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0728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Необходимо </a:t>
            </a:r>
            <a:r>
              <a:rPr lang="ru-RU" sz="2400" dirty="0"/>
              <a:t>соблюдение разработчиком проекта норм и правил цитирования, ссылок на различные источники </a:t>
            </a:r>
            <a:r>
              <a:rPr lang="ru-RU" sz="2400" dirty="0" smtClean="0"/>
              <a:t>(«</a:t>
            </a:r>
            <a:r>
              <a:rPr lang="ru-RU" sz="2400" dirty="0">
                <a:hlinkClick r:id="rId2" action="ppaction://hlinkfile"/>
              </a:rPr>
              <a:t>Рекомендации по оформлению ИИП</a:t>
            </a:r>
            <a:r>
              <a:rPr lang="ru-RU" sz="2400" dirty="0" smtClean="0"/>
              <a:t>»).</a:t>
            </a:r>
            <a:endParaRPr lang="ru-RU" sz="2400" dirty="0"/>
          </a:p>
        </p:txBody>
      </p:sp>
      <p:sp>
        <p:nvSpPr>
          <p:cNvPr id="4" name="Прямоугольник 3">
            <a:hlinkClick r:id="rId3" action="ppaction://hlinkfile"/>
          </p:cNvPr>
          <p:cNvSpPr/>
          <p:nvPr/>
        </p:nvSpPr>
        <p:spPr>
          <a:xfrm>
            <a:off x="7092280" y="58772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Рекомендации к презентации</a:t>
            </a:r>
            <a:endParaRPr lang="ru-RU" b="1" dirty="0"/>
          </a:p>
        </p:txBody>
      </p:sp>
      <p:sp>
        <p:nvSpPr>
          <p:cNvPr id="5" name="Прямоугольник 4">
            <a:hlinkClick r:id="rId4" action="ppaction://hlinkfile"/>
          </p:cNvPr>
          <p:cNvSpPr/>
          <p:nvPr/>
        </p:nvSpPr>
        <p:spPr>
          <a:xfrm>
            <a:off x="7092280" y="501317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Карта оценки ИИП</a:t>
            </a:r>
            <a:endParaRPr lang="ru-RU" b="1" dirty="0"/>
          </a:p>
        </p:txBody>
      </p:sp>
      <p:sp>
        <p:nvSpPr>
          <p:cNvPr id="6" name="Прямоугольник 5">
            <a:hlinkClick r:id="rId5" action="ppaction://hlinkfile"/>
          </p:cNvPr>
          <p:cNvSpPr/>
          <p:nvPr/>
        </p:nvSpPr>
        <p:spPr>
          <a:xfrm>
            <a:off x="7092280" y="40770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Карта наблюдений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92895"/>
            <a:ext cx="3881395" cy="424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427984" y="2484945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В случае заимствования текста работы (плагиата) без указания ссылок на источник проект к защите </a:t>
            </a:r>
            <a:r>
              <a:rPr lang="ru-RU" sz="2400" b="1" dirty="0">
                <a:solidFill>
                  <a:prstClr val="black"/>
                </a:solidFill>
              </a:rPr>
              <a:t>не допускается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9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Требования к защите проекта 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Защита итогового индивидуального проекта осуществляется на школьной </a:t>
            </a:r>
            <a:r>
              <a:rPr lang="ru-RU" sz="2000" dirty="0" smtClean="0"/>
              <a:t>конференции. </a:t>
            </a:r>
            <a:endParaRPr lang="ru-RU" sz="2000" dirty="0"/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На</a:t>
            </a:r>
            <a:r>
              <a:rPr lang="ru-RU" sz="2000" dirty="0" smtClean="0"/>
              <a:t> </a:t>
            </a:r>
            <a:r>
              <a:rPr lang="ru-RU" sz="2400" b="1" dirty="0">
                <a:solidFill>
                  <a:srgbClr val="000066"/>
                </a:solidFill>
              </a:rPr>
              <a:t>защите темы проекта</a:t>
            </a:r>
            <a:r>
              <a:rPr lang="ru-RU" sz="2400" dirty="0">
                <a:solidFill>
                  <a:srgbClr val="000066"/>
                </a:solidFill>
              </a:rPr>
              <a:t> </a:t>
            </a:r>
            <a:r>
              <a:rPr lang="ru-RU" sz="2000" dirty="0"/>
              <a:t>(проектной идеи) обучающимся должны быть представлены:</a:t>
            </a:r>
          </a:p>
          <a:p>
            <a:pPr lvl="0"/>
            <a:r>
              <a:rPr lang="ru-RU" sz="2000" b="1" dirty="0"/>
              <a:t>актуальность проекта</a:t>
            </a:r>
            <a:r>
              <a:rPr lang="ru-RU" sz="2000" dirty="0"/>
              <a:t> – положительные эффекты от реализации проекта, важные как для самого автора, так и для других людей;</a:t>
            </a:r>
          </a:p>
          <a:p>
            <a:pPr lvl="0"/>
            <a:r>
              <a:rPr lang="ru-RU" sz="2000" b="1" dirty="0"/>
              <a:t>анализ ресурсов</a:t>
            </a:r>
            <a:r>
              <a:rPr lang="ru-RU" sz="2000" dirty="0"/>
              <a:t> (как материальных, так и нематериальных), необходимых для реализации проекта, возможные источники ресурсов;</a:t>
            </a:r>
          </a:p>
          <a:p>
            <a:pPr lvl="0"/>
            <a:r>
              <a:rPr lang="ru-RU" sz="2000" b="1" dirty="0"/>
              <a:t>риски</a:t>
            </a:r>
            <a:r>
              <a:rPr lang="ru-RU" sz="2000" dirty="0"/>
              <a:t> реализации проекта и сложности, которые ожидают обучающегося при реализации данного </a:t>
            </a:r>
            <a:r>
              <a:rPr lang="ru-RU" sz="2000" dirty="0" smtClean="0"/>
              <a:t>проекта.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В результате защиты темы проекта должна произойти (при необходимости) такая корректировка, чтобы проект стал реализуемым и позволил обучающемуся предпринять реальное проектное действие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>
            <a:hlinkClick r:id="rId2" action="ppaction://hlinkfile"/>
          </p:cNvPr>
          <p:cNvSpPr/>
          <p:nvPr/>
        </p:nvSpPr>
        <p:spPr>
          <a:xfrm>
            <a:off x="7065072" y="566124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Протокол предзащиты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3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Требования к защите проекта 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5130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На</a:t>
            </a:r>
            <a:r>
              <a:rPr lang="ru-RU" sz="2000" dirty="0" smtClean="0"/>
              <a:t> </a:t>
            </a:r>
            <a:r>
              <a:rPr lang="ru-RU" sz="2400" b="1" dirty="0">
                <a:solidFill>
                  <a:srgbClr val="000066"/>
                </a:solidFill>
              </a:rPr>
              <a:t>защите реализации проекта</a:t>
            </a:r>
            <a:r>
              <a:rPr lang="ru-RU" sz="2400" dirty="0">
                <a:solidFill>
                  <a:srgbClr val="000066"/>
                </a:solidFill>
              </a:rPr>
              <a:t> </a:t>
            </a:r>
            <a:r>
              <a:rPr lang="ru-RU" sz="2000" dirty="0"/>
              <a:t>обучающийся должен представить свой реализованный проект по следующему (примерному) плану:</a:t>
            </a:r>
          </a:p>
          <a:p>
            <a:r>
              <a:rPr lang="ru-RU" sz="2000" dirty="0"/>
              <a:t>1. </a:t>
            </a:r>
            <a:r>
              <a:rPr lang="ru-RU" sz="2000" b="1" dirty="0"/>
              <a:t>Тема и краткое описание сути</a:t>
            </a:r>
            <a:r>
              <a:rPr lang="ru-RU" sz="2000" dirty="0"/>
              <a:t> проекта.</a:t>
            </a:r>
          </a:p>
          <a:p>
            <a:r>
              <a:rPr lang="ru-RU" sz="2000" dirty="0"/>
              <a:t>2. </a:t>
            </a:r>
            <a:r>
              <a:rPr lang="ru-RU" sz="2000" b="1" dirty="0"/>
              <a:t>Актуальность</a:t>
            </a:r>
            <a:r>
              <a:rPr lang="ru-RU" sz="2000" dirty="0"/>
              <a:t> проекта.</a:t>
            </a:r>
          </a:p>
          <a:p>
            <a:r>
              <a:rPr lang="ru-RU" sz="2000" dirty="0"/>
              <a:t>3. </a:t>
            </a:r>
            <a:r>
              <a:rPr lang="ru-RU" sz="2000" b="1" dirty="0"/>
              <a:t>Положительные эффекты</a:t>
            </a:r>
            <a:r>
              <a:rPr lang="ru-RU" sz="2000" dirty="0"/>
              <a:t> от реализации проекта, которые получат как сам автор, так и другие люди (группы людей).</a:t>
            </a:r>
          </a:p>
          <a:p>
            <a:r>
              <a:rPr lang="ru-RU" sz="2000" dirty="0"/>
              <a:t>4. </a:t>
            </a:r>
            <a:r>
              <a:rPr lang="ru-RU" sz="2000" b="1" dirty="0"/>
              <a:t>Ресурсы</a:t>
            </a:r>
            <a:r>
              <a:rPr lang="ru-RU" sz="2000" dirty="0"/>
              <a:t> (материальные и нематериальные), которые были привлечены для реализации проекта, а также источники этих ресурсов.</a:t>
            </a:r>
          </a:p>
          <a:p>
            <a:r>
              <a:rPr lang="ru-RU" sz="2000" dirty="0"/>
              <a:t>5. </a:t>
            </a:r>
            <a:r>
              <a:rPr lang="ru-RU" sz="2000" b="1" dirty="0"/>
              <a:t>Ход реализации проекта</a:t>
            </a:r>
            <a:r>
              <a:rPr lang="ru-RU" sz="2000" dirty="0"/>
              <a:t>.</a:t>
            </a:r>
          </a:p>
          <a:p>
            <a:r>
              <a:rPr lang="ru-RU" sz="2000" dirty="0"/>
              <a:t>6. </a:t>
            </a:r>
            <a:r>
              <a:rPr lang="ru-RU" sz="2000" b="1" dirty="0"/>
              <a:t>Риски</a:t>
            </a:r>
            <a:r>
              <a:rPr lang="ru-RU" sz="2000" dirty="0"/>
              <a:t> реализации проекта и сложности, которые обучающемуся удалось преодолеть в ходе его реализации.</a:t>
            </a:r>
          </a:p>
          <a:p>
            <a:pPr marL="0" indent="0">
              <a:buNone/>
            </a:pPr>
            <a:r>
              <a:rPr lang="ru-RU" sz="2000" dirty="0" smtClean="0"/>
              <a:t>Результаты </a:t>
            </a:r>
            <a:r>
              <a:rPr lang="ru-RU" sz="2000" dirty="0"/>
              <a:t>выполнения проекта оцениваются по итогам рассмотрения комиссией представленного продукта с краткой пояснительной запиской, презентации учащегося и отзыва руководителя.</a:t>
            </a:r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7057298" y="5805264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Карта оценки ИИП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31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Оценивание ИИП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472608"/>
          </a:xfrm>
        </p:spPr>
        <p:txBody>
          <a:bodyPr>
            <a:no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000" dirty="0"/>
              <a:t>Индивидуальный итоговый проект оценивается в баллах </a:t>
            </a:r>
            <a:r>
              <a:rPr lang="ru-RU" sz="2000" dirty="0" smtClean="0"/>
              <a:t>в </a:t>
            </a:r>
            <a:r>
              <a:rPr lang="ru-RU" sz="2000" dirty="0"/>
              <a:t>два этапа: промежуточная оценка </a:t>
            </a:r>
            <a:r>
              <a:rPr lang="ru-RU" sz="2000" b="1" dirty="0">
                <a:solidFill>
                  <a:srgbClr val="000066"/>
                </a:solidFill>
              </a:rPr>
              <a:t>по результатам защиты темы проекта </a:t>
            </a:r>
            <a:r>
              <a:rPr lang="ru-RU" sz="2000" dirty="0"/>
              <a:t>и оценка </a:t>
            </a:r>
            <a:r>
              <a:rPr lang="ru-RU" sz="2000" b="1" dirty="0">
                <a:solidFill>
                  <a:srgbClr val="000066"/>
                </a:solidFill>
              </a:rPr>
              <a:t>по результатам защиты </a:t>
            </a:r>
            <a:r>
              <a:rPr lang="ru-RU" sz="2000" dirty="0"/>
              <a:t>самого</a:t>
            </a:r>
            <a:r>
              <a:rPr lang="ru-RU" sz="2000" b="1" dirty="0">
                <a:solidFill>
                  <a:srgbClr val="000066"/>
                </a:solidFill>
              </a:rPr>
              <a:t> проекта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В </a:t>
            </a:r>
            <a:r>
              <a:rPr lang="ru-RU" sz="2000" dirty="0" smtClean="0"/>
              <a:t>аттестат </a:t>
            </a:r>
            <a:r>
              <a:rPr lang="ru-RU" sz="2000" dirty="0"/>
              <a:t>о среднем общем образовании – отметка выставляется следующим образом: </a:t>
            </a:r>
          </a:p>
          <a:p>
            <a:r>
              <a:rPr lang="ru-RU" sz="2000" dirty="0"/>
              <a:t>1) если в учебном плане на индивидуальный проект отводится 64 часа и больше за два года, то индивидуальный проект указывается в перечне учебных предметов (пункт 5.3 Порядка, утвержденного приказом </a:t>
            </a:r>
            <a:r>
              <a:rPr lang="ru-RU" sz="2000" dirty="0" err="1"/>
              <a:t>Минобрнауки</a:t>
            </a:r>
            <a:r>
              <a:rPr lang="ru-RU" sz="2000" dirty="0"/>
              <a:t> от 14.02.2014 № 115); </a:t>
            </a:r>
          </a:p>
          <a:p>
            <a:r>
              <a:rPr lang="ru-RU" sz="2000" dirty="0"/>
              <a:t>2) если меньше 64 часов – в перечне курсов и дисциплин в разделе «Дополнительные сведения» приложения к аттестату. В этом случае отметка </a:t>
            </a:r>
            <a:r>
              <a:rPr lang="ru-RU" sz="2000" dirty="0" smtClean="0"/>
              <a:t>за ИИП не </a:t>
            </a:r>
            <a:r>
              <a:rPr lang="ru-RU" sz="2000" dirty="0"/>
              <a:t>выставляется (пункт 5.2 Порядка, утвержденного приказом </a:t>
            </a:r>
            <a:r>
              <a:rPr lang="ru-RU" sz="2000" dirty="0" err="1"/>
              <a:t>Минобрнауки</a:t>
            </a:r>
            <a:r>
              <a:rPr lang="ru-RU" sz="2000" dirty="0"/>
              <a:t> от 14.02.2014 № 115).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32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366" y="173742"/>
            <a:ext cx="8756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66"/>
                </a:solidFill>
              </a:rPr>
              <a:t>Рабочая программа по предмету </a:t>
            </a:r>
          </a:p>
          <a:p>
            <a:pPr algn="ctr"/>
            <a:r>
              <a:rPr lang="ru-RU" sz="4000" b="1" dirty="0" smtClean="0">
                <a:solidFill>
                  <a:srgbClr val="000066"/>
                </a:solidFill>
              </a:rPr>
              <a:t>«Индивидуальный проект»</a:t>
            </a:r>
            <a:endParaRPr lang="ru-RU" sz="4000" b="1" dirty="0">
              <a:solidFill>
                <a:srgbClr val="0000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41" y="2640687"/>
            <a:ext cx="2680523" cy="3797750"/>
          </a:xfrm>
          <a:prstGeom prst="rect">
            <a:avLst/>
          </a:prstGeom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62242" y="1497181"/>
            <a:ext cx="8358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Учебное пособие «Индивидуальный проект». </a:t>
            </a:r>
          </a:p>
          <a:p>
            <a:r>
              <a:rPr lang="ru-RU" sz="2000" b="1" dirty="0" smtClean="0"/>
              <a:t>Издательство «Просвещение». Серия «Профильная школа»</a:t>
            </a:r>
          </a:p>
          <a:p>
            <a:r>
              <a:rPr lang="ru-RU" sz="2000" b="1" dirty="0"/>
              <a:t>Авторы: </a:t>
            </a:r>
            <a:r>
              <a:rPr lang="ru-RU" sz="2000" dirty="0"/>
              <a:t>М.В. </a:t>
            </a:r>
            <a:r>
              <a:rPr lang="ru-RU" sz="2000" dirty="0" err="1" smtClean="0"/>
              <a:t>Половкова</a:t>
            </a:r>
            <a:r>
              <a:rPr lang="ru-RU" sz="2000" dirty="0" smtClean="0"/>
              <a:t>, </a:t>
            </a:r>
            <a:r>
              <a:rPr lang="ru-RU" sz="2000" dirty="0"/>
              <a:t>А.В. </a:t>
            </a:r>
            <a:r>
              <a:rPr lang="ru-RU" sz="2000" dirty="0" smtClean="0"/>
              <a:t>Носов </a:t>
            </a:r>
            <a:r>
              <a:rPr lang="ru-RU" sz="2000" dirty="0"/>
              <a:t>и др.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6130" y="2724135"/>
            <a:ext cx="1846349" cy="2012850"/>
          </a:xfrm>
          <a:prstGeom prst="rect">
            <a:avLst/>
          </a:prstGeom>
        </p:spPr>
      </p:pic>
      <p:sp>
        <p:nvSpPr>
          <p:cNvPr id="6" name="Прямоугольник 5">
            <a:hlinkClick r:id="rId5" action="ppaction://hlinkfile"/>
          </p:cNvPr>
          <p:cNvSpPr/>
          <p:nvPr/>
        </p:nvSpPr>
        <p:spPr>
          <a:xfrm>
            <a:off x="5220072" y="5517232"/>
            <a:ext cx="31865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Рабочая программа «Индивидуальный проект»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6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922114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0066"/>
                </a:solidFill>
              </a:rPr>
              <a:t>Спасибо за внимание!</a:t>
            </a:r>
            <a:endParaRPr lang="ru-RU" sz="88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Индивидуальный итоговый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Индивидуальный итоговый проект является основным объектом оценки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</a:t>
            </a:r>
            <a:r>
              <a:rPr lang="ru-RU" dirty="0"/>
              <a:t>, полученных обучающимися в ходе освоения междисциплинарных учебных программ.</a:t>
            </a:r>
          </a:p>
          <a:p>
            <a:r>
              <a:rPr lang="ru-RU" dirty="0"/>
              <a:t>Индивидуальный итоговой проект представляет собой учебный проект, выполняемый обучающимся в рамках </a:t>
            </a:r>
            <a:r>
              <a:rPr lang="ru-RU" b="1" dirty="0"/>
              <a:t>одного или нескольких учебных предметов</a:t>
            </a:r>
            <a:r>
              <a:rPr lang="ru-RU" dirty="0"/>
              <a:t>, с целью продемонстрировать свои достижения в </a:t>
            </a:r>
            <a:r>
              <a:rPr lang="ru-RU" b="1" dirty="0"/>
              <a:t>самостоятельном</a:t>
            </a:r>
            <a:r>
              <a:rPr lang="ru-RU" dirty="0"/>
              <a:t> освоении содержания и методов избранных областей знаний и видов деятельности, способность </a:t>
            </a:r>
            <a:r>
              <a:rPr lang="ru-RU" b="1" dirty="0"/>
              <a:t>проектировать</a:t>
            </a:r>
            <a:r>
              <a:rPr lang="ru-RU" dirty="0"/>
              <a:t> и осуществлять целесообразную и </a:t>
            </a:r>
            <a:r>
              <a:rPr lang="ru-RU" b="1" dirty="0"/>
              <a:t>результативную деятельность</a:t>
            </a:r>
            <a:r>
              <a:rPr lang="ru-RU" dirty="0"/>
              <a:t>: учебно</a:t>
            </a:r>
            <a:r>
              <a:rPr lang="ru-RU" dirty="0" smtClean="0"/>
              <a:t>­-познавательную</a:t>
            </a:r>
            <a:r>
              <a:rPr lang="ru-RU" dirty="0"/>
              <a:t>, конструкторскую, социальную, </a:t>
            </a:r>
            <a:r>
              <a:rPr lang="ru-RU" dirty="0" smtClean="0"/>
              <a:t>художественно-­</a:t>
            </a:r>
            <a:r>
              <a:rPr lang="ru-RU" dirty="0"/>
              <a:t>творческую.</a:t>
            </a:r>
          </a:p>
          <a:p>
            <a:endParaRPr lang="ru-RU" dirty="0"/>
          </a:p>
        </p:txBody>
      </p:sp>
      <p:sp>
        <p:nvSpPr>
          <p:cNvPr id="6" name="Прямоугольник 5">
            <a:hlinkClick r:id="rId2" action="ppaction://hlinkfile"/>
          </p:cNvPr>
          <p:cNvSpPr/>
          <p:nvPr/>
        </p:nvSpPr>
        <p:spPr>
          <a:xfrm>
            <a:off x="7452320" y="5877272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об ИИП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4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66"/>
                </a:solidFill>
              </a:rPr>
              <a:t>Индивидуальный итоговый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Выполнение индивидуального итогового проекта </a:t>
            </a:r>
            <a:r>
              <a:rPr lang="ru-RU" b="1" dirty="0"/>
              <a:t>обязательно</a:t>
            </a:r>
            <a:r>
              <a:rPr lang="ru-RU" dirty="0"/>
              <a:t> для каждого учащегося, осваивающего основную образовательную программу среднего общего образования в </a:t>
            </a:r>
            <a:r>
              <a:rPr lang="ru-RU" dirty="0" smtClean="0"/>
              <a:t>10–11 </a:t>
            </a:r>
            <a:r>
              <a:rPr lang="ru-RU" dirty="0"/>
              <a:t>классах. </a:t>
            </a:r>
          </a:p>
          <a:p>
            <a:r>
              <a:rPr lang="ru-RU" b="1" dirty="0"/>
              <a:t>Невыполнение</a:t>
            </a:r>
            <a:r>
              <a:rPr lang="ru-RU" dirty="0"/>
              <a:t> индивидуального итогового проекта равноценно получению </a:t>
            </a:r>
            <a:r>
              <a:rPr lang="ru-RU" b="1" dirty="0"/>
              <a:t>неудовлетворительной</a:t>
            </a:r>
            <a:r>
              <a:rPr lang="ru-RU" dirty="0"/>
              <a:t> </a:t>
            </a:r>
            <a:r>
              <a:rPr lang="ru-RU" b="1" dirty="0"/>
              <a:t>отметки</a:t>
            </a:r>
            <a:r>
              <a:rPr lang="ru-RU" dirty="0"/>
              <a:t> по любому учебному предмету. </a:t>
            </a:r>
            <a:endParaRPr lang="ru-RU" dirty="0" smtClean="0"/>
          </a:p>
          <a:p>
            <a:r>
              <a:rPr lang="ru-RU" b="1" dirty="0" smtClean="0"/>
              <a:t>Руководителем </a:t>
            </a:r>
            <a:r>
              <a:rPr lang="ru-RU" b="1" dirty="0"/>
              <a:t>проекта </a:t>
            </a:r>
            <a:r>
              <a:rPr lang="ru-RU" dirty="0"/>
              <a:t>может быть учитель-предметник, классный руководитель, педагог дополнительного образования, педагог-психолог, социальный педагог школы, так и сотрудник иной организации или иного образовательного учреждения, в том числе высшего.</a:t>
            </a:r>
          </a:p>
          <a:p>
            <a:r>
              <a:rPr lang="ru-RU" b="1" dirty="0" smtClean="0"/>
              <a:t>Темы </a:t>
            </a:r>
            <a:r>
              <a:rPr lang="ru-RU" b="1" dirty="0"/>
              <a:t>проектов</a:t>
            </a:r>
            <a:r>
              <a:rPr lang="ru-RU" dirty="0"/>
              <a:t> могут предлагаться </a:t>
            </a:r>
            <a:r>
              <a:rPr lang="ru-RU" b="1" dirty="0"/>
              <a:t>как педагогом, так и учениками</a:t>
            </a:r>
            <a:r>
              <a:rPr lang="ru-RU" dirty="0"/>
              <a:t>. Тема, предложенная учеником,  согласуется с педагогом.</a:t>
            </a:r>
          </a:p>
          <a:p>
            <a:r>
              <a:rPr lang="ru-RU" dirty="0" smtClean="0"/>
              <a:t>Проект </a:t>
            </a:r>
            <a:r>
              <a:rPr lang="ru-RU" dirty="0"/>
              <a:t>может быть только </a:t>
            </a:r>
            <a:r>
              <a:rPr lang="ru-RU" b="1" dirty="0"/>
              <a:t>индивидуальным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97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Этапы и примерные сроки работы над проектом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Работа над индивидуальным итоговым проектом делится на </a:t>
            </a:r>
            <a:r>
              <a:rPr lang="ru-RU" b="1" dirty="0"/>
              <a:t>два этапа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b="1" u="sng" dirty="0"/>
              <a:t>1 этап</a:t>
            </a:r>
            <a:r>
              <a:rPr lang="ru-RU" dirty="0"/>
              <a:t> (</a:t>
            </a:r>
            <a:r>
              <a:rPr lang="ru-RU" b="1" dirty="0"/>
              <a:t>10 класс</a:t>
            </a:r>
            <a:r>
              <a:rPr lang="ru-RU" dirty="0"/>
              <a:t>) включает в себя: 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самостоятельный выбор темы;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 smtClean="0"/>
              <a:t>изучение </a:t>
            </a:r>
            <a:r>
              <a:rPr lang="ru-RU" dirty="0"/>
              <a:t>вопроса;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составление  плана работы над проектом;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непосредственная работа над проектом в соответствии с планом;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публичная </a:t>
            </a:r>
            <a:r>
              <a:rPr lang="ru-RU" b="1" dirty="0"/>
              <a:t>защита темы проекта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Контрольными </a:t>
            </a:r>
            <a:r>
              <a:rPr lang="ru-RU" dirty="0"/>
              <a:t>сроками на этом этапе являются даты утверждения темы проекта и публичной защиты. </a:t>
            </a:r>
          </a:p>
          <a:p>
            <a:pPr marL="0" indent="0">
              <a:buNone/>
            </a:pPr>
            <a:r>
              <a:rPr lang="ru-RU" b="1" dirty="0" smtClean="0"/>
              <a:t>Выбор </a:t>
            </a:r>
            <a:r>
              <a:rPr lang="ru-RU" b="1" dirty="0"/>
              <a:t>темы проекта</a:t>
            </a:r>
            <a:r>
              <a:rPr lang="ru-RU" dirty="0"/>
              <a:t> осуществляется учащимися </a:t>
            </a:r>
            <a:r>
              <a:rPr lang="ru-RU" b="1" dirty="0"/>
              <a:t>до 1 декабря</a:t>
            </a:r>
            <a:r>
              <a:rPr lang="ru-RU" dirty="0"/>
              <a:t> учебного года 10 класса и утверждается приказом директора. </a:t>
            </a:r>
          </a:p>
          <a:p>
            <a:pPr marL="0" indent="0">
              <a:buNone/>
            </a:pPr>
            <a:r>
              <a:rPr lang="ru-RU" dirty="0" smtClean="0"/>
              <a:t>Публичная </a:t>
            </a:r>
            <a:r>
              <a:rPr lang="ru-RU" b="1" dirty="0"/>
              <a:t>защита темы проекта</a:t>
            </a:r>
            <a:r>
              <a:rPr lang="ru-RU" dirty="0"/>
              <a:t> проводится </a:t>
            </a:r>
            <a:r>
              <a:rPr lang="ru-RU" b="1" dirty="0"/>
              <a:t>в конце учебного года (апрель-май)</a:t>
            </a:r>
            <a:r>
              <a:rPr lang="ru-RU" dirty="0"/>
              <a:t>.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ходе защиты темы проекта должны быть выявлены недостатки работы, которые необходимо устранить до заключительного этапа. В отдельных случаях возможна корректировка формулировки темы проекта, а иногда и ее изменение.</a:t>
            </a:r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7236296" y="1988840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 к приказу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4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Этапы и примерные сроки работы над проектом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2 </a:t>
            </a:r>
            <a:r>
              <a:rPr lang="ru-RU" b="1" u="sng" dirty="0"/>
              <a:t>этап</a:t>
            </a:r>
            <a:r>
              <a:rPr lang="ru-RU" dirty="0"/>
              <a:t> (11 класс) включает в себя: 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окончательная формулировка темы;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окончание работы над проектом (исследованием);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представление проекта (исследования) на различных конференциях или конкурсах (это желательно для проектов, заслуживающих высокую оценку)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публичная защита реализованного проекта.</a:t>
            </a:r>
          </a:p>
          <a:p>
            <a:pPr marL="0" indent="0">
              <a:buNone/>
            </a:pPr>
            <a:r>
              <a:rPr lang="ru-RU" dirty="0" smtClean="0"/>
              <a:t>Контрольными </a:t>
            </a:r>
            <a:r>
              <a:rPr lang="ru-RU" dirty="0"/>
              <a:t>сроками на этом этапе являются дата окончательной формулировки темы (</a:t>
            </a:r>
            <a:r>
              <a:rPr lang="ru-RU" b="1" dirty="0"/>
              <a:t>до середины сентября 11 класса</a:t>
            </a:r>
            <a:r>
              <a:rPr lang="ru-RU" dirty="0"/>
              <a:t>) и  дата публичной защиты реализованного проекта (</a:t>
            </a:r>
            <a:r>
              <a:rPr lang="ru-RU" b="1" dirty="0"/>
              <a:t>декабрь-январь </a:t>
            </a:r>
            <a:r>
              <a:rPr lang="ru-RU" dirty="0"/>
              <a:t>учебного года 11 класса).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7452320" y="5733256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об ИИП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Этапы и примерные сроки работы над проектом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В процессе работы над проектом учащийся под контролем руководителя планирует свою </a:t>
            </a:r>
            <a:r>
              <a:rPr lang="ru-RU" b="1" dirty="0">
                <a:solidFill>
                  <a:srgbClr val="000066"/>
                </a:solidFill>
              </a:rPr>
              <a:t>деятельность по этапам</a:t>
            </a:r>
            <a:r>
              <a:rPr lang="ru-RU" dirty="0"/>
              <a:t>: подготовительный, основной, заключительный. 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0066"/>
                </a:solidFill>
              </a:rPr>
              <a:t>Подготовительный </a:t>
            </a:r>
            <a:r>
              <a:rPr lang="ru-RU" b="1" dirty="0">
                <a:solidFill>
                  <a:srgbClr val="000066"/>
                </a:solidFill>
              </a:rPr>
              <a:t>этап: </a:t>
            </a:r>
            <a:r>
              <a:rPr lang="ru-RU" dirty="0"/>
              <a:t>выбор темы и руководителя проекта. Темы проектов утверждаются приказом директора школы не позднее декабря месяца.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0066"/>
                </a:solidFill>
              </a:rPr>
              <a:t>Основной </a:t>
            </a:r>
            <a:r>
              <a:rPr lang="ru-RU" b="1" dirty="0">
                <a:solidFill>
                  <a:srgbClr val="000066"/>
                </a:solidFill>
              </a:rPr>
              <a:t>этап</a:t>
            </a:r>
            <a:r>
              <a:rPr lang="ru-RU" dirty="0"/>
              <a:t> (декабрь-март): совместно с педагогом разрабатывается план реализации проекта, сбор и изучение литературы, отбор и анализ информации, выбор способа представления результатов, оформление работы.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марте-апреле </a:t>
            </a:r>
            <a:r>
              <a:rPr lang="ru-RU" b="1" dirty="0">
                <a:solidFill>
                  <a:srgbClr val="000066"/>
                </a:solidFill>
              </a:rPr>
              <a:t>руководитель</a:t>
            </a:r>
            <a:r>
              <a:rPr lang="ru-RU" dirty="0"/>
              <a:t> проекта предоставляет по определённой форме </a:t>
            </a:r>
            <a:r>
              <a:rPr lang="ru-RU" b="1" dirty="0">
                <a:solidFill>
                  <a:srgbClr val="000066"/>
                </a:solidFill>
              </a:rPr>
              <a:t>отчёт о предварительных результатах работы </a:t>
            </a:r>
            <a:r>
              <a:rPr lang="ru-RU" dirty="0"/>
              <a:t>учащегося над проектом с выставлением промежуточной оценки за работу над проектом. Результаты отчёта оформляются в виде справки и ведомости оценок.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0066"/>
                </a:solidFill>
              </a:rPr>
              <a:t>Классный </a:t>
            </a:r>
            <a:r>
              <a:rPr lang="ru-RU" b="1" dirty="0">
                <a:solidFill>
                  <a:srgbClr val="000066"/>
                </a:solidFill>
              </a:rPr>
              <a:t>руководитель </a:t>
            </a:r>
            <a:r>
              <a:rPr lang="ru-RU" dirty="0"/>
              <a:t>контролирует занятость учащихся в проектной деятельности, информирует родителей о выборе темы проекта и предварительных результатах работы учащегося над проектом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7380312" y="6137920"/>
            <a:ext cx="1764491" cy="53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Отчет руководителя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775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Требования к содержанию и направленности проекта 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2292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000066"/>
              </a:buClr>
              <a:buNone/>
            </a:pPr>
            <a:r>
              <a:rPr lang="ru-RU" dirty="0"/>
              <a:t>Результат проектной деятельности должен иметь практическую направленность. </a:t>
            </a:r>
          </a:p>
          <a:p>
            <a:pPr marL="0" indent="0">
              <a:buClr>
                <a:srgbClr val="000066"/>
              </a:buClr>
              <a:buNone/>
            </a:pPr>
            <a:r>
              <a:rPr lang="ru-RU" b="1" dirty="0" smtClean="0">
                <a:solidFill>
                  <a:srgbClr val="000066"/>
                </a:solidFill>
              </a:rPr>
              <a:t>Результатом</a:t>
            </a:r>
            <a:r>
              <a:rPr lang="ru-RU" dirty="0" smtClean="0"/>
              <a:t> </a:t>
            </a:r>
            <a:r>
              <a:rPr lang="ru-RU" dirty="0"/>
              <a:t>или </a:t>
            </a:r>
            <a:r>
              <a:rPr lang="ru-RU" b="1" dirty="0">
                <a:solidFill>
                  <a:srgbClr val="000066"/>
                </a:solidFill>
              </a:rPr>
              <a:t>продуктом</a:t>
            </a:r>
            <a:r>
              <a:rPr lang="ru-RU" dirty="0"/>
              <a:t> проектной деятельности может быть любая из следующих работ: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письменная работа (эссе, реферат, аналитические материалы, обзорные материалы, отчеты о проведенных исследованиях, стендовый доклад и др.);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художественная творческая работа (в области литературы, музыки, изобразительного искусства, экранных искусств), представленная в виде прозаического или стихотворного произведения, инсценировки, художественной декламации, исполнения музыкального произведения, компьютерной анимации и др.;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материальный объект, макет, иное конструкторское изделие;</a:t>
            </a:r>
          </a:p>
          <a:p>
            <a:pPr lvl="0">
              <a:buClr>
                <a:srgbClr val="000066"/>
              </a:buClr>
              <a:buFont typeface="Wingdings" pitchFamily="2" charset="2"/>
              <a:buChar char="§"/>
            </a:pPr>
            <a:r>
              <a:rPr lang="ru-RU" dirty="0"/>
              <a:t>отчетные материалы по социальному проекту, которые могут включать как тексты, так и мультимедийные продукты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4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15350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3200" b="1" dirty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Этапы </a:t>
            </a:r>
            <a:r>
              <a:rPr lang="ru-RU" altLang="ru-RU" sz="3200" b="1" dirty="0" smtClean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учебно-исследовательской </a:t>
            </a:r>
            <a:r>
              <a:rPr lang="ru-RU" altLang="ru-RU" sz="3200" b="1" dirty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деятельности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448997" cy="4593654"/>
          </a:xfrm>
        </p:spPr>
        <p:txBody>
          <a:bodyPr>
            <a:noAutofit/>
          </a:bodyPr>
          <a:lstStyle/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формулирование темы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анализ актуальности проводимого исследования;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/>
              <a:t>ф</a:t>
            </a:r>
            <a:r>
              <a:rPr lang="ru-RU" altLang="ru-RU" sz="2300" dirty="0" smtClean="0"/>
              <a:t>ормулирование гипотезы;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целеполагание,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формулировку задач, которые следует решить;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выбор средств и методов, адекватных поставленным целям;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планирование, определение последовательности и сроков работ;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проведение исследования;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оформление результатов работ в соответствии с целями исследования; </a:t>
            </a:r>
          </a:p>
          <a:p>
            <a:pPr marL="288000" indent="-252000" eaLnBrk="1" hangingPunct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§"/>
              <a:defRPr/>
            </a:pPr>
            <a:r>
              <a:rPr lang="ru-RU" altLang="ru-RU" sz="2300" dirty="0" smtClean="0"/>
              <a:t>представление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420696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86700" cy="6774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3200" b="1" dirty="0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rPr>
              <a:t>Структура исследовательской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640960" cy="561662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1. Введение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- Актуальность исследования – зачем начата работа, почему выбрана тема?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/>
              <a:t>- Гипотеза – какой результат прогнозируем?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- Объект – что изучаем?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- Предмет – какое свойство объекта выбираем?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- Цель – к чему стремимся?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- Задачи – какие шаги по достижению цели?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- Методы исследования – что делаем?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2. Основная часть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Что получаем при решении поставленных задач, работе с теорией. Одна задача – один пункт. Проводим обработку полученных данных, анализ, сопоставление.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3. Заключение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/>
              <a:t>Что мы получили в результате проделанной работы? Подтвердилась ли гипотеза? Решены ли задачи исследования? Достигнута ли поставленная цель?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696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1456</Words>
  <Application>Microsoft Office PowerPoint</Application>
  <PresentationFormat>Экран (4:3)</PresentationFormat>
  <Paragraphs>147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«Индивидуальные итоговые проекты  обучающихся по ФГОС  среднего общего образования»</vt:lpstr>
      <vt:lpstr>Индивидуальный итоговый проект</vt:lpstr>
      <vt:lpstr>Индивидуальный итоговый проект</vt:lpstr>
      <vt:lpstr>Этапы и примерные сроки работы над проектом</vt:lpstr>
      <vt:lpstr>Этапы и примерные сроки работы над проектом</vt:lpstr>
      <vt:lpstr>Этапы и примерные сроки работы над проектом</vt:lpstr>
      <vt:lpstr>Требования к содержанию и направленности проекта </vt:lpstr>
      <vt:lpstr>Этапы учебно-исследовательской деятельности</vt:lpstr>
      <vt:lpstr>Структура исследовательской работы:</vt:lpstr>
      <vt:lpstr>Этапы проектной деятельности</vt:lpstr>
      <vt:lpstr>Структура проекта:</vt:lpstr>
      <vt:lpstr>Требования к оформлению ИИП</vt:lpstr>
      <vt:lpstr>Требования к оформлению ИИП</vt:lpstr>
      <vt:lpstr>Требования к защите проекта </vt:lpstr>
      <vt:lpstr>Требования к защите проекта </vt:lpstr>
      <vt:lpstr>Оценивание ИИП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«Индивидуальные итоговые проекты обучающихся по ФГОС среднего общего образования»</dc:title>
  <dc:creator>Asus</dc:creator>
  <cp:lastModifiedBy>Asus</cp:lastModifiedBy>
  <cp:revision>16</cp:revision>
  <dcterms:created xsi:type="dcterms:W3CDTF">2020-10-17T13:27:46Z</dcterms:created>
  <dcterms:modified xsi:type="dcterms:W3CDTF">2020-10-18T06:24:05Z</dcterms:modified>
</cp:coreProperties>
</file>