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58" r:id="rId20"/>
    <p:sldId id="257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Средняя мощность подъема подростков, в зависимости от возраста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 класс</c:v>
                </c:pt>
              </c:strCache>
            </c:strRef>
          </c:tx>
          <c:spPr>
            <a:solidFill>
              <a:srgbClr val="00B0F0"/>
            </a:solidFill>
          </c:spPr>
          <c:invertIfNegative val="1"/>
          <c:cat>
            <c:strRef>
              <c:f>Лист1!$A$2</c:f>
              <c:strCache>
                <c:ptCount val="1"/>
                <c:pt idx="0">
                  <c:v>бег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240.91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6 класс</c:v>
                </c:pt>
              </c:strCache>
            </c:strRef>
          </c:tx>
          <c:spPr>
            <a:solidFill>
              <a:srgbClr val="FF6699"/>
            </a:solidFill>
          </c:spPr>
          <c:invertIfNegative val="1"/>
          <c:cat>
            <c:strRef>
              <c:f>Лист1!$A$2</c:f>
              <c:strCache>
                <c:ptCount val="1"/>
                <c:pt idx="0">
                  <c:v>бег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351.5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 класс</c:v>
                </c:pt>
              </c:strCache>
            </c:strRef>
          </c:tx>
          <c:spPr>
            <a:solidFill>
              <a:srgbClr val="00B050"/>
            </a:solidFill>
          </c:spPr>
          <c:invertIfNegative val="1"/>
          <c:cat>
            <c:strRef>
              <c:f>Лист1!$A$2</c:f>
              <c:strCache>
                <c:ptCount val="1"/>
                <c:pt idx="0">
                  <c:v>бег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321.11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8 класс</c:v>
                </c:pt>
              </c:strCache>
            </c:strRef>
          </c:tx>
          <c:spPr>
            <a:solidFill>
              <a:srgbClr val="9900FF"/>
            </a:solidFill>
          </c:spPr>
          <c:invertIfNegative val="1"/>
          <c:cat>
            <c:strRef>
              <c:f>Лист1!$A$2</c:f>
              <c:strCache>
                <c:ptCount val="1"/>
                <c:pt idx="0">
                  <c:v>бег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393.07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9 класс</c:v>
                </c:pt>
              </c:strCache>
            </c:strRef>
          </c:tx>
          <c:spPr>
            <a:solidFill>
              <a:srgbClr val="FF9933"/>
            </a:solidFill>
          </c:spPr>
          <c:invertIfNegative val="1"/>
          <c:cat>
            <c:strRef>
              <c:f>Лист1!$A$2</c:f>
              <c:strCache>
                <c:ptCount val="1"/>
                <c:pt idx="0">
                  <c:v>бег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455.4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10 класс</c:v>
                </c:pt>
              </c:strCache>
            </c:strRef>
          </c:tx>
          <c:spPr>
            <a:solidFill>
              <a:srgbClr val="0066FF"/>
            </a:solidFill>
          </c:spPr>
          <c:invertIfNegative val="1"/>
          <c:cat>
            <c:strRef>
              <c:f>Лист1!$A$2</c:f>
              <c:strCache>
                <c:ptCount val="1"/>
                <c:pt idx="0">
                  <c:v>бег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346.25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11 класс</c:v>
                </c:pt>
              </c:strCache>
            </c:strRef>
          </c:tx>
          <c:spPr>
            <a:solidFill>
              <a:srgbClr val="00CC00"/>
            </a:solidFill>
          </c:spPr>
          <c:invertIfNegative val="1"/>
          <c:cat>
            <c:strRef>
              <c:f>Лист1!$A$2</c:f>
              <c:strCache>
                <c:ptCount val="1"/>
                <c:pt idx="0">
                  <c:v>бег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438.57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5530496"/>
        <c:axId val="125532032"/>
      </c:barChart>
      <c:catAx>
        <c:axId val="12553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5532032"/>
        <c:crosses val="autoZero"/>
        <c:auto val="1"/>
        <c:lblAlgn val="ctr"/>
        <c:lblOffset val="100"/>
        <c:noMultiLvlLbl val="1"/>
      </c:catAx>
      <c:valAx>
        <c:axId val="125532032"/>
        <c:scaling>
          <c:orientation val="minMax"/>
        </c:scaling>
        <c:delete val="1"/>
        <c:axPos val="l"/>
        <c:numFmt formatCode="General" sourceLinked="1"/>
        <c:majorTickMark val="none"/>
        <c:minorTickMark val="cross"/>
        <c:tickLblPos val="nextTo"/>
        <c:crossAx val="12553049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  <c:showDLblsOverMax val="1"/>
  </c:chart>
  <c:txPr>
    <a:bodyPr/>
    <a:lstStyle/>
    <a:p>
      <a:pPr>
        <a:defRPr sz="20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 smtClean="0"/>
              <a:t>Сравнительная мощность </a:t>
            </a:r>
            <a:r>
              <a:rPr lang="ru-RU" sz="2000" dirty="0"/>
              <a:t>при подъеме по </a:t>
            </a:r>
            <a:r>
              <a:rPr lang="ru-RU" sz="2000" dirty="0" smtClean="0"/>
              <a:t>лестнице учеников и педагогов</a:t>
            </a:r>
            <a:endParaRPr lang="ru-RU" sz="2000" dirty="0"/>
          </a:p>
        </c:rich>
      </c:tx>
      <c:layout>
        <c:manualLayout>
          <c:xMode val="edge"/>
          <c:yMode val="edge"/>
          <c:x val="0.1386257695997074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34272253021613058"/>
          <c:w val="0.99015966143036682"/>
          <c:h val="0.46580137296281865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ученики</c:v>
                </c:pt>
              </c:strCache>
            </c:strRef>
          </c:tx>
          <c:spPr>
            <a:solidFill>
              <a:srgbClr val="0000FF"/>
            </a:solidFill>
          </c:spPr>
          <c:invertIfNegative val="1"/>
          <c:cat>
            <c:strRef>
              <c:f>Лист1!$A$2:$A$4</c:f>
              <c:strCache>
                <c:ptCount val="3"/>
                <c:pt idx="0">
                  <c:v>медленный шаг</c:v>
                </c:pt>
                <c:pt idx="1">
                  <c:v>быстрый шаг</c:v>
                </c:pt>
                <c:pt idx="2">
                  <c:v>бег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139.82000000000011</c:v>
                </c:pt>
                <c:pt idx="1">
                  <c:v>221.34</c:v>
                </c:pt>
                <c:pt idx="2">
                  <c:v>351.04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педагоги</c:v>
                </c:pt>
              </c:strCache>
            </c:strRef>
          </c:tx>
          <c:spPr>
            <a:solidFill>
              <a:srgbClr val="FF0066"/>
            </a:solidFill>
          </c:spPr>
          <c:invertIfNegative val="1"/>
          <c:dLbls>
            <c:dLbl>
              <c:idx val="1"/>
              <c:layout>
                <c:manualLayout>
                  <c:x val="2.7060931066491246E-2"/>
                  <c:y val="-8.4441601651066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медленный шаг</c:v>
                </c:pt>
                <c:pt idx="1">
                  <c:v>быстрый шаг</c:v>
                </c:pt>
                <c:pt idx="2">
                  <c:v>бег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144</c:v>
                </c:pt>
                <c:pt idx="1">
                  <c:v>206.6</c:v>
                </c:pt>
                <c:pt idx="2">
                  <c:v>285.60000000000002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4259328"/>
        <c:axId val="124288000"/>
      </c:barChart>
      <c:catAx>
        <c:axId val="124259328"/>
        <c:scaling>
          <c:orientation val="minMax"/>
        </c:scaling>
        <c:delete val="0"/>
        <c:axPos val="b"/>
        <c:majorTickMark val="none"/>
        <c:minorTickMark val="none"/>
        <c:tickLblPos val="nextTo"/>
        <c:crossAx val="124288000"/>
        <c:crosses val="autoZero"/>
        <c:auto val="1"/>
        <c:lblAlgn val="ctr"/>
        <c:lblOffset val="100"/>
        <c:noMultiLvlLbl val="1"/>
      </c:catAx>
      <c:valAx>
        <c:axId val="12428800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242593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2245034503171379"/>
          <c:y val="0.2314967617421477"/>
          <c:w val="0.56001947922138906"/>
          <c:h val="8.4922320375426033E-2"/>
        </c:manualLayout>
      </c:layout>
      <c:overlay val="0"/>
    </c:legend>
    <c:plotVisOnly val="1"/>
    <c:dispBlanksAs val="gap"/>
    <c:showDLblsOverMax val="1"/>
  </c:chart>
  <c:txPr>
    <a:bodyPr/>
    <a:lstStyle/>
    <a:p>
      <a:pPr>
        <a:defRPr sz="20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 smtClean="0"/>
              <a:t>Сравнение мощности </a:t>
            </a:r>
            <a:r>
              <a:rPr lang="ru-RU" sz="2000" dirty="0"/>
              <a:t>при </a:t>
            </a:r>
            <a:r>
              <a:rPr lang="ru-RU" sz="2000" dirty="0" smtClean="0"/>
              <a:t>движении </a:t>
            </a:r>
            <a:r>
              <a:rPr lang="ru-RU" sz="2000" dirty="0"/>
              <a:t>по горизонтальной </a:t>
            </a:r>
            <a:r>
              <a:rPr lang="ru-RU" sz="2000" dirty="0" smtClean="0"/>
              <a:t>поверхности учеников и педагогов</a:t>
            </a:r>
            <a:endParaRPr lang="ru-RU" sz="2000" dirty="0"/>
          </a:p>
        </c:rich>
      </c:tx>
      <c:layout>
        <c:manualLayout>
          <c:xMode val="edge"/>
          <c:yMode val="edge"/>
          <c:x val="0.1143038242129727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4120341643063467E-3"/>
          <c:y val="0.35519443600707179"/>
          <c:w val="0.99858790100001493"/>
          <c:h val="0.494467322592621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ученики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медленный шаг</c:v>
                </c:pt>
                <c:pt idx="1">
                  <c:v>быстрый шаг</c:v>
                </c:pt>
                <c:pt idx="2">
                  <c:v>бег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38.6</c:v>
                </c:pt>
                <c:pt idx="1">
                  <c:v>60.1</c:v>
                </c:pt>
                <c:pt idx="2">
                  <c:v>132.6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педагоги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1"/>
              <c:layout>
                <c:manualLayout>
                  <c:x val="2.53527340528142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медленный шаг</c:v>
                </c:pt>
                <c:pt idx="1">
                  <c:v>быстрый шаг</c:v>
                </c:pt>
                <c:pt idx="2">
                  <c:v>бег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37</c:v>
                </c:pt>
                <c:pt idx="1">
                  <c:v>63.1</c:v>
                </c:pt>
                <c:pt idx="2">
                  <c:v>132.19999999999999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4494976"/>
        <c:axId val="124503168"/>
      </c:barChart>
      <c:catAx>
        <c:axId val="124494976"/>
        <c:scaling>
          <c:orientation val="minMax"/>
        </c:scaling>
        <c:delete val="0"/>
        <c:axPos val="b"/>
        <c:majorTickMark val="none"/>
        <c:minorTickMark val="none"/>
        <c:tickLblPos val="nextTo"/>
        <c:crossAx val="124503168"/>
        <c:crosses val="autoZero"/>
        <c:auto val="1"/>
        <c:lblAlgn val="ctr"/>
        <c:lblOffset val="100"/>
        <c:noMultiLvlLbl val="0"/>
      </c:catAx>
      <c:valAx>
        <c:axId val="124503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4949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1.2753568719587502E-2"/>
          <c:y val="0.30276397860555171"/>
          <c:w val="0.65039127214276526"/>
          <c:h val="0.1155297294632427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2400">
                <a:solidFill>
                  <a:srgbClr val="FF0000"/>
                </a:solidFill>
              </a:defRPr>
            </a:pPr>
            <a:r>
              <a:rPr lang="ru-RU" sz="2400">
                <a:solidFill>
                  <a:srgbClr val="FF0000"/>
                </a:solidFill>
              </a:rPr>
              <a:t>Высота дерева (см), найденная разными способами</a:t>
            </a:r>
          </a:p>
        </c:rich>
      </c:tx>
      <c:layout>
        <c:manualLayout>
          <c:xMode val="edge"/>
          <c:yMode val="edge"/>
          <c:x val="0.1500254148232728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4884205811148708E-2"/>
          <c:y val="0.18766622805789634"/>
          <c:w val="0.91324443218262963"/>
          <c:h val="0.6167065512569731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Высота дерева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dLbl>
              <c:idx val="4"/>
              <c:layout>
                <c:manualLayout>
                  <c:x val="-4.0012210807430934E-2"/>
                  <c:y val="-5.22976644701425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6884915867023554E-2"/>
                  <c:y val="-6.37884749884865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6884915867023554E-2"/>
                  <c:y val="-6.95338802476587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Высотомер </c:v>
                </c:pt>
                <c:pt idx="1">
                  <c:v>Шест лежа</c:v>
                </c:pt>
                <c:pt idx="2">
                  <c:v>Зеркало</c:v>
                </c:pt>
                <c:pt idx="3">
                  <c:v>Шест стоя</c:v>
                </c:pt>
                <c:pt idx="4">
                  <c:v>Тень </c:v>
                </c:pt>
                <c:pt idx="5">
                  <c:v>Карандаш </c:v>
                </c:pt>
                <c:pt idx="6">
                  <c:v>Фотография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1248</c:v>
                </c:pt>
                <c:pt idx="1">
                  <c:v>1293</c:v>
                </c:pt>
                <c:pt idx="2">
                  <c:v>1287</c:v>
                </c:pt>
                <c:pt idx="3">
                  <c:v>1067</c:v>
                </c:pt>
                <c:pt idx="4">
                  <c:v>1003</c:v>
                </c:pt>
                <c:pt idx="5">
                  <c:v>980</c:v>
                </c:pt>
                <c:pt idx="6">
                  <c:v>948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056448"/>
        <c:axId val="234267776"/>
      </c:lineChart>
      <c:catAx>
        <c:axId val="1840564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34267776"/>
        <c:crosses val="autoZero"/>
        <c:auto val="1"/>
        <c:lblAlgn val="ctr"/>
        <c:lblOffset val="100"/>
        <c:noMultiLvlLbl val="0"/>
      </c:catAx>
      <c:valAx>
        <c:axId val="234267776"/>
        <c:scaling>
          <c:orientation val="minMax"/>
          <c:min val="8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056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 sz="2400">
                <a:solidFill>
                  <a:srgbClr val="FF0000"/>
                </a:solidFill>
              </a:defRPr>
            </a:pPr>
            <a:r>
              <a:rPr lang="ru-RU" sz="2400">
                <a:solidFill>
                  <a:srgbClr val="FF0000"/>
                </a:solidFill>
              </a:rPr>
              <a:t>Высота школы (см), найденная разными способами</a:t>
            </a:r>
          </a:p>
        </c:rich>
      </c:tx>
      <c:layout>
        <c:manualLayout>
          <c:xMode val="edge"/>
          <c:yMode val="edge"/>
          <c:x val="0.14258558126774429"/>
          <c:y val="5.442138780538111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6755567817371024E-2"/>
          <c:y val="0.22605158976158005"/>
          <c:w val="0.91324443218262963"/>
          <c:h val="0.6196064976565952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Высота дерева</c:v>
                </c:pt>
              </c:strCache>
            </c:strRef>
          </c:tx>
          <c:spPr>
            <a:ln w="5715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 w="57150">
                <a:solidFill>
                  <a:srgbClr val="00B050"/>
                </a:solidFill>
              </a:ln>
            </c:spPr>
          </c:marke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Высотомер </c:v>
                </c:pt>
                <c:pt idx="1">
                  <c:v>Шест лежа</c:v>
                </c:pt>
                <c:pt idx="2">
                  <c:v>Зеркало</c:v>
                </c:pt>
                <c:pt idx="3">
                  <c:v>Шест стоя</c:v>
                </c:pt>
                <c:pt idx="4">
                  <c:v>Тень </c:v>
                </c:pt>
                <c:pt idx="5">
                  <c:v>Карандаш </c:v>
                </c:pt>
                <c:pt idx="6">
                  <c:v>Фотография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1187</c:v>
                </c:pt>
                <c:pt idx="1">
                  <c:v>1168</c:v>
                </c:pt>
                <c:pt idx="2">
                  <c:v>1057</c:v>
                </c:pt>
                <c:pt idx="3">
                  <c:v>999</c:v>
                </c:pt>
                <c:pt idx="4">
                  <c:v>993</c:v>
                </c:pt>
                <c:pt idx="5">
                  <c:v>1125</c:v>
                </c:pt>
                <c:pt idx="6">
                  <c:v>741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4617088"/>
        <c:axId val="234815488"/>
      </c:lineChart>
      <c:catAx>
        <c:axId val="2346170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34815488"/>
        <c:crosses val="autoZero"/>
        <c:auto val="1"/>
        <c:lblAlgn val="ctr"/>
        <c:lblOffset val="100"/>
        <c:noMultiLvlLbl val="0"/>
      </c:catAx>
      <c:valAx>
        <c:axId val="234815488"/>
        <c:scaling>
          <c:orientation val="minMax"/>
          <c:min val="6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4617088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6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 sz="2400">
                <a:solidFill>
                  <a:srgbClr val="FF0000"/>
                </a:solidFill>
              </a:defRPr>
            </a:pPr>
            <a:r>
              <a:rPr lang="ru-RU" sz="2400">
                <a:solidFill>
                  <a:srgbClr val="FF0000"/>
                </a:solidFill>
              </a:rPr>
              <a:t>Высота памятника (см), найденная разными способами</a:t>
            </a:r>
          </a:p>
        </c:rich>
      </c:tx>
      <c:layout>
        <c:manualLayout>
          <c:xMode val="edge"/>
          <c:yMode val="edge"/>
          <c:x val="0.23768737351291916"/>
          <c:y val="3.2431094095579385E-2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6.9386219631510482E-2"/>
          <c:y val="0.16376976226247636"/>
          <c:w val="0.92492534431658135"/>
          <c:h val="0.641680483705696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Высота дерева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dLbl>
              <c:idx val="2"/>
              <c:layout>
                <c:manualLayout>
                  <c:x val="-2.9367688537680976E-2"/>
                  <c:y val="3.621059520143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259130530240925E-2"/>
                  <c:y val="6.75367101542596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735822100791453E-2"/>
                  <c:y val="-4.08068354910260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6512252969499319E-2"/>
                  <c:y val="-4.65528278370546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Высотомер </c:v>
                </c:pt>
                <c:pt idx="1">
                  <c:v>Шест лежа</c:v>
                </c:pt>
                <c:pt idx="2">
                  <c:v>Зеркало</c:v>
                </c:pt>
                <c:pt idx="3">
                  <c:v>Шест стоя</c:v>
                </c:pt>
                <c:pt idx="4">
                  <c:v>Тень </c:v>
                </c:pt>
                <c:pt idx="5">
                  <c:v>Карандаш </c:v>
                </c:pt>
                <c:pt idx="6">
                  <c:v>Фотография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964</c:v>
                </c:pt>
                <c:pt idx="1">
                  <c:v>687</c:v>
                </c:pt>
                <c:pt idx="2">
                  <c:v>591</c:v>
                </c:pt>
                <c:pt idx="3">
                  <c:v>616</c:v>
                </c:pt>
                <c:pt idx="4">
                  <c:v>673</c:v>
                </c:pt>
                <c:pt idx="5">
                  <c:v>600</c:v>
                </c:pt>
                <c:pt idx="6">
                  <c:v>604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5213952"/>
        <c:axId val="235216896"/>
      </c:lineChart>
      <c:catAx>
        <c:axId val="235213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35216896"/>
        <c:crosses val="autoZero"/>
        <c:auto val="1"/>
        <c:lblAlgn val="ctr"/>
        <c:lblOffset val="100"/>
        <c:noMultiLvlLbl val="0"/>
      </c:catAx>
      <c:valAx>
        <c:axId val="235216896"/>
        <c:scaling>
          <c:orientation val="minMax"/>
          <c:min val="5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5213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>
        <c:manualLayout>
          <c:xMode val="edge"/>
          <c:yMode val="edge"/>
          <c:x val="0.11488188976377953"/>
          <c:y val="9.36364733166213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5277777777777777E-2"/>
          <c:y val="0.20282978339807822"/>
          <c:w val="0.96944444444444444"/>
          <c:h val="0.65894317474357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Относительная погрешность измерения высоты объектов 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Дерево</c:v>
                </c:pt>
                <c:pt idx="1">
                  <c:v>Школа</c:v>
                </c:pt>
                <c:pt idx="2">
                  <c:v>Дом Культуры</c:v>
                </c:pt>
                <c:pt idx="3">
                  <c:v>Памятник</c:v>
                </c:pt>
                <c:pt idx="4">
                  <c:v>Труба</c:v>
                </c:pt>
                <c:pt idx="5">
                  <c:v>Администрация</c:v>
                </c:pt>
                <c:pt idx="6">
                  <c:v>Магазин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0.121</c:v>
                </c:pt>
                <c:pt idx="1">
                  <c:v>6.5000000000000002E-2</c:v>
                </c:pt>
                <c:pt idx="2">
                  <c:v>1.2999999999999999E-2</c:v>
                </c:pt>
                <c:pt idx="3">
                  <c:v>4.7E-2</c:v>
                </c:pt>
                <c:pt idx="4">
                  <c:v>3.7999999999999999E-2</c:v>
                </c:pt>
                <c:pt idx="5">
                  <c:v>0.14899999999999999</c:v>
                </c:pt>
                <c:pt idx="6">
                  <c:v>6.5000000000000002E-2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35254528"/>
        <c:axId val="235257216"/>
      </c:barChart>
      <c:catAx>
        <c:axId val="2352545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35257216"/>
        <c:crosses val="autoZero"/>
        <c:auto val="1"/>
        <c:lblAlgn val="ctr"/>
        <c:lblOffset val="100"/>
        <c:noMultiLvlLbl val="0"/>
      </c:catAx>
      <c:valAx>
        <c:axId val="23525721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235254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0.09177</cdr:x>
      <cdr:y>0.48588</cdr:y>
    </cdr:from>
    <cdr:to>
      <cdr:x>0.98747</cdr:x>
      <cdr:y>0.49307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 flipV="1">
          <a:off x="827584" y="1700808"/>
          <a:ext cx="8077141" cy="25169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s://disk.yandex.ru/d/nzOuLxiyBJXl0w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hyperlink" Target="https://disk.yandex.ru/i/dkbJOp-WuhpygQ" TargetMode="External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jpeg"/><Relationship Id="rId7" Type="http://schemas.openxmlformats.org/officeDocument/2006/relationships/hyperlink" Target="https://www.youtube.com/watch?v=bnKdMS8PJA4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bnKdMS8PJA4" TargetMode="External"/><Relationship Id="rId5" Type="http://schemas.openxmlformats.org/officeDocument/2006/relationships/hyperlink" Target="https://yadi.sk/i/oQBzGPKVaJN5dg" TargetMode="Externa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17.wdp"/><Relationship Id="rId7" Type="http://schemas.openxmlformats.org/officeDocument/2006/relationships/image" Target="../media/image7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76.jpeg"/><Relationship Id="rId10" Type="http://schemas.microsoft.com/office/2007/relationships/hdphoto" Target="../media/hdphoto20.wdp"/><Relationship Id="rId4" Type="http://schemas.openxmlformats.org/officeDocument/2006/relationships/image" Target="../media/image75.png"/><Relationship Id="rId9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81.png"/><Relationship Id="rId7" Type="http://schemas.microsoft.com/office/2007/relationships/hdphoto" Target="../media/hdphoto22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3.jpeg"/><Relationship Id="rId11" Type="http://schemas.openxmlformats.org/officeDocument/2006/relationships/image" Target="../media/image80.wmf"/><Relationship Id="rId5" Type="http://schemas.microsoft.com/office/2007/relationships/hdphoto" Target="../media/hdphoto21.wdp"/><Relationship Id="rId10" Type="http://schemas.openxmlformats.org/officeDocument/2006/relationships/oleObject" Target="../embeddings/oleObject2.bin"/><Relationship Id="rId4" Type="http://schemas.openxmlformats.org/officeDocument/2006/relationships/image" Target="../media/image82.jpeg"/><Relationship Id="rId9" Type="http://schemas.openxmlformats.org/officeDocument/2006/relationships/image" Target="../media/image79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5.png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92.png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96.jpeg"/><Relationship Id="rId5" Type="http://schemas.openxmlformats.org/officeDocument/2006/relationships/image" Target="../media/image94.jpeg"/><Relationship Id="rId10" Type="http://schemas.openxmlformats.org/officeDocument/2006/relationships/image" Target="../media/image95.jpeg"/><Relationship Id="rId4" Type="http://schemas.openxmlformats.org/officeDocument/2006/relationships/image" Target="../media/image93.jpeg"/><Relationship Id="rId9" Type="http://schemas.openxmlformats.org/officeDocument/2006/relationships/image" Target="../media/image9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8.png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9.jpeg"/><Relationship Id="rId5" Type="http://schemas.openxmlformats.org/officeDocument/2006/relationships/image" Target="../media/image97.wmf"/><Relationship Id="rId4" Type="http://schemas.openxmlformats.org/officeDocument/2006/relationships/oleObject" Target="../embeddings/oleObject6.bin"/><Relationship Id="rId9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microsoft.com/office/2007/relationships/hdphoto" Target="../media/hdphoto24.wdp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8.jpe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556792"/>
            <a:ext cx="7772400" cy="352839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33CC"/>
                </a:solidFill>
              </a:rPr>
              <a:t>Использование возможностей сельской и школьной среды для организации участия обучающихся в исследовательских проектах по математике и физике.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5953635"/>
            <a:ext cx="6341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 smtClean="0">
                <a:solidFill>
                  <a:prstClr val="black"/>
                </a:solidFill>
                <a:ea typeface="+mj-ea"/>
                <a:cs typeface="+mj-cs"/>
              </a:rPr>
              <a:t>с. Киселёвка. 2021</a:t>
            </a:r>
            <a:endParaRPr lang="ru-RU" sz="20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98537" y="5231619"/>
            <a:ext cx="4109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 smtClean="0">
                <a:solidFill>
                  <a:prstClr val="black"/>
                </a:solidFill>
                <a:ea typeface="+mj-ea"/>
                <a:cs typeface="+mj-cs"/>
              </a:rPr>
              <a:t>Бывалина Л.Л., учитель математики и физики</a:t>
            </a:r>
            <a:endParaRPr lang="ru-RU" sz="20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6713" y="404664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b="1" dirty="0" smtClean="0">
                <a:solidFill>
                  <a:prstClr val="black"/>
                </a:solidFill>
                <a:ea typeface="+mj-ea"/>
                <a:cs typeface="+mj-cs"/>
              </a:rPr>
              <a:t>Муниципальное бюджетное общеобразовательное учреждение </a:t>
            </a:r>
          </a:p>
          <a:p>
            <a:pPr lvl="0" algn="ctr">
              <a:spcBef>
                <a:spcPct val="0"/>
              </a:spcBef>
            </a:pPr>
            <a:r>
              <a:rPr lang="ru-RU" b="1" dirty="0" smtClean="0">
                <a:solidFill>
                  <a:prstClr val="black"/>
                </a:solidFill>
                <a:ea typeface="+mj-ea"/>
                <a:cs typeface="+mj-cs"/>
              </a:rPr>
              <a:t>средняя общеобразовательная школа с. Киселёвка </a:t>
            </a:r>
          </a:p>
          <a:p>
            <a:pPr lvl="0" algn="ctr">
              <a:spcBef>
                <a:spcPct val="0"/>
              </a:spcBef>
            </a:pPr>
            <a:r>
              <a:rPr lang="ru-RU" b="1" dirty="0" smtClean="0">
                <a:solidFill>
                  <a:prstClr val="black"/>
                </a:solidFill>
                <a:ea typeface="+mj-ea"/>
                <a:cs typeface="+mj-cs"/>
              </a:rPr>
              <a:t>Ульчского муниципального района Хабаровского края</a:t>
            </a:r>
            <a:endParaRPr lang="ru-RU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969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5010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33CC"/>
                </a:solidFill>
              </a:rPr>
              <a:t>Наблюдение электризации различных тел трением, прикосновением, </a:t>
            </a:r>
            <a:r>
              <a:rPr lang="ru-RU" sz="3200" b="1" dirty="0" smtClean="0">
                <a:solidFill>
                  <a:srgbClr val="0033CC"/>
                </a:solidFill>
              </a:rPr>
              <a:t>влиянием</a:t>
            </a:r>
            <a:endParaRPr lang="ru-RU" sz="3200" b="1" dirty="0">
              <a:solidFill>
                <a:srgbClr val="0033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226" y="1484784"/>
            <a:ext cx="3612718" cy="10801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dirty="0" smtClean="0"/>
              <a:t> Наблюдение </a:t>
            </a:r>
            <a:r>
              <a:rPr lang="ru-RU" sz="2000" b="1" dirty="0"/>
              <a:t>электризации тел с помощью карандаша.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87044" y="1484784"/>
            <a:ext cx="4038600" cy="6766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dirty="0"/>
              <a:t>Наблюдение электризации с помощью султанчиков.</a:t>
            </a:r>
          </a:p>
          <a:p>
            <a:pPr marL="0" indent="0">
              <a:buNone/>
            </a:pPr>
            <a:endParaRPr lang="ru-RU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060" y="2388368"/>
            <a:ext cx="1980220" cy="25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0979" y="2361577"/>
            <a:ext cx="2186152" cy="256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5085184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Наэлектризовать </a:t>
            </a:r>
            <a:r>
              <a:rPr lang="ru-RU" sz="2000" b="1" dirty="0"/>
              <a:t>тело можно трением, прикосновением.</a:t>
            </a:r>
          </a:p>
          <a:p>
            <a:r>
              <a:rPr lang="ru-RU" sz="2000" b="1" dirty="0" smtClean="0"/>
              <a:t>При </a:t>
            </a:r>
            <a:r>
              <a:rPr lang="ru-RU" sz="2000" b="1" dirty="0"/>
              <a:t>соприкосновении, трении электризуются оба тела.</a:t>
            </a:r>
          </a:p>
          <a:p>
            <a:r>
              <a:rPr lang="ru-RU" sz="2000" b="1" dirty="0" smtClean="0"/>
              <a:t>Электризацию </a:t>
            </a:r>
            <a:r>
              <a:rPr lang="ru-RU" sz="2000" b="1" dirty="0"/>
              <a:t>тела можно обнаружить на расстоянии, при взаимодействии наэлектризованного тела с другими телами.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2361577"/>
            <a:ext cx="2151294" cy="256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4573" y="2369600"/>
            <a:ext cx="2329439" cy="255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73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66" y="188640"/>
            <a:ext cx="8568952" cy="61893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Электризация </a:t>
            </a:r>
            <a:r>
              <a:rPr lang="ru-RU" sz="3200" b="1" dirty="0">
                <a:solidFill>
                  <a:srgbClr val="0033CC"/>
                </a:solidFill>
              </a:rPr>
              <a:t>твердых тел, жидкостей и </a:t>
            </a:r>
            <a:r>
              <a:rPr lang="ru-RU" sz="3200" b="1" dirty="0" smtClean="0">
                <a:solidFill>
                  <a:srgbClr val="0033CC"/>
                </a:solidFill>
              </a:rPr>
              <a:t>газов </a:t>
            </a:r>
            <a:endParaRPr lang="ru-RU" sz="3200" b="1" dirty="0">
              <a:solidFill>
                <a:srgbClr val="0033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944" y="3375382"/>
            <a:ext cx="8139511" cy="7647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/>
              <a:t>Все твердые тела взаимодействуют с наэлектризованными телами и сами электризуются, но в разной степени.</a:t>
            </a:r>
          </a:p>
          <a:p>
            <a:pPr algn="ctr"/>
            <a:endParaRPr lang="ru-RU" sz="20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274311"/>
            <a:ext cx="2768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966" y="4206459"/>
            <a:ext cx="2049522" cy="246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2779749" cy="208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2046" y="705168"/>
            <a:ext cx="5640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>
                <a:ea typeface="+mj-ea"/>
                <a:cs typeface="+mj-cs"/>
              </a:rPr>
              <a:t>Наблюдение электризации твердых тел.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245887"/>
            <a:ext cx="2088232" cy="210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8145" y="4206459"/>
            <a:ext cx="2376264" cy="246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5076056" y="4293095"/>
            <a:ext cx="3816424" cy="2381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smtClean="0"/>
              <a:t> Лен, хлопок и дерево электризовались наиболее слабо. Полиэтилен накапливал сильный статический заряд, легко электризовался.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Металл</a:t>
            </a:r>
            <a:r>
              <a:rPr lang="ru-RU" sz="2000" b="1" dirty="0"/>
              <a:t>, металлическая фольга электризовались быстро. </a:t>
            </a:r>
            <a:r>
              <a:rPr lang="ru-RU" sz="2000" b="1" dirty="0" smtClean="0"/>
              <a:t>Но заряд быстро стекал.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71914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5607" y="807577"/>
            <a:ext cx="5637312" cy="600809"/>
          </a:xfrm>
        </p:spPr>
        <p:txBody>
          <a:bodyPr>
            <a:noAutofit/>
          </a:bodyPr>
          <a:lstStyle/>
          <a:p>
            <a:r>
              <a:rPr lang="ru-RU" sz="2400" b="1" dirty="0"/>
              <a:t>Наблюдение электризации </a:t>
            </a:r>
            <a:r>
              <a:rPr lang="ru-RU" sz="2400" b="1" dirty="0" smtClean="0"/>
              <a:t>жидкости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4263" y="2081486"/>
            <a:ext cx="3145721" cy="3795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Наблюдала электризацию воды, мыльных пузырей.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жидкости электроны, ионы могут свободно перемещаться, поэтому жидкости электризуются. Электризация горючих жидкостей из-за трения при их перевозке опасна, поэтому топливные баки заземляют.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4077072"/>
            <a:ext cx="284564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27349" y="332656"/>
            <a:ext cx="8568952" cy="6189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33CC"/>
                </a:solidFill>
              </a:rPr>
              <a:t>Электризация твердых тел, жидкостей и газов </a:t>
            </a:r>
            <a:endParaRPr lang="ru-RU" sz="3200" b="1" dirty="0">
              <a:solidFill>
                <a:srgbClr val="0033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5" y="1340768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0575" y="1340768"/>
            <a:ext cx="2274361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9387" y="4077771"/>
            <a:ext cx="2684876" cy="244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2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836712"/>
            <a:ext cx="5184576" cy="360040"/>
          </a:xfrm>
        </p:spPr>
        <p:txBody>
          <a:bodyPr>
            <a:noAutofit/>
          </a:bodyPr>
          <a:lstStyle/>
          <a:p>
            <a:r>
              <a:rPr lang="ru-RU" sz="2400" b="1" dirty="0"/>
              <a:t>Наблюдение электризации </a:t>
            </a:r>
            <a:r>
              <a:rPr lang="ru-RU" sz="2400" b="1" dirty="0" smtClean="0"/>
              <a:t>воздуха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272" y="4631981"/>
            <a:ext cx="8568952" cy="1669689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b="1" dirty="0"/>
              <a:t>Эксперимент по электризации резины и движущегося воздуха при их соприкосновении показал, что газы </a:t>
            </a:r>
            <a:r>
              <a:rPr lang="ru-RU" sz="2000" b="1" dirty="0" smtClean="0"/>
              <a:t>электризуются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На </a:t>
            </a:r>
            <a:r>
              <a:rPr lang="ru-RU" sz="2000" b="1" dirty="0"/>
              <a:t>практике мы встречаемся с этим во время перекачки горючих газов, жидкостей (бензина, керосина). </a:t>
            </a:r>
            <a:endParaRPr lang="ru-RU" sz="2000" b="1" dirty="0" smtClean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При </a:t>
            </a:r>
            <a:r>
              <a:rPr lang="ru-RU" sz="2000" b="1" dirty="0"/>
              <a:t>пропускании через слой топлива струи воздуха в топливе образуется заряд статического электричества, разряд может привести к воспламенению горючей смеси, взрыву и пожару.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ru-RU" sz="24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5272" y="260648"/>
            <a:ext cx="8568952" cy="6189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33CC"/>
                </a:solidFill>
              </a:rPr>
              <a:t>Электризация твердых тел, жидкостей и газов </a:t>
            </a:r>
            <a:endParaRPr lang="ru-RU" sz="3200" b="1" dirty="0">
              <a:solidFill>
                <a:srgbClr val="0033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1246113"/>
            <a:ext cx="2504239" cy="336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283" y="1246114"/>
            <a:ext cx="3227285" cy="336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6924" y="1284662"/>
            <a:ext cx="2221540" cy="332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3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800926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Изучение </a:t>
            </a:r>
            <a:r>
              <a:rPr lang="ru-RU" sz="3200" b="1" dirty="0">
                <a:solidFill>
                  <a:srgbClr val="0033CC"/>
                </a:solidFill>
              </a:rPr>
              <a:t>взаимодействия заряженных </a:t>
            </a:r>
            <a:r>
              <a:rPr lang="ru-RU" sz="3200" b="1" dirty="0" smtClean="0">
                <a:solidFill>
                  <a:srgbClr val="0033CC"/>
                </a:solidFill>
              </a:rPr>
              <a:t>тел</a:t>
            </a:r>
            <a:r>
              <a:rPr lang="ru-RU" sz="3200" b="1" dirty="0">
                <a:solidFill>
                  <a:srgbClr val="0033CC"/>
                </a:solidFill>
              </a:rPr>
              <a:t/>
            </a:r>
            <a:br>
              <a:rPr lang="ru-RU" sz="3200" b="1" dirty="0">
                <a:solidFill>
                  <a:srgbClr val="0033CC"/>
                </a:solidFill>
              </a:rPr>
            </a:br>
            <a:endParaRPr lang="ru-RU" sz="3200" b="1" dirty="0">
              <a:solidFill>
                <a:srgbClr val="0033CC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3074" y="734286"/>
            <a:ext cx="2348639" cy="288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3138" y="734285"/>
            <a:ext cx="3064544" cy="289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43074" y="3890817"/>
            <a:ext cx="3945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Убедилась на опытах с полиэтиленовыми пленками, гильзами из различных материалов, воздушными шариками, </a:t>
            </a:r>
            <a:r>
              <a:rPr lang="ru-RU" b="1" dirty="0"/>
              <a:t>что тела при электризации получают разноименные заряды. </a:t>
            </a:r>
            <a:endParaRPr lang="ru-RU" b="1" dirty="0" smtClean="0"/>
          </a:p>
          <a:p>
            <a:pPr algn="ctr"/>
            <a:r>
              <a:rPr lang="ru-RU" b="1" dirty="0" smtClean="0"/>
              <a:t>Разноименно </a:t>
            </a:r>
            <a:r>
              <a:rPr lang="ru-RU" b="1" dirty="0"/>
              <a:t>заряженные тела притягиваются, одноименно заряженные тела отталкиваются.</a:t>
            </a:r>
          </a:p>
        </p:txBody>
      </p:sp>
      <p:pic>
        <p:nvPicPr>
          <p:cNvPr id="9" name="Рисунок 8" descr="C:\Users\Asus\AppData\Local\Microsoft\Windows\INetCache\Content.Word\DSCN0064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3837785"/>
            <a:ext cx="2552536" cy="254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sus\AppData\Local\Microsoft\Windows\INetCache\Content.Word\DSCN007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49" y="734285"/>
            <a:ext cx="2128187" cy="288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232" y="3784754"/>
            <a:ext cx="2376264" cy="2596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26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365" y="528636"/>
            <a:ext cx="8229600" cy="70609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33CC"/>
                </a:solidFill>
              </a:rPr>
              <a:t>Эксперимент по разделению перемешанных соли и перца с помощью </a:t>
            </a:r>
            <a:r>
              <a:rPr lang="ru-RU" sz="3200" b="1" dirty="0" smtClean="0">
                <a:solidFill>
                  <a:srgbClr val="0033CC"/>
                </a:solidFill>
              </a:rPr>
              <a:t>электризации</a:t>
            </a:r>
            <a:endParaRPr lang="ru-RU" sz="3200" b="1" dirty="0">
              <a:solidFill>
                <a:srgbClr val="0033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5262772"/>
            <a:ext cx="5688632" cy="140275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b="1" dirty="0"/>
              <a:t> Эксперимент по разделению перемешанных соли и перца с помощью электризации показал, что не во всех предметах возможно разделение статических электрических разрядов, так как есть проводники и диэлектрики.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1528040"/>
            <a:ext cx="2731059" cy="364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1484784"/>
            <a:ext cx="249955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3501008"/>
            <a:ext cx="2474869" cy="166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689" y="4797152"/>
            <a:ext cx="2472276" cy="185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529" y="1268759"/>
            <a:ext cx="2487436" cy="33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4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613" y="269482"/>
            <a:ext cx="8575790" cy="96353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Наблюдение </a:t>
            </a:r>
            <a:r>
              <a:rPr lang="ru-RU" sz="3200" b="1" dirty="0">
                <a:solidFill>
                  <a:srgbClr val="0033CC"/>
                </a:solidFill>
              </a:rPr>
              <a:t>явлений электростатической индукции и </a:t>
            </a:r>
            <a:r>
              <a:rPr lang="ru-RU" sz="3200" b="1" dirty="0" smtClean="0">
                <a:solidFill>
                  <a:srgbClr val="0033CC"/>
                </a:solidFill>
              </a:rPr>
              <a:t>поляризации</a:t>
            </a:r>
            <a:endParaRPr lang="ru-RU" sz="3200" b="1" dirty="0">
              <a:solidFill>
                <a:srgbClr val="0033CC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2780928"/>
            <a:ext cx="2843808" cy="386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674" y="4713641"/>
            <a:ext cx="6480002" cy="192121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b="1" dirty="0" smtClean="0"/>
              <a:t>Электрического поля внутри проводника нет </a:t>
            </a:r>
            <a:r>
              <a:rPr lang="ru-RU" sz="2000" b="1" dirty="0"/>
              <a:t>(явление электростатической индукции), а диэлектрик ослабляет внешнее электрическое поле (явление поляризации). </a:t>
            </a:r>
            <a:endParaRPr lang="ru-RU" sz="2000" b="1" dirty="0" smtClean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От </a:t>
            </a:r>
            <a:r>
              <a:rPr lang="ru-RU" sz="2000" b="1" dirty="0"/>
              <a:t>действия электрического поля можно «защититься» металлическим экраном. </a:t>
            </a:r>
            <a:endParaRPr lang="ru-RU" sz="2000" b="1" dirty="0" smtClean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b="1" dirty="0" smtClean="0"/>
              <a:t>Чтобы </a:t>
            </a:r>
            <a:r>
              <a:rPr lang="ru-RU" sz="2000" b="1" dirty="0"/>
              <a:t>защитить чувствительные к электрическому полю приборы, их помещают в металлические корпуса.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692267"/>
            <a:ext cx="1616193" cy="276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Asus\AppData\Local\Microsoft\Windows\INetCache\Content.Word\DSCN9842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80" y="1692267"/>
            <a:ext cx="1588758" cy="27630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1\AppData\Local\Microsoft\Windows\Temporary Internet Files\Content.Word\DSCN9845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1692267"/>
            <a:ext cx="1512168" cy="276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1706407"/>
            <a:ext cx="1502979" cy="276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9814" y="1195141"/>
            <a:ext cx="5598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Опыт по защите от электрических полей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88224" y="1201095"/>
            <a:ext cx="25731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ea typeface="+mj-ea"/>
                <a:cs typeface="+mj-cs"/>
              </a:rPr>
              <a:t>Опыт по наблюдению электростатической индукции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24500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69740"/>
            <a:ext cx="1558309" cy="296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32" y="188640"/>
            <a:ext cx="8784976" cy="61221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Продуктовые результаты </a:t>
            </a:r>
            <a:r>
              <a:rPr lang="ru-RU" b="1" dirty="0" smtClean="0">
                <a:solidFill>
                  <a:srgbClr val="0033CC"/>
                </a:solidFill>
              </a:rPr>
              <a:t>работы: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25847"/>
            <a:ext cx="5796135" cy="378621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изготовлены приспособления для изучения явления электризации (электроскопы, гильзы, султанчики), </a:t>
            </a:r>
          </a:p>
          <a:p>
            <a:r>
              <a:rPr lang="ru-RU" sz="2000" b="1" dirty="0" smtClean="0"/>
              <a:t>выпущен буклет «Плюсы и минусы электризации. Способы преодоления вредного воздействия статического электричества», </a:t>
            </a:r>
            <a:r>
              <a:rPr lang="en-US" sz="1400" b="1" dirty="0"/>
              <a:t>(</a:t>
            </a:r>
            <a:r>
              <a:rPr lang="en-US" sz="1400" b="1" dirty="0">
                <a:hlinkClick r:id="rId3"/>
              </a:rPr>
              <a:t>https://</a:t>
            </a:r>
            <a:r>
              <a:rPr lang="en-US" sz="1400" b="1" dirty="0" smtClean="0">
                <a:hlinkClick r:id="rId3"/>
              </a:rPr>
              <a:t>disk.yandex.ru/d/nzOuLxiyBJXl0w</a:t>
            </a:r>
            <a:r>
              <a:rPr lang="ru-RU" sz="1400" b="1" dirty="0" smtClean="0"/>
              <a:t> </a:t>
            </a:r>
            <a:r>
              <a:rPr lang="en-US" sz="1400" b="1" dirty="0" smtClean="0"/>
              <a:t>)</a:t>
            </a:r>
            <a:endParaRPr lang="ru-RU" sz="1400" b="1" dirty="0" smtClean="0"/>
          </a:p>
          <a:p>
            <a:r>
              <a:rPr lang="ru-RU" sz="2000" b="1" dirty="0" smtClean="0"/>
              <a:t>создана презентация </a:t>
            </a:r>
            <a:r>
              <a:rPr lang="ru-RU" sz="2000" b="1" dirty="0"/>
              <a:t>«Роль электризации в жизни человека»</a:t>
            </a:r>
            <a:r>
              <a:rPr lang="en-US" sz="2000" b="1" dirty="0"/>
              <a:t> </a:t>
            </a:r>
            <a:r>
              <a:rPr lang="en-US" sz="1600" b="1" dirty="0"/>
              <a:t>(</a:t>
            </a:r>
            <a:r>
              <a:rPr lang="en-US" sz="1600" b="1" dirty="0">
                <a:hlinkClick r:id="rId4"/>
              </a:rPr>
              <a:t>https://disk.yandex.ru/i/dkbJOp-WuhpygQ</a:t>
            </a:r>
            <a:r>
              <a:rPr lang="ru-RU" sz="1600" b="1" dirty="0"/>
              <a:t> </a:t>
            </a:r>
            <a:r>
              <a:rPr lang="en-US" sz="1600" b="1" dirty="0" smtClean="0"/>
              <a:t>)</a:t>
            </a:r>
            <a:r>
              <a:rPr lang="ru-RU" sz="1600" b="1" dirty="0" smtClean="0"/>
              <a:t> </a:t>
            </a:r>
            <a:r>
              <a:rPr lang="ru-RU" sz="2000" b="1" dirty="0" smtClean="0"/>
              <a:t>и</a:t>
            </a:r>
            <a:r>
              <a:rPr lang="ru-RU" sz="1600" b="1" dirty="0" smtClean="0"/>
              <a:t> </a:t>
            </a:r>
            <a:r>
              <a:rPr lang="ru-RU" sz="2000" b="1" dirty="0" smtClean="0"/>
              <a:t>проведена беседа для учеников школы с</a:t>
            </a:r>
            <a:endParaRPr lang="ru-RU" sz="1600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8489" y="4317868"/>
            <a:ext cx="3343119" cy="250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870" y="3930524"/>
            <a:ext cx="2539469" cy="141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796" y="900515"/>
            <a:ext cx="1552504" cy="321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467" y="1315321"/>
            <a:ext cx="1407521" cy="281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345722"/>
            <a:ext cx="5510986" cy="146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167" y="3895479"/>
            <a:ext cx="2243086" cy="148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6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33CC"/>
                </a:solidFill>
              </a:rPr>
              <a:t>Продуктовые результаты работы</a:t>
            </a:r>
            <a:endParaRPr lang="ru-RU" sz="4000" b="1" dirty="0">
              <a:solidFill>
                <a:srgbClr val="0033CC"/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39" y="2403392"/>
            <a:ext cx="2214593" cy="349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1653" y="2502927"/>
            <a:ext cx="413706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594" y="2427278"/>
            <a:ext cx="2143140" cy="347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09202" y="908720"/>
            <a:ext cx="86067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Снят видеоролик «Эта удивительная электризация (опыты и эксперименты)» с демонстрацией и объяснением некоторых проявлений электризации. Видео опубликовано на Яндекс Диске, канале </a:t>
            </a:r>
            <a:r>
              <a:rPr lang="en-US" sz="2200" b="1" dirty="0" smtClean="0"/>
              <a:t>YouTube</a:t>
            </a:r>
            <a:endParaRPr lang="ru-RU" sz="2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88848" y="5947939"/>
            <a:ext cx="350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yadi.sk/i/oQBzGPKVaJN5dg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78779" y="6335682"/>
            <a:ext cx="3213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youtu.be/bnKdMS8PJA4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314" y="6317271"/>
            <a:ext cx="5005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www.youtube.com/watch?v=bnKdMS8PJA4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13" y="2466942"/>
            <a:ext cx="5143959" cy="352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7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</a:rPr>
              <a:t>Участие во Всероссийском фестивале творческих открытий и инициатив «Леонардо»</a:t>
            </a:r>
            <a:endParaRPr lang="ru-RU" sz="2800" b="1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573396" cy="504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556791"/>
            <a:ext cx="3615767" cy="51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53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75" y="188640"/>
            <a:ext cx="8712968" cy="221628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Исследовательский проект</a:t>
            </a:r>
            <a:br>
              <a:rPr lang="ru-RU" sz="3200" b="1" dirty="0" smtClean="0"/>
            </a:br>
            <a:r>
              <a:rPr lang="ru-RU" sz="3200" b="1" dirty="0" smtClean="0">
                <a:solidFill>
                  <a:srgbClr val="000099"/>
                </a:solidFill>
              </a:rPr>
              <a:t>«Механическая мощность подростков при различных видах движения»</a:t>
            </a:r>
            <a:br>
              <a:rPr lang="ru-RU" sz="3200" b="1" dirty="0" smtClean="0">
                <a:solidFill>
                  <a:srgbClr val="000099"/>
                </a:solidFill>
              </a:rPr>
            </a:br>
            <a:endParaRPr lang="ru-RU" sz="3200" b="1" dirty="0">
              <a:solidFill>
                <a:srgbClr val="0000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2" y="1815009"/>
            <a:ext cx="820627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Цель работы: </a:t>
            </a:r>
            <a:r>
              <a:rPr lang="ru-RU" sz="2000" dirty="0"/>
              <a:t>расчет механической мощности подростков при различных видах движения</a:t>
            </a:r>
            <a:r>
              <a:rPr lang="ru-RU" sz="2000" dirty="0" smtClean="0"/>
              <a:t>.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r>
              <a:rPr lang="ru-RU" b="1" dirty="0" smtClean="0"/>
              <a:t>Задачи </a:t>
            </a:r>
            <a:r>
              <a:rPr lang="ru-RU" b="1" dirty="0"/>
              <a:t>работы:</a:t>
            </a:r>
            <a:endParaRPr lang="ru-RU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ru-RU" dirty="0"/>
              <a:t>изучить теоретический материал по теме работы;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dirty="0"/>
              <a:t>провести эксперименты по измерению механической мощности подростков при движении по горизонтальной поверхности и подъеме по лестнице;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dirty="0"/>
              <a:t>проанализировать полученные при экспериментах и анкетировании результаты;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dirty="0"/>
              <a:t>выявить связь мощности со скоростными и силовыми возможностями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322" y="4388302"/>
            <a:ext cx="4639319" cy="229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76056" y="4797834"/>
            <a:ext cx="37444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Объект </a:t>
            </a:r>
            <a:r>
              <a:rPr lang="ru-RU" b="1" dirty="0"/>
              <a:t>исследования: </a:t>
            </a:r>
            <a:r>
              <a:rPr lang="ru-RU" dirty="0"/>
              <a:t>механическая мощность</a:t>
            </a:r>
          </a:p>
          <a:p>
            <a:r>
              <a:rPr lang="ru-RU" b="1" dirty="0" smtClean="0"/>
              <a:t>Предмет </a:t>
            </a:r>
            <a:r>
              <a:rPr lang="ru-RU" b="1" dirty="0"/>
              <a:t>исследования</a:t>
            </a:r>
            <a:r>
              <a:rPr lang="ru-RU" dirty="0"/>
              <a:t>: мощность подростков при различных видах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9101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364" y="476672"/>
            <a:ext cx="8075240" cy="1143000"/>
          </a:xfrm>
        </p:spPr>
        <p:txBody>
          <a:bodyPr>
            <a:noAutofit/>
          </a:bodyPr>
          <a:lstStyle/>
          <a:p>
            <a:r>
              <a:rPr lang="ru-RU" sz="2800" b="1" dirty="0"/>
              <a:t>Исследовательский проект</a:t>
            </a:r>
            <a:br>
              <a:rPr lang="ru-RU" sz="2800" b="1" dirty="0"/>
            </a:br>
            <a:r>
              <a:rPr lang="ru-RU" sz="2800" b="1" dirty="0">
                <a:solidFill>
                  <a:srgbClr val="0033CC"/>
                </a:solidFill>
              </a:rPr>
              <a:t>«Точность способов измерения высоты объектов с. Киселёвка на основе подобия»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276872"/>
            <a:ext cx="397655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3968" y="1844824"/>
            <a:ext cx="4392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Цель работы:</a:t>
            </a:r>
            <a:r>
              <a:rPr lang="ru-RU" b="1" dirty="0"/>
              <a:t> </a:t>
            </a:r>
            <a:r>
              <a:rPr lang="ru-RU" b="1" dirty="0" smtClean="0"/>
              <a:t>оценка </a:t>
            </a:r>
            <a:r>
              <a:rPr lang="ru-RU" b="1" dirty="0"/>
              <a:t>точности некоторых способов измерения высоты объектов с. Киселёвка на основе подобия фигур</a:t>
            </a:r>
          </a:p>
          <a:p>
            <a:r>
              <a:rPr lang="ru-RU" b="1" dirty="0">
                <a:solidFill>
                  <a:srgbClr val="0033CC"/>
                </a:solidFill>
              </a:rPr>
              <a:t>Задачи работы: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b="1" dirty="0"/>
              <a:t>изучить способы измерения высоты предметов;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b="1" dirty="0"/>
              <a:t>подобрать необходимые средства измерения, выбрать конкретные объекты измерения;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b="1" dirty="0"/>
              <a:t>провести эксперименты по измерению высоты ряда объектов </a:t>
            </a:r>
            <a:r>
              <a:rPr lang="ru-RU" b="1" dirty="0" err="1"/>
              <a:t>с.Киселёвка</a:t>
            </a:r>
            <a:r>
              <a:rPr lang="ru-RU" b="1" dirty="0"/>
              <a:t> различными способами;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b="1" dirty="0"/>
              <a:t>провести анализ точности использованных способов измерения высоты.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8589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868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</a:rPr>
              <a:t>Способ 1. Измерение высоты объектов с использованием  «высотомера»</a:t>
            </a:r>
            <a:endParaRPr lang="ru-RU" sz="3600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1" y="1357298"/>
            <a:ext cx="4573741" cy="3543312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Основан на свойстве прямоугольного равнобедренного треугольника.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∆</a:t>
            </a:r>
            <a:r>
              <a:rPr lang="ru-RU" b="1" i="1" dirty="0" smtClean="0"/>
              <a:t>А</a:t>
            </a:r>
            <a:r>
              <a:rPr lang="en-US" b="1" i="1" dirty="0" smtClean="0"/>
              <a:t>D</a:t>
            </a:r>
            <a:r>
              <a:rPr lang="ru-RU" b="1" i="1" dirty="0" smtClean="0"/>
              <a:t>М</a:t>
            </a:r>
            <a:r>
              <a:rPr lang="en-US" b="1" i="1" dirty="0" smtClean="0"/>
              <a:t> </a:t>
            </a:r>
            <a:r>
              <a:rPr lang="ru-RU" b="1" dirty="0" smtClean="0"/>
              <a:t>равнобедренный,  </a:t>
            </a:r>
            <a:r>
              <a:rPr lang="ru-RU" b="1" i="1" dirty="0" smtClean="0"/>
              <a:t>АМ= М</a:t>
            </a:r>
            <a:r>
              <a:rPr lang="en-US" b="1" i="1" dirty="0" smtClean="0"/>
              <a:t>D</a:t>
            </a:r>
            <a:r>
              <a:rPr lang="ru-RU" b="1" i="1" dirty="0" smtClean="0"/>
              <a:t>, </a:t>
            </a:r>
            <a:r>
              <a:rPr lang="ru-RU" b="1" dirty="0" smtClean="0"/>
              <a:t>Тогда, расстояние </a:t>
            </a:r>
            <a:r>
              <a:rPr lang="ru-RU" b="1" i="1" dirty="0" smtClean="0"/>
              <a:t>АС = СВ.</a:t>
            </a:r>
            <a:r>
              <a:rPr lang="ru-RU" b="1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Измерив, расстояние </a:t>
            </a:r>
            <a:r>
              <a:rPr lang="ru-RU" b="1" i="1" dirty="0" smtClean="0"/>
              <a:t>АС</a:t>
            </a:r>
            <a:r>
              <a:rPr lang="ru-RU" b="1" dirty="0" smtClean="0"/>
              <a:t> и прибавив </a:t>
            </a:r>
            <a:r>
              <a:rPr lang="en-US" b="1" i="1" dirty="0" smtClean="0"/>
              <a:t>CH</a:t>
            </a:r>
            <a:r>
              <a:rPr lang="ru-RU" b="1" i="1" dirty="0" smtClean="0"/>
              <a:t> -</a:t>
            </a:r>
            <a:r>
              <a:rPr lang="ru-RU" b="1" dirty="0" smtClean="0"/>
              <a:t> возвышение </a:t>
            </a:r>
            <a:r>
              <a:rPr lang="ru-RU" b="1" i="1" dirty="0" smtClean="0"/>
              <a:t>АЕ</a:t>
            </a:r>
            <a:r>
              <a:rPr lang="en-US" b="1" i="1" dirty="0" smtClean="0"/>
              <a:t> </a:t>
            </a:r>
            <a:r>
              <a:rPr lang="ru-RU" b="1" dirty="0" smtClean="0"/>
              <a:t>над землёй, получили высоту объекта</a:t>
            </a:r>
            <a:r>
              <a:rPr lang="en-US" b="1" dirty="0" smtClean="0"/>
              <a:t> </a:t>
            </a:r>
            <a:r>
              <a:rPr lang="ru-RU" b="1" i="1" dirty="0" smtClean="0"/>
              <a:t>ВН</a:t>
            </a:r>
            <a:r>
              <a:rPr lang="ru-RU" b="1" dirty="0" smtClean="0"/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i="1" dirty="0" smtClean="0"/>
              <a:t>CH</a:t>
            </a:r>
            <a:r>
              <a:rPr lang="ru-RU" b="1" i="1" dirty="0" smtClean="0"/>
              <a:t>=</a:t>
            </a:r>
            <a:r>
              <a:rPr lang="ru-RU" b="1" dirty="0" smtClean="0"/>
              <a:t> </a:t>
            </a:r>
            <a:r>
              <a:rPr lang="ru-RU" b="1" i="1" dirty="0" smtClean="0"/>
              <a:t>АЕ </a:t>
            </a:r>
            <a:endParaRPr lang="ru-RU" b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/>
              <a:t>ВН= АС + АЕ</a:t>
            </a:r>
            <a:endParaRPr lang="ru-RU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ВН –измеряемый объект,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АЕ – расстояние от глаза</a:t>
            </a:r>
            <a:r>
              <a:rPr lang="en-US" b="1" dirty="0" smtClean="0"/>
              <a:t> </a:t>
            </a:r>
            <a:r>
              <a:rPr lang="ru-RU" b="1" dirty="0" smtClean="0"/>
              <a:t>человека до земли </a:t>
            </a:r>
            <a:endParaRPr lang="ru-RU" b="1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74" t="13781" r="5364" b="12449"/>
          <a:stretch/>
        </p:blipFill>
        <p:spPr bwMode="auto">
          <a:xfrm>
            <a:off x="1115616" y="4304238"/>
            <a:ext cx="2706664" cy="2422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Дексп\AppData\Local\Microsoft\Windows\INetCache\Content.Word\DSCN06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3" y="1350556"/>
            <a:ext cx="4150359" cy="287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sus\AppData\Local\Microsoft\Windows\INetCache\Content.Word\DSCN0192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0787" y="4399507"/>
            <a:ext cx="1857388" cy="235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sus\AppData\Local\Microsoft\Windows\INetCache\Content.Word\DSCN0194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8118" y="4400266"/>
            <a:ext cx="2000264" cy="2357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36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9872" y="4797151"/>
            <a:ext cx="2697997" cy="206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</a:rPr>
              <a:t>Способ 2. Измерение высоты объектов лёжа с применением шеста</a:t>
            </a:r>
            <a:endParaRPr lang="ru-RU" sz="3600" dirty="0">
              <a:solidFill>
                <a:srgbClr val="0033CC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95536" y="3922693"/>
            <a:ext cx="392909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5" t="18646" r="3974" b="8564"/>
          <a:stretch/>
        </p:blipFill>
        <p:spPr bwMode="auto">
          <a:xfrm>
            <a:off x="3419872" y="2411719"/>
            <a:ext cx="2376264" cy="1879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1\AppData\Local\Microsoft\Windows\Temporary Internet Files\Content.Word\DSCN0201.jpg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152" y="1249258"/>
            <a:ext cx="3203848" cy="2251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1\AppData\Local\Microsoft\Windows\Temporary Internet Files\Content.Word\DSCN0209.jpg"/>
          <p:cNvPicPr/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3" y="4797152"/>
            <a:ext cx="2520279" cy="20110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88227" y="2564591"/>
            <a:ext cx="464569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∆АМ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– равнобедренный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прямоугольный, то угол </a:t>
            </a:r>
            <a:r>
              <a:rPr lang="ru-RU" sz="20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А=45° и, следовательно, АD =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МD, АВ = ВС = АD + ВD.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Где АD– рост человека, ВD-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расстояние от  шеста до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объекта</a:t>
            </a: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ВС- искомая </a:t>
            </a:r>
            <a:r>
              <a:rPr lang="ru-RU" sz="20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высота.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:\Users\Дексп\AppData\Local\Microsoft\Windows\INetCache\Content.Word\DSCN0655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989849" y="3883358"/>
            <a:ext cx="3284985" cy="266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9510" y="1249258"/>
            <a:ext cx="5352610" cy="14596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/>
              <a:t>Человек, лежащий на земле, упираясь ногами в шест, видит верхушку объекта на одной прямой с меткой на шесте, которая отмечала рост участника эксперимента – точка М.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3457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7780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</a:rPr>
              <a:t>Способ 3. Измерение высоты объекта при помощи зеркала</a:t>
            </a:r>
            <a:endParaRPr lang="ru-RU" sz="3600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97542"/>
            <a:ext cx="5544616" cy="3714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Между объектом и человеком положили зеркало. Подобрали расстояние так, чтобы глядя в центр зеркала видеть верхушку объекта в центре зеркала</a:t>
            </a:r>
            <a:r>
              <a:rPr lang="ru-RU" sz="2000" b="1" dirty="0" smtClean="0"/>
              <a:t>.</a:t>
            </a:r>
          </a:p>
          <a:p>
            <a:pPr marL="0" indent="0">
              <a:buNone/>
            </a:pPr>
            <a:r>
              <a:rPr lang="ru-RU" sz="2000" b="1" dirty="0" smtClean="0"/>
              <a:t>Прямоугольные треугольники ∆АВС и ∆С</a:t>
            </a:r>
            <a:r>
              <a:rPr lang="en-US" sz="2000" b="1" dirty="0" smtClean="0"/>
              <a:t>D</a:t>
            </a:r>
            <a:r>
              <a:rPr lang="ru-RU" sz="2000" b="1" dirty="0" smtClean="0"/>
              <a:t>М подобны по первому признаку подобия </a:t>
            </a: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0" t="3623" r="2669" b="-1"/>
          <a:stretch/>
        </p:blipFill>
        <p:spPr bwMode="auto">
          <a:xfrm>
            <a:off x="742121" y="4077072"/>
            <a:ext cx="4392488" cy="2512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Asus\AppData\Local\Microsoft\Windows\INetCache\Content.Word\DSCN018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276769"/>
            <a:ext cx="3096344" cy="243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933056"/>
            <a:ext cx="3096344" cy="2512401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594803"/>
              </p:ext>
            </p:extLst>
          </p:nvPr>
        </p:nvGraphicFramePr>
        <p:xfrm>
          <a:off x="467544" y="3325238"/>
          <a:ext cx="1872208" cy="715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Формула" r:id="rId8" imgW="723586" imgH="393529" progId="Equation.3">
                  <p:embed/>
                </p:oleObj>
              </mc:Choice>
              <mc:Fallback>
                <p:oleObj name="Формула" r:id="rId8" imgW="72358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325238"/>
                        <a:ext cx="1872208" cy="715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531524"/>
              </p:ext>
            </p:extLst>
          </p:nvPr>
        </p:nvGraphicFramePr>
        <p:xfrm>
          <a:off x="2913864" y="3285362"/>
          <a:ext cx="2087023" cy="845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Формула" r:id="rId10" imgW="990170" imgH="393529" progId="Equation.3">
                  <p:embed/>
                </p:oleObj>
              </mc:Choice>
              <mc:Fallback>
                <p:oleObj name="Формула" r:id="rId10" imgW="99017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3864" y="3285362"/>
                        <a:ext cx="2087023" cy="8451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74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97" t="2745" r="2511" b="4695"/>
          <a:stretch/>
        </p:blipFill>
        <p:spPr bwMode="auto">
          <a:xfrm>
            <a:off x="510270" y="2563494"/>
            <a:ext cx="2808312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83" y="260648"/>
            <a:ext cx="8579296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 Способ 4. Измерение высоты объекта с использованием шеста стоя</a:t>
            </a:r>
            <a:r>
              <a:rPr lang="ru-RU" sz="3200" dirty="0" smtClean="0">
                <a:solidFill>
                  <a:srgbClr val="0033CC"/>
                </a:solidFill>
              </a:rPr>
              <a:t/>
            </a:r>
            <a:br>
              <a:rPr lang="ru-RU" sz="3200" dirty="0" smtClean="0">
                <a:solidFill>
                  <a:srgbClr val="0033CC"/>
                </a:solidFill>
              </a:rPr>
            </a:br>
            <a:endParaRPr lang="ru-RU" sz="3200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71547"/>
            <a:ext cx="6048672" cy="17813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Воткнули шест </a:t>
            </a:r>
            <a:r>
              <a:rPr lang="ru-RU" sz="2000" b="1" dirty="0" smtClean="0"/>
              <a:t>АА</a:t>
            </a:r>
            <a:r>
              <a:rPr lang="ru-RU" sz="2000" b="1" baseline="-25000" dirty="0" smtClean="0"/>
              <a:t>1 </a:t>
            </a:r>
            <a:r>
              <a:rPr lang="ru-RU" sz="2000" b="1" dirty="0" smtClean="0"/>
              <a:t>в </a:t>
            </a:r>
            <a:r>
              <a:rPr lang="ru-RU" sz="2000" b="1" dirty="0"/>
              <a:t>землю </a:t>
            </a:r>
            <a:r>
              <a:rPr lang="ru-RU" sz="2000" b="1" dirty="0" smtClean="0"/>
              <a:t>отвесно. </a:t>
            </a:r>
          </a:p>
          <a:p>
            <a:pPr marL="0" indent="0">
              <a:buNone/>
            </a:pPr>
            <a:r>
              <a:rPr lang="ru-RU" sz="2000" b="1" dirty="0" smtClean="0"/>
              <a:t>Отходили </a:t>
            </a:r>
            <a:r>
              <a:rPr lang="ru-RU" sz="2000" b="1" dirty="0"/>
              <a:t>от шеста назад, по продолжению </a:t>
            </a:r>
            <a:r>
              <a:rPr lang="ru-RU" sz="2000" b="1" i="1" dirty="0"/>
              <a:t>ЕН </a:t>
            </a:r>
            <a:r>
              <a:rPr lang="ru-RU" sz="2000" b="1" dirty="0"/>
              <a:t> до точки </a:t>
            </a:r>
            <a:r>
              <a:rPr lang="en-US" sz="2000" b="1" dirty="0"/>
              <a:t>D</a:t>
            </a:r>
            <a:r>
              <a:rPr lang="ru-RU" sz="2000" b="1" dirty="0"/>
              <a:t>, с которой, глядя на вершину </a:t>
            </a:r>
            <a:r>
              <a:rPr lang="ru-RU" sz="2000" b="1" dirty="0" smtClean="0"/>
              <a:t>В измеряемого </a:t>
            </a:r>
            <a:r>
              <a:rPr lang="ru-RU" sz="2000" b="1" dirty="0"/>
              <a:t>объекта, видели на одной линии с ней верхнюю точку </a:t>
            </a:r>
            <a:r>
              <a:rPr lang="ru-RU" sz="2000" b="1" dirty="0" smtClean="0"/>
              <a:t>А шеста </a:t>
            </a:r>
            <a:endParaRPr lang="ru-RU" sz="2000" b="1" dirty="0"/>
          </a:p>
        </p:txBody>
      </p:sp>
      <p:pic>
        <p:nvPicPr>
          <p:cNvPr id="4" name="Рисунок 3" descr="C:\Users\Asus\AppData\Local\Microsoft\Windows\INetCache\Content.Word\DSCN0281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1134463"/>
            <a:ext cx="2857520" cy="27895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Дексп\AppData\Local\Microsoft\Windows\INetCache\Content.Word\DSCN0643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4036148"/>
            <a:ext cx="2857520" cy="2714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96716"/>
              </p:ext>
            </p:extLst>
          </p:nvPr>
        </p:nvGraphicFramePr>
        <p:xfrm>
          <a:off x="3486799" y="2996952"/>
          <a:ext cx="2179025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Формула" r:id="rId6" imgW="990170" imgH="393529" progId="Equation.3">
                  <p:embed/>
                </p:oleObj>
              </mc:Choice>
              <mc:Fallback>
                <p:oleObj name="Формула" r:id="rId6" imgW="99017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799" y="2996952"/>
                        <a:ext cx="2179025" cy="864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433319" y="4005064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ВН = ВС + МD</a:t>
            </a:r>
            <a:endParaRPr lang="ru-RU" sz="2400" dirty="0"/>
          </a:p>
        </p:txBody>
      </p:sp>
      <p:pic>
        <p:nvPicPr>
          <p:cNvPr id="10" name="Рисунок 9" descr="C:\Users\Asus\Documents\Проект Измерение высоты\135NIKON\DSCN0241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50" y="4781992"/>
            <a:ext cx="2664296" cy="208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910428" y="4781992"/>
            <a:ext cx="3062006" cy="20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5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48"/>
          <a:stretch/>
        </p:blipFill>
        <p:spPr bwMode="auto">
          <a:xfrm>
            <a:off x="3722488" y="2700703"/>
            <a:ext cx="3081760" cy="22197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Способ 5. Измерение высоты объекта путем измерения тени</a:t>
            </a:r>
            <a:endParaRPr lang="ru-RU" sz="3200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82535"/>
            <a:ext cx="6624736" cy="1754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/>
              <a:t>∆АВС ~ ∆А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В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С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(∠В =∠В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= 90°, так как ∆АВС и ∆А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В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С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 – прямоугольные) по первому признаку подобия треугольников.</a:t>
            </a:r>
          </a:p>
          <a:p>
            <a:pPr marL="0" indent="0">
              <a:buNone/>
            </a:pPr>
            <a:r>
              <a:rPr lang="ru-RU" sz="2000" b="1" dirty="0" smtClean="0"/>
              <a:t>Измерив длину шеста – В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С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  и длину его тени – А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В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, а также тень от объекта – АВ, можно вычислить высоту объекта ВС.</a:t>
            </a:r>
          </a:p>
        </p:txBody>
      </p:sp>
      <p:pic>
        <p:nvPicPr>
          <p:cNvPr id="5" name="Рисунок 4" descr="C:\Users\Asus\AppData\Local\Microsoft\Windows\INetCache\Content.Word\DSCN04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124744"/>
            <a:ext cx="2232248" cy="285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експ\AppData\Local\Microsoft\Windows\INetCache\Content.Word\DSCN066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874" y="4133090"/>
            <a:ext cx="2232248" cy="263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660077"/>
              </p:ext>
            </p:extLst>
          </p:nvPr>
        </p:nvGraphicFramePr>
        <p:xfrm>
          <a:off x="203609" y="3276107"/>
          <a:ext cx="1872208" cy="98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Формула" r:id="rId6" imgW="812447" imgH="431613" progId="Equation.3">
                  <p:embed/>
                </p:oleObj>
              </mc:Choice>
              <mc:Fallback>
                <p:oleObj name="Формула" r:id="rId6" imgW="81244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09" y="3276107"/>
                        <a:ext cx="1872208" cy="987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446791"/>
              </p:ext>
            </p:extLst>
          </p:nvPr>
        </p:nvGraphicFramePr>
        <p:xfrm>
          <a:off x="2267744" y="3196987"/>
          <a:ext cx="2178239" cy="936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Формула" r:id="rId8" imgW="1002865" imgH="431613" progId="Equation.3">
                  <p:embed/>
                </p:oleObj>
              </mc:Choice>
              <mc:Fallback>
                <p:oleObj name="Формула" r:id="rId8" imgW="1002865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3196987"/>
                        <a:ext cx="2178239" cy="9361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 descr="C:\Users\Asus\AppData\Local\Microsoft\Windows\INetCache\Content.Word\DSCN026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1" y="4581129"/>
            <a:ext cx="2736305" cy="222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274" y="4913794"/>
            <a:ext cx="2520878" cy="18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58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8" y="476672"/>
            <a:ext cx="8856984" cy="92211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Способ 6. Измерение высоты объекта при помощи фотографии</a:t>
            </a:r>
            <a:endParaRPr lang="ru-RU" sz="3200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32162"/>
            <a:ext cx="5832648" cy="235859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Так как фотография дает уменьшенное в равное число раз изображение объекта А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В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, линейки А</a:t>
            </a:r>
            <a:r>
              <a:rPr lang="ru-RU" sz="2000" b="1" baseline="-25000" dirty="0" smtClean="0"/>
              <a:t>2</a:t>
            </a:r>
            <a:r>
              <a:rPr lang="ru-RU" sz="2000" b="1" dirty="0" smtClean="0"/>
              <a:t>В</a:t>
            </a:r>
            <a:r>
              <a:rPr lang="ru-RU" sz="2000" b="1" baseline="-25000" dirty="0" smtClean="0"/>
              <a:t>2 </a:t>
            </a:r>
            <a:r>
              <a:rPr lang="ru-RU" sz="2000" b="1" dirty="0" smtClean="0"/>
              <a:t>и человека А</a:t>
            </a:r>
            <a:r>
              <a:rPr lang="ru-RU" sz="2000" b="1" baseline="-25000" dirty="0" smtClean="0"/>
              <a:t>3</a:t>
            </a:r>
            <a:r>
              <a:rPr lang="ru-RU" sz="2000" b="1" dirty="0" smtClean="0"/>
              <a:t>В</a:t>
            </a:r>
            <a:r>
              <a:rPr lang="ru-RU" sz="2000" b="1" baseline="-25000" dirty="0" smtClean="0"/>
              <a:t>3</a:t>
            </a:r>
            <a:r>
              <a:rPr lang="ru-RU" sz="2000" b="1" dirty="0" smtClean="0"/>
              <a:t>, то составив отношения реальной высоты предмета С</a:t>
            </a:r>
            <a:r>
              <a:rPr lang="ru-RU" sz="2000" b="1" baseline="-25000" dirty="0" smtClean="0"/>
              <a:t>1</a:t>
            </a:r>
            <a:r>
              <a:rPr lang="en-US" sz="2000" b="1" dirty="0" smtClean="0"/>
              <a:t>D</a:t>
            </a:r>
            <a:r>
              <a:rPr lang="ru-RU" sz="2000" b="1" baseline="-25000" dirty="0" smtClean="0"/>
              <a:t>1</a:t>
            </a:r>
            <a:r>
              <a:rPr lang="ru-RU" sz="2000" b="1" dirty="0" smtClean="0"/>
              <a:t>, С</a:t>
            </a:r>
            <a:r>
              <a:rPr lang="ru-RU" sz="2000" b="1" baseline="-25000" dirty="0" smtClean="0"/>
              <a:t>2</a:t>
            </a:r>
            <a:r>
              <a:rPr lang="en-US" sz="2000" b="1" dirty="0" smtClean="0"/>
              <a:t>D</a:t>
            </a:r>
            <a:r>
              <a:rPr lang="ru-RU" sz="2000" b="1" baseline="-25000" dirty="0" smtClean="0"/>
              <a:t>2</a:t>
            </a:r>
            <a:r>
              <a:rPr lang="ru-RU" sz="2000" b="1" dirty="0" smtClean="0"/>
              <a:t>, С</a:t>
            </a:r>
            <a:r>
              <a:rPr lang="ru-RU" sz="2000" b="1" baseline="-25000" dirty="0" smtClean="0"/>
              <a:t>3</a:t>
            </a:r>
            <a:r>
              <a:rPr lang="en-US" sz="2000" b="1" dirty="0" smtClean="0"/>
              <a:t>D</a:t>
            </a:r>
            <a:r>
              <a:rPr lang="ru-RU" sz="2000" b="1" baseline="-25000" dirty="0" smtClean="0"/>
              <a:t>3 </a:t>
            </a:r>
            <a:r>
              <a:rPr lang="ru-RU" sz="2000" b="1" dirty="0" smtClean="0"/>
              <a:t>к высоте предмета на фотографии, находили из пропорции высоту объекта .</a:t>
            </a:r>
            <a:endParaRPr lang="ru-RU" sz="2000" b="1" dirty="0"/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484784"/>
            <a:ext cx="2952328" cy="5021012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098732"/>
              </p:ext>
            </p:extLst>
          </p:nvPr>
        </p:nvGraphicFramePr>
        <p:xfrm>
          <a:off x="755576" y="3212976"/>
          <a:ext cx="2426408" cy="876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Формула" r:id="rId4" imgW="1193800" imgH="431800" progId="Equation.3">
                  <p:embed/>
                </p:oleObj>
              </mc:Choice>
              <mc:Fallback>
                <p:oleObj name="Формула" r:id="rId4" imgW="1193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212976"/>
                        <a:ext cx="2426408" cy="8762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1800200" cy="252028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2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149080"/>
            <a:ext cx="1800200" cy="252028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9" name="Рисунок 8" descr="C:\Users\1\AppData\Local\Microsoft\Windows\Temporary Internet Files\Content.Word\DSCN0212.jpg"/>
          <p:cNvPicPr/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743908" y="4545123"/>
            <a:ext cx="2520280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19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 Способ 7. Измерение высоты объекта при помощи карандаша</a:t>
            </a:r>
            <a:endParaRPr lang="ru-RU" sz="3200" dirty="0">
              <a:solidFill>
                <a:srgbClr val="0033CC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07" t="4255" r="5186" b="7092"/>
          <a:stretch/>
        </p:blipFill>
        <p:spPr bwMode="auto">
          <a:xfrm>
            <a:off x="270393" y="1268760"/>
            <a:ext cx="2577394" cy="2178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Asus\AppData\Local\Microsoft\Windows\INetCache\Content.Word\DSCN0258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3312368" cy="267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sus\AppData\Local\Microsoft\Windows\INetCache\Content.Word\DSCN06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2448272" cy="268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005063"/>
            <a:ext cx="2376264" cy="267239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Прямоугольник 2"/>
          <p:cNvSpPr/>
          <p:nvPr/>
        </p:nvSpPr>
        <p:spPr>
          <a:xfrm>
            <a:off x="3131840" y="1340768"/>
            <a:ext cx="5760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Держа </a:t>
            </a:r>
            <a:r>
              <a:rPr lang="ru-RU" sz="2000" b="1" dirty="0"/>
              <a:t>в руке карандаш, вытягивали руку перед собой таким образом, чтобы размеры карандаша совпадали размерами объекта ВС. Поворачивали руку на 90</a:t>
            </a:r>
            <a:r>
              <a:rPr lang="ru-RU" sz="2000" b="1" dirty="0" smtClean="0"/>
              <a:t>°. </a:t>
            </a:r>
            <a:r>
              <a:rPr lang="ru-RU" sz="2000" b="1" dirty="0"/>
              <a:t>Конец карандаша указывал на место (точка А), куда необходимо </a:t>
            </a:r>
            <a:r>
              <a:rPr lang="ru-RU" sz="2000" b="1" dirty="0" smtClean="0"/>
              <a:t>переместиться.</a:t>
            </a:r>
            <a:endParaRPr lang="ru-RU" sz="2000" b="1" dirty="0"/>
          </a:p>
          <a:p>
            <a:r>
              <a:rPr lang="ru-RU" sz="2000" b="1" dirty="0" smtClean="0"/>
              <a:t>Расстояние АС </a:t>
            </a:r>
            <a:r>
              <a:rPr lang="ru-RU" sz="2000" b="1" dirty="0"/>
              <a:t>от объекта измерений до отмеченного </a:t>
            </a:r>
            <a:r>
              <a:rPr lang="ru-RU" sz="2000" b="1" dirty="0" smtClean="0"/>
              <a:t>положения - высота </a:t>
            </a:r>
            <a:r>
              <a:rPr lang="ru-RU" sz="2000" b="1" dirty="0"/>
              <a:t>измеряемого объекта ВС. </a:t>
            </a:r>
          </a:p>
        </p:txBody>
      </p:sp>
    </p:spTree>
    <p:extLst>
      <p:ext uri="{BB962C8B-B14F-4D97-AF65-F5344CB8AC3E}">
        <p14:creationId xmlns:p14="http://schemas.microsoft.com/office/powerpoint/2010/main" val="40278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6587554"/>
              </p:ext>
            </p:extLst>
          </p:nvPr>
        </p:nvGraphicFramePr>
        <p:xfrm>
          <a:off x="134211" y="214290"/>
          <a:ext cx="8902285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4210" y="3300154"/>
            <a:ext cx="89022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Ближе всего к среднему значению высоты дерева </a:t>
            </a:r>
            <a:r>
              <a:rPr lang="ru-RU" sz="20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1097 см)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дали способы измерения высоты с помощью шеста стоя (2,7%), тени дерева (8,6%) и карандаша (10,7%).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4049534"/>
            <a:ext cx="1635935" cy="271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 flipV="1">
            <a:off x="1043608" y="1870224"/>
            <a:ext cx="7416824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4356242"/>
            <a:ext cx="3189400" cy="239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387733"/>
            <a:ext cx="3170176" cy="237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8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373648"/>
              </p:ext>
            </p:extLst>
          </p:nvPr>
        </p:nvGraphicFramePr>
        <p:xfrm>
          <a:off x="0" y="0"/>
          <a:ext cx="9017686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4033" name="Rectangle 1"/>
          <p:cNvSpPr>
            <a:spLocks noChangeArrowheads="1"/>
          </p:cNvSpPr>
          <p:nvPr/>
        </p:nvSpPr>
        <p:spPr bwMode="auto">
          <a:xfrm rot="10800000" flipV="1">
            <a:off x="231148" y="4444964"/>
            <a:ext cx="357674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Наиболее точными оказались способы измерения высоты школы  с помощью шеста стоя (6,3%), тени школы (5,6%). Относительная погрешность применения этих способов составила 5,5% - 6,3%.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0274" y="4182491"/>
            <a:ext cx="1767258" cy="250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148" y="3410940"/>
            <a:ext cx="85173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Среднее </a:t>
            </a:r>
            <a:r>
              <a:rPr lang="ru-RU" sz="2000" b="1" dirty="0"/>
              <a:t>значение высоты школы </a:t>
            </a:r>
            <a:r>
              <a:rPr lang="ru-RU" sz="2000" b="1" dirty="0" smtClean="0"/>
              <a:t>косвенными измерениями составило </a:t>
            </a:r>
            <a:r>
              <a:rPr lang="ru-RU" sz="2000" b="1" dirty="0"/>
              <a:t>1001 см. </a:t>
            </a:r>
            <a:r>
              <a:rPr lang="ru-RU" sz="2000" b="1" dirty="0" smtClean="0"/>
              <a:t>Высота </a:t>
            </a:r>
            <a:r>
              <a:rPr lang="ru-RU" sz="2000" b="1" dirty="0"/>
              <a:t>школы прямыми </a:t>
            </a:r>
            <a:r>
              <a:rPr lang="ru-RU" sz="2000" b="1" dirty="0" smtClean="0"/>
              <a:t>измерениями - 940 см. Относительная </a:t>
            </a:r>
            <a:r>
              <a:rPr lang="ru-RU" sz="2000" b="1" dirty="0"/>
              <a:t>погрешность измерения – 6,5%.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235" y="4182492"/>
            <a:ext cx="3345655" cy="250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73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85720" y="5739092"/>
            <a:ext cx="87154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sz="2000" b="1" dirty="0">
                <a:latin typeface="+mj-lt"/>
                <a:ea typeface="Calibri" pitchFamily="34" charset="0"/>
                <a:cs typeface="Times New Roman" pitchFamily="18" charset="0"/>
              </a:rPr>
              <a:t>Измерили высоту подъема, массу, время подъема по лестнице участников эксперимента спокойным, быстрым шагом и бегом. Рассчитали мощность участников эксперимента.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298" y="303982"/>
            <a:ext cx="8858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</a:rPr>
              <a:t>Эксперимент </a:t>
            </a:r>
            <a:r>
              <a:rPr lang="ru-RU" sz="2800" b="1" dirty="0" smtClean="0">
                <a:solidFill>
                  <a:srgbClr val="000099"/>
                </a:solidFill>
              </a:rPr>
              <a:t> «Измерение </a:t>
            </a:r>
            <a:r>
              <a:rPr lang="ru-RU" sz="2800" b="1" dirty="0">
                <a:solidFill>
                  <a:srgbClr val="000099"/>
                </a:solidFill>
              </a:rPr>
              <a:t>мощности, которую развивает человек, поднимаясь вверх по </a:t>
            </a:r>
            <a:r>
              <a:rPr lang="ru-RU" sz="2800" b="1" dirty="0" smtClean="0">
                <a:solidFill>
                  <a:srgbClr val="000099"/>
                </a:solidFill>
              </a:rPr>
              <a:t>лестнице»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638" y="1258089"/>
            <a:ext cx="8229600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 эксперименте приняли участие 40 учеников и 4 педагога.</a:t>
            </a:r>
            <a:endParaRPr lang="ru-RU" sz="2400" dirty="0"/>
          </a:p>
        </p:txBody>
      </p:sp>
      <p:pic>
        <p:nvPicPr>
          <p:cNvPr id="6" name="Picture 3" descr="C:\Users\1\Desktop\ани\DSCN956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5" y="1885937"/>
            <a:ext cx="2714834" cy="3853155"/>
          </a:xfrm>
          <a:prstGeom prst="rect">
            <a:avLst/>
          </a:prstGeom>
          <a:noFill/>
        </p:spPr>
      </p:pic>
      <p:pic>
        <p:nvPicPr>
          <p:cNvPr id="7" name="Picture 2" descr="C:\Users\1\Desktop\ани\DSCN956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4525" y="1885937"/>
            <a:ext cx="2885938" cy="3847917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8478" y="1902992"/>
            <a:ext cx="2818504" cy="383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58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0336" y="3969345"/>
            <a:ext cx="2806548" cy="288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43735"/>
              </p:ext>
            </p:extLst>
          </p:nvPr>
        </p:nvGraphicFramePr>
        <p:xfrm>
          <a:off x="107504" y="142853"/>
          <a:ext cx="9036496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 rot="10800000" flipV="1">
            <a:off x="179512" y="4218534"/>
            <a:ext cx="38902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Средняя высота памятника - </a:t>
            </a:r>
            <a:r>
              <a:rPr lang="ru-RU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667 см. Относительная погрешность измерения – 4,7%.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Наиболее точными оказались способы измерения высоты с помощью шеста лёжа (относительная погрешность 1,9%), тени (3,9%).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8001" y="3503595"/>
            <a:ext cx="2428892" cy="323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 flipV="1">
            <a:off x="1170834" y="2181052"/>
            <a:ext cx="7865552" cy="238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5672" y="3333309"/>
            <a:ext cx="7086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Стела памятника павшим </a:t>
            </a:r>
            <a:r>
              <a:rPr lang="ru-RU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имеет </a:t>
            </a:r>
            <a:r>
              <a:rPr lang="ru-RU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вид развевающегося знамени. Высота знамени по данным составляет 7 </a:t>
            </a:r>
            <a:r>
              <a:rPr lang="ru-RU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м. </a:t>
            </a:r>
            <a:endParaRPr lang="ru-RU" b="1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3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040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Высота измеренных </a:t>
            </a:r>
            <a:r>
              <a:rPr lang="ru-RU" sz="3200" b="1" dirty="0">
                <a:solidFill>
                  <a:srgbClr val="0033CC"/>
                </a:solidFill>
              </a:rPr>
              <a:t>объектов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553036"/>
              </p:ext>
            </p:extLst>
          </p:nvPr>
        </p:nvGraphicFramePr>
        <p:xfrm>
          <a:off x="539552" y="980728"/>
          <a:ext cx="8064896" cy="280416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405729"/>
                <a:gridCol w="3659167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Объект 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Высота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Дерево на территории школы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9,</a:t>
                      </a:r>
                      <a:r>
                        <a:rPr lang="en-US" sz="2000">
                          <a:effectLst/>
                        </a:rPr>
                        <a:t>64 </a:t>
                      </a:r>
                      <a:r>
                        <a:rPr lang="ru-RU" sz="2000">
                          <a:effectLst/>
                        </a:rPr>
                        <a:t>м ≤ Н≤ 12,3 м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Школа 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9,3</a:t>
                      </a:r>
                      <a:r>
                        <a:rPr lang="en-US" sz="2000">
                          <a:effectLst/>
                        </a:rPr>
                        <a:t>6 </a:t>
                      </a:r>
                      <a:r>
                        <a:rPr lang="ru-RU" sz="2000">
                          <a:effectLst/>
                        </a:rPr>
                        <a:t>м ≤ Н ≤ 10,66 м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Памятник 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6,36 м ≤ Н ≤ 6,98 м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Дом Культуры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8,5 м ≤ Н ≤ 8,72 м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Труба котельной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22,8</a:t>
                      </a:r>
                      <a:r>
                        <a:rPr lang="en-US" sz="2000">
                          <a:effectLst/>
                        </a:rPr>
                        <a:t>4 </a:t>
                      </a:r>
                      <a:r>
                        <a:rPr lang="ru-RU" sz="2000">
                          <a:effectLst/>
                        </a:rPr>
                        <a:t>м ≤ Н ≤ 24,64 м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Здание администрации села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5,57 м ≤ Н ≤ 7,53 м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Магазин (ИП </a:t>
                      </a:r>
                      <a:r>
                        <a:rPr lang="ru-RU" sz="2000" dirty="0" err="1">
                          <a:effectLst/>
                        </a:rPr>
                        <a:t>Стариенко</a:t>
                      </a:r>
                      <a:r>
                        <a:rPr lang="ru-RU" sz="2000" dirty="0">
                          <a:effectLst/>
                        </a:rPr>
                        <a:t>)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6,13 м ≤ Н ≤ 6,99 м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90725622"/>
              </p:ext>
            </p:extLst>
          </p:nvPr>
        </p:nvGraphicFramePr>
        <p:xfrm>
          <a:off x="0" y="3789040"/>
          <a:ext cx="9144000" cy="2839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28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Результаты работы над проектом: 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5184576" cy="446449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b="1" dirty="0" smtClean="0"/>
              <a:t>проведены </a:t>
            </a:r>
            <a:r>
              <a:rPr lang="ru-RU" b="1" dirty="0"/>
              <a:t>эксперименты по измерению высоты ряда объектов с. Киселёвка; </a:t>
            </a:r>
          </a:p>
          <a:p>
            <a:pPr lvl="0"/>
            <a:r>
              <a:rPr lang="ru-RU" b="1" dirty="0" smtClean="0"/>
              <a:t>выполнен расчет </a:t>
            </a:r>
            <a:r>
              <a:rPr lang="ru-RU" b="1" dirty="0"/>
              <a:t>высоты объектов, абсолютной и относительной погрешности измерений, </a:t>
            </a:r>
          </a:p>
          <a:p>
            <a:pPr lvl="0"/>
            <a:r>
              <a:rPr lang="ru-RU" b="1" dirty="0" smtClean="0"/>
              <a:t>проанализирована </a:t>
            </a:r>
            <a:r>
              <a:rPr lang="ru-RU" b="1" dirty="0"/>
              <a:t>точность способов измерения </a:t>
            </a:r>
            <a:r>
              <a:rPr lang="ru-RU" b="1" dirty="0" smtClean="0"/>
              <a:t>высоты,</a:t>
            </a:r>
            <a:endParaRPr lang="ru-RU" b="1" dirty="0"/>
          </a:p>
          <a:p>
            <a:pPr lvl="0"/>
            <a:r>
              <a:rPr lang="ru-RU" b="1" dirty="0" smtClean="0"/>
              <a:t>выпущен буклет «Определение высоты некоторых объектов </a:t>
            </a:r>
            <a:r>
              <a:rPr lang="ru-RU" b="1" dirty="0" err="1" smtClean="0"/>
              <a:t>с.Киселёвка</a:t>
            </a:r>
            <a:r>
              <a:rPr lang="ru-RU" b="1" dirty="0" smtClean="0"/>
              <a:t>»,</a:t>
            </a:r>
          </a:p>
          <a:p>
            <a:pPr lvl="0"/>
            <a:r>
              <a:rPr lang="ru-RU" b="1" dirty="0" smtClean="0"/>
              <a:t>подготовлена презентация «Способы измерения высоты методом подобия», </a:t>
            </a:r>
          </a:p>
          <a:p>
            <a:pPr lvl="0"/>
            <a:r>
              <a:rPr lang="ru-RU" b="1" dirty="0" smtClean="0"/>
              <a:t>проведен урок геометрии в 8 классе по теме «Измерительные работы на местности. Определение высоты предмета».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8238" y="4832307"/>
            <a:ext cx="2496675" cy="190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503" y="4816151"/>
            <a:ext cx="2597891" cy="192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734" y="2461586"/>
            <a:ext cx="329612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64704"/>
            <a:ext cx="3219862" cy="223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272" y="4775217"/>
            <a:ext cx="3105744" cy="196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5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Работа над исследовательскими проектами </a:t>
            </a:r>
            <a:r>
              <a:rPr lang="ru-RU" sz="3200" b="1" dirty="0">
                <a:solidFill>
                  <a:srgbClr val="0033CC"/>
                </a:solidFill>
              </a:rPr>
              <a:t>по математике и </a:t>
            </a:r>
            <a:r>
              <a:rPr lang="ru-RU" sz="3200" b="1" dirty="0" smtClean="0">
                <a:solidFill>
                  <a:srgbClr val="0033CC"/>
                </a:solidFill>
              </a:rPr>
              <a:t>физике решает задачи: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7992888" cy="475252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b="1" dirty="0" smtClean="0"/>
              <a:t>нахождение актуальной проблемы на местном материале, решение </a:t>
            </a:r>
            <a:r>
              <a:rPr lang="ru-RU" b="1" dirty="0"/>
              <a:t>ее, используя методы научного исследования и проектирования;</a:t>
            </a:r>
          </a:p>
          <a:p>
            <a:r>
              <a:rPr lang="ru-RU" b="1" dirty="0"/>
              <a:t>формирование первоначальных умений научно-исследовательской и изобретательской деятельности;</a:t>
            </a:r>
          </a:p>
          <a:p>
            <a:pPr lvl="0"/>
            <a:r>
              <a:rPr lang="ru-RU" b="1" dirty="0" smtClean="0"/>
              <a:t>формирование позитивного отношения </a:t>
            </a:r>
            <a:r>
              <a:rPr lang="ru-RU" b="1" dirty="0"/>
              <a:t>к научно-исследовательской и </a:t>
            </a:r>
            <a:r>
              <a:rPr lang="ru-RU" b="1" dirty="0" smtClean="0"/>
              <a:t>проектной </a:t>
            </a:r>
            <a:r>
              <a:rPr lang="ru-RU" b="1" dirty="0"/>
              <a:t>деятельности</a:t>
            </a:r>
            <a:r>
              <a:rPr lang="ru-RU" b="1" dirty="0" smtClean="0"/>
              <a:t>;</a:t>
            </a:r>
          </a:p>
          <a:p>
            <a:pPr lvl="0"/>
            <a:r>
              <a:rPr lang="ru-RU" b="1" dirty="0" smtClean="0"/>
              <a:t>формирование ключевых компетенций, </a:t>
            </a:r>
            <a:r>
              <a:rPr lang="ru-RU" b="1" dirty="0"/>
              <a:t>а также готовность мобилизовать их в необходимой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107498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161948"/>
              </p:ext>
            </p:extLst>
          </p:nvPr>
        </p:nvGraphicFramePr>
        <p:xfrm>
          <a:off x="323528" y="116632"/>
          <a:ext cx="832043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483768" y="3403337"/>
            <a:ext cx="6521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При беге по  лестнице наименьшую мощность развили пятиклассники, а наибольшую ученики 9 и 11 класса.</a:t>
            </a:r>
            <a:endParaRPr lang="ru-RU" sz="2000" b="1" dirty="0"/>
          </a:p>
        </p:txBody>
      </p:sp>
      <p:pic>
        <p:nvPicPr>
          <p:cNvPr id="6" name="Picture 2" descr="C:\Users\1\Desktop\ани\DSCN963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4221088"/>
            <a:ext cx="2242736" cy="2405248"/>
          </a:xfrm>
          <a:prstGeom prst="rect">
            <a:avLst/>
          </a:prstGeom>
          <a:noFill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3336611"/>
            <a:ext cx="2304256" cy="328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4237598"/>
            <a:ext cx="1818289" cy="24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9667" y="4237598"/>
            <a:ext cx="1875432" cy="24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2490149"/>
              </p:ext>
            </p:extLst>
          </p:nvPr>
        </p:nvGraphicFramePr>
        <p:xfrm>
          <a:off x="3779912" y="440347"/>
          <a:ext cx="5162424" cy="4511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528" y="5373216"/>
            <a:ext cx="8358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При медленном подъеме средняя мощность детей и взрослых практически одинакова: 140 Вт – у детей, 144 Вт – у взрослых, однако при быстром подъеме по лестнице и при беге мощность, развиваемая педагогами, оказалась меньше, чем у подростков. </a:t>
            </a:r>
            <a:endParaRPr lang="ru-RU" sz="2000" b="1" dirty="0"/>
          </a:p>
        </p:txBody>
      </p:sp>
      <p:pic>
        <p:nvPicPr>
          <p:cNvPr id="8" name="Picture 2" descr="C:\Users\1\Desktop\ани\DSCN964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846" y="476672"/>
            <a:ext cx="1761893" cy="2018371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22" y="2696344"/>
            <a:ext cx="1651733" cy="258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6248" y="2696344"/>
            <a:ext cx="1848170" cy="258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2712" y="483362"/>
            <a:ext cx="2437415" cy="200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8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85720" y="5892980"/>
            <a:ext cx="8715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sz="2000" b="1" dirty="0" smtClean="0">
                <a:latin typeface="+mj-lt"/>
                <a:ea typeface="Calibri" pitchFamily="34" charset="0"/>
                <a:cs typeface="Times New Roman" pitchFamily="18" charset="0"/>
              </a:rPr>
              <a:t>Рассчитали мощность человека</a:t>
            </a:r>
            <a:r>
              <a:rPr lang="ru-RU" sz="2000" b="1" dirty="0">
                <a:latin typeface="+mj-lt"/>
                <a:ea typeface="Calibri" pitchFamily="34" charset="0"/>
                <a:cs typeface="Times New Roman" pitchFamily="18" charset="0"/>
              </a:rPr>
              <a:t>, движущегося </a:t>
            </a:r>
            <a:r>
              <a:rPr lang="ru-RU" sz="2000" b="1" dirty="0" smtClean="0">
                <a:latin typeface="+mj-lt"/>
                <a:ea typeface="Calibri" pitchFamily="34" charset="0"/>
                <a:cs typeface="Times New Roman" pitchFamily="18" charset="0"/>
              </a:rPr>
              <a:t>по </a:t>
            </a:r>
            <a:r>
              <a:rPr lang="ru-RU" sz="2000" b="1" dirty="0">
                <a:latin typeface="+mj-lt"/>
                <a:ea typeface="Calibri" pitchFamily="34" charset="0"/>
                <a:cs typeface="Times New Roman" pitchFamily="18" charset="0"/>
              </a:rPr>
              <a:t>горизонтальной </a:t>
            </a:r>
            <a:r>
              <a:rPr lang="ru-RU" sz="2000" b="1" dirty="0" smtClean="0">
                <a:latin typeface="+mj-lt"/>
                <a:ea typeface="Calibri" pitchFamily="34" charset="0"/>
                <a:cs typeface="Times New Roman" pitchFamily="18" charset="0"/>
              </a:rPr>
              <a:t>поверхности </a:t>
            </a:r>
            <a:r>
              <a:rPr lang="ru-RU" sz="2000" b="1" dirty="0">
                <a:latin typeface="+mj-lt"/>
                <a:ea typeface="Calibri" pitchFamily="34" charset="0"/>
                <a:cs typeface="Times New Roman" pitchFamily="18" charset="0"/>
              </a:rPr>
              <a:t>спокойным </a:t>
            </a:r>
            <a:r>
              <a:rPr lang="ru-RU" sz="2000" b="1" dirty="0" smtClean="0">
                <a:latin typeface="+mj-lt"/>
                <a:ea typeface="Calibri" pitchFamily="34" charset="0"/>
                <a:cs typeface="Times New Roman" pitchFamily="18" charset="0"/>
              </a:rPr>
              <a:t>шагом, </a:t>
            </a:r>
            <a:r>
              <a:rPr lang="ru-RU" sz="2000" b="1" dirty="0">
                <a:latin typeface="+mj-lt"/>
                <a:ea typeface="Calibri" pitchFamily="34" charset="0"/>
                <a:cs typeface="Times New Roman" pitchFamily="18" charset="0"/>
              </a:rPr>
              <a:t>быстрым шагом </a:t>
            </a:r>
            <a:r>
              <a:rPr lang="ru-RU" sz="2000" b="1" dirty="0" smtClean="0">
                <a:latin typeface="+mj-lt"/>
                <a:ea typeface="Calibri" pitchFamily="34" charset="0"/>
                <a:cs typeface="Times New Roman" pitchFamily="18" charset="0"/>
              </a:rPr>
              <a:t>и бегом.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7198" y="116632"/>
            <a:ext cx="8858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</a:rPr>
              <a:t>Эксперимент </a:t>
            </a:r>
            <a:r>
              <a:rPr lang="ru-RU" sz="2800" b="1" dirty="0" smtClean="0">
                <a:solidFill>
                  <a:srgbClr val="000099"/>
                </a:solidFill>
              </a:rPr>
              <a:t> </a:t>
            </a:r>
            <a:r>
              <a:rPr lang="ru-RU" sz="2800" b="1" dirty="0">
                <a:solidFill>
                  <a:srgbClr val="000099"/>
                </a:solidFill>
              </a:rPr>
              <a:t>«Измерение мощности, которую развивает человек при </a:t>
            </a:r>
            <a:r>
              <a:rPr lang="ru-RU" sz="2800" b="1" dirty="0" smtClean="0">
                <a:solidFill>
                  <a:srgbClr val="000099"/>
                </a:solidFill>
              </a:rPr>
              <a:t>движении </a:t>
            </a:r>
            <a:r>
              <a:rPr lang="ru-RU" sz="2800" b="1" dirty="0">
                <a:solidFill>
                  <a:srgbClr val="000099"/>
                </a:solidFill>
              </a:rPr>
              <a:t>по горизонтальной поверхности»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638" y="1484784"/>
            <a:ext cx="8229600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В эксперименте приняли участие 34 ученика и 4 педагога.</a:t>
            </a:r>
            <a:endParaRPr lang="ru-RU" sz="2400" b="1" dirty="0"/>
          </a:p>
        </p:txBody>
      </p:sp>
      <p:pic>
        <p:nvPicPr>
          <p:cNvPr id="8" name="Picture 2" descr="C:\Users\1\Desktop\ани\DSCN972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2086683"/>
            <a:ext cx="2740116" cy="361188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5448" y="2094362"/>
            <a:ext cx="3330955" cy="359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Users\1\Desktop\ани\DSCN975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078679"/>
            <a:ext cx="2896582" cy="3594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53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6572467"/>
              </p:ext>
            </p:extLst>
          </p:nvPr>
        </p:nvGraphicFramePr>
        <p:xfrm>
          <a:off x="3131840" y="260648"/>
          <a:ext cx="584299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97814" y="5166359"/>
            <a:ext cx="54263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При движении </a:t>
            </a:r>
            <a:r>
              <a:rPr lang="ru-RU" sz="2000" b="1" dirty="0"/>
              <a:t>по ровной горизонтальной поверхности </a:t>
            </a:r>
            <a:r>
              <a:rPr lang="ru-RU" sz="2000" b="1" dirty="0" smtClean="0"/>
              <a:t>подростки </a:t>
            </a:r>
            <a:r>
              <a:rPr lang="ru-RU" sz="2000" b="1" dirty="0"/>
              <a:t>развивают примерно одинаковую мощность со взрослыми (немного большую при беге).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522885"/>
            <a:ext cx="2910546" cy="244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1\Desktop\ани\DSCN974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88640"/>
            <a:ext cx="2910546" cy="2035792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969176"/>
            <a:ext cx="3168352" cy="26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1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188640"/>
            <a:ext cx="7005333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Образовательные результаты работы: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1394" y="836712"/>
            <a:ext cx="5500726" cy="3508442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sz="2600" b="1" dirty="0" smtClean="0"/>
              <a:t>проведены измерения мощности подростков и некоторых педагогов школы при движении с различной скоростью по ровной горизонтальной поверхности и лестнице с различными скоростями; </a:t>
            </a:r>
          </a:p>
          <a:p>
            <a:pPr lvl="0"/>
            <a:r>
              <a:rPr lang="ru-RU" sz="2600" b="1" dirty="0" smtClean="0"/>
              <a:t>проанализированы полученные результаты, сделаны выводы о факторах, от которых зависит мощность человека, о связи мощности организма с его двигательными возможностями;</a:t>
            </a:r>
          </a:p>
          <a:p>
            <a:endParaRPr lang="ru-RU" b="1" dirty="0"/>
          </a:p>
        </p:txBody>
      </p:sp>
      <p:pic>
        <p:nvPicPr>
          <p:cNvPr id="6" name="Picture 3" descr="C:\Users\1\Desktop\ани\DSCN971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936702"/>
            <a:ext cx="3209467" cy="2538018"/>
          </a:xfrm>
          <a:prstGeom prst="rect">
            <a:avLst/>
          </a:prstGeom>
          <a:noFill/>
        </p:spPr>
      </p:pic>
      <p:pic>
        <p:nvPicPr>
          <p:cNvPr id="7" name="Picture 2" descr="C:\Users\1\Desktop\ани\DSCN972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511053"/>
            <a:ext cx="2952328" cy="2215979"/>
          </a:xfrm>
          <a:prstGeom prst="rect">
            <a:avLst/>
          </a:prstGeom>
          <a:noFill/>
        </p:spPr>
      </p:pic>
      <p:pic>
        <p:nvPicPr>
          <p:cNvPr id="8" name="Picture 2" descr="C:\Users\1\Desktop\ани\DSCN955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3933056"/>
            <a:ext cx="3312368" cy="2781362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4517970"/>
            <a:ext cx="2232248" cy="221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5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1" y="404664"/>
            <a:ext cx="8208912" cy="1470025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0033CC"/>
                </a:solidFill>
              </a:rPr>
              <a:t>«Особенности и проявление в жизни электризации некоторых проводящих и непроводящих материалов»</a:t>
            </a:r>
            <a:endParaRPr lang="ru-RU" sz="2500" b="1" dirty="0">
              <a:solidFill>
                <a:srgbClr val="00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6080" y="330271"/>
            <a:ext cx="6742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Исследовательский проект</a:t>
            </a:r>
            <a:endParaRPr lang="ru-RU" sz="24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9275" y="1556792"/>
            <a:ext cx="3197617" cy="228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85848" y="1981612"/>
            <a:ext cx="4553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Цель работы: </a:t>
            </a:r>
            <a:r>
              <a:rPr lang="ru-RU" sz="2000" b="1" dirty="0"/>
              <a:t>исследование особенностей электризации некоторых проводящих и непроводящих материалов.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8751" y="3573016"/>
            <a:ext cx="806345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rgbClr val="002060"/>
                </a:solidFill>
              </a:rPr>
              <a:t>Задачи работы:</a:t>
            </a:r>
          </a:p>
          <a:p>
            <a:r>
              <a:rPr lang="ru-RU" sz="1900" b="1" dirty="0"/>
              <a:t>1</a:t>
            </a:r>
            <a:r>
              <a:rPr lang="ru-RU" sz="1900" b="1" dirty="0" smtClean="0"/>
              <a:t>) выяснить </a:t>
            </a:r>
            <a:r>
              <a:rPr lang="ru-RU" sz="1900" b="1" dirty="0"/>
              <a:t>причины, способы возникновения электризации, объяснить физическую природу явления; </a:t>
            </a:r>
          </a:p>
          <a:p>
            <a:r>
              <a:rPr lang="ru-RU" sz="1900" b="1" dirty="0"/>
              <a:t>2</a:t>
            </a:r>
            <a:r>
              <a:rPr lang="ru-RU" sz="1900" b="1" dirty="0" smtClean="0"/>
              <a:t>) выяснить </a:t>
            </a:r>
            <a:r>
              <a:rPr lang="ru-RU" sz="1900" b="1" dirty="0"/>
              <a:t>проявление электризации в нашей жизни (в быту и на производстве);</a:t>
            </a:r>
          </a:p>
          <a:p>
            <a:r>
              <a:rPr lang="ru-RU" sz="1900" b="1" dirty="0"/>
              <a:t>3</a:t>
            </a:r>
            <a:r>
              <a:rPr lang="ru-RU" sz="1900" b="1" dirty="0" smtClean="0"/>
              <a:t>) провести </a:t>
            </a:r>
            <a:r>
              <a:rPr lang="ru-RU" sz="1900" b="1" dirty="0"/>
              <a:t>эксперименты по изучению особенностей электризации;</a:t>
            </a:r>
          </a:p>
          <a:p>
            <a:r>
              <a:rPr lang="ru-RU" sz="1900" b="1" dirty="0"/>
              <a:t>4</a:t>
            </a:r>
            <a:r>
              <a:rPr lang="ru-RU" sz="1900" b="1" dirty="0" smtClean="0"/>
              <a:t>) определить </a:t>
            </a:r>
            <a:r>
              <a:rPr lang="ru-RU" sz="1900" b="1" dirty="0"/>
              <a:t>вредное и полезное действие статического электричества;</a:t>
            </a:r>
          </a:p>
          <a:p>
            <a:r>
              <a:rPr lang="ru-RU" sz="1900" b="1" dirty="0"/>
              <a:t>5</a:t>
            </a:r>
            <a:r>
              <a:rPr lang="ru-RU" sz="1900" b="1" dirty="0" smtClean="0"/>
              <a:t>) выявить </a:t>
            </a:r>
            <a:r>
              <a:rPr lang="ru-RU" sz="1900" b="1" dirty="0"/>
              <a:t>отношение окружающих к проблеме накопления статического электричества и предложить способы для преодоления вредного воздействия статического электричества.</a:t>
            </a:r>
          </a:p>
        </p:txBody>
      </p:sp>
    </p:spTree>
    <p:extLst>
      <p:ext uri="{BB962C8B-B14F-4D97-AF65-F5344CB8AC3E}">
        <p14:creationId xmlns:p14="http://schemas.microsoft.com/office/powerpoint/2010/main" val="13678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1726</Words>
  <Application>Microsoft Office PowerPoint</Application>
  <PresentationFormat>Экран (4:3)</PresentationFormat>
  <Paragraphs>159</Paragraphs>
  <Slides>33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Формула</vt:lpstr>
      <vt:lpstr>Использование возможностей сельской и школьной среды для организации участия обучающихся в исследовательских проектах по математике и физике.</vt:lpstr>
      <vt:lpstr>Исследовательский проект «Механическая мощность подростков при различных видах движения»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Образовательные результаты работы:</vt:lpstr>
      <vt:lpstr>«Особенности и проявление в жизни электризации некоторых проводящих и непроводящих материалов»</vt:lpstr>
      <vt:lpstr>Наблюдение электризации различных тел трением, прикосновением, влиянием</vt:lpstr>
      <vt:lpstr>Электризация твердых тел, жидкостей и газов </vt:lpstr>
      <vt:lpstr>Наблюдение электризации жидкости</vt:lpstr>
      <vt:lpstr>Наблюдение электризации воздуха</vt:lpstr>
      <vt:lpstr>Изучение взаимодействия заряженных тел </vt:lpstr>
      <vt:lpstr>Эксперимент по разделению перемешанных соли и перца с помощью электризации</vt:lpstr>
      <vt:lpstr>Наблюдение явлений электростатической индукции и поляризации</vt:lpstr>
      <vt:lpstr>Продуктовые результаты работы:</vt:lpstr>
      <vt:lpstr>Продуктовые результаты работы</vt:lpstr>
      <vt:lpstr>Участие во Всероссийском фестивале творческих открытий и инициатив «Леонардо»</vt:lpstr>
      <vt:lpstr>Исследовательский проект «Точность способов измерения высоты объектов с. Киселёвка на основе подобия»</vt:lpstr>
      <vt:lpstr>Способ 1. Измерение высоты объектов с использованием  «высотомера»</vt:lpstr>
      <vt:lpstr>Способ 2. Измерение высоты объектов лёжа с применением шеста</vt:lpstr>
      <vt:lpstr>Способ 3. Измерение высоты объекта при помощи зеркала</vt:lpstr>
      <vt:lpstr> Способ 4. Измерение высоты объекта с использованием шеста стоя </vt:lpstr>
      <vt:lpstr>Способ 5. Измерение высоты объекта путем измерения тени</vt:lpstr>
      <vt:lpstr>Способ 6. Измерение высоты объекта при помощи фотографии</vt:lpstr>
      <vt:lpstr> Способ 7. Измерение высоты объекта при помощи карандаша</vt:lpstr>
      <vt:lpstr>Презентация PowerPoint</vt:lpstr>
      <vt:lpstr>Презентация PowerPoint</vt:lpstr>
      <vt:lpstr>Презентация PowerPoint</vt:lpstr>
      <vt:lpstr>Высота измеренных объектов </vt:lpstr>
      <vt:lpstr>Результаты работы над проектом: </vt:lpstr>
      <vt:lpstr>Работа над исследовательскими проектами по математике и физике решает задачи: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проектной деятельности учащихся МБОУ СОШ с.Киселёвка</dc:title>
  <dc:creator>Asus</dc:creator>
  <cp:lastModifiedBy>Asus</cp:lastModifiedBy>
  <cp:revision>21</cp:revision>
  <dcterms:created xsi:type="dcterms:W3CDTF">2021-04-23T12:25:54Z</dcterms:created>
  <dcterms:modified xsi:type="dcterms:W3CDTF">2021-04-27T10:49:22Z</dcterms:modified>
</cp:coreProperties>
</file>