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7" r:id="rId3"/>
    <p:sldId id="296" r:id="rId4"/>
    <p:sldId id="257" r:id="rId5"/>
    <p:sldId id="258" r:id="rId6"/>
    <p:sldId id="259" r:id="rId7"/>
    <p:sldId id="283" r:id="rId8"/>
    <p:sldId id="284" r:id="rId9"/>
    <p:sldId id="262" r:id="rId10"/>
    <p:sldId id="261" r:id="rId11"/>
    <p:sldId id="260" r:id="rId12"/>
    <p:sldId id="263" r:id="rId13"/>
    <p:sldId id="264" r:id="rId14"/>
    <p:sldId id="285" r:id="rId15"/>
    <p:sldId id="286" r:id="rId16"/>
    <p:sldId id="265" r:id="rId17"/>
    <p:sldId id="269" r:id="rId18"/>
    <p:sldId id="268" r:id="rId19"/>
    <p:sldId id="267" r:id="rId20"/>
    <p:sldId id="287" r:id="rId21"/>
    <p:sldId id="288" r:id="rId22"/>
    <p:sldId id="289" r:id="rId23"/>
    <p:sldId id="271" r:id="rId24"/>
    <p:sldId id="272" r:id="rId25"/>
    <p:sldId id="273" r:id="rId26"/>
    <p:sldId id="274" r:id="rId27"/>
    <p:sldId id="275" r:id="rId28"/>
    <p:sldId id="290" r:id="rId29"/>
    <p:sldId id="291" r:id="rId30"/>
    <p:sldId id="276" r:id="rId31"/>
    <p:sldId id="277" r:id="rId32"/>
    <p:sldId id="278" r:id="rId33"/>
    <p:sldId id="280" r:id="rId34"/>
    <p:sldId id="292" r:id="rId35"/>
    <p:sldId id="293" r:id="rId36"/>
    <p:sldId id="294" r:id="rId37"/>
    <p:sldId id="295" r:id="rId38"/>
    <p:sldId id="281" r:id="rId39"/>
    <p:sldId id="282" r:id="rId40"/>
    <p:sldId id="298" r:id="rId41"/>
    <p:sldId id="300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22.91</c:v>
                </c:pt>
                <c:pt idx="1">
                  <c:v>36.870000000000005</c:v>
                </c:pt>
                <c:pt idx="2">
                  <c:v>32.4</c:v>
                </c:pt>
                <c:pt idx="3">
                  <c:v>7.8199999999999985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10.59</c:v>
                </c:pt>
                <c:pt idx="1">
                  <c:v>28.52</c:v>
                </c:pt>
                <c:pt idx="2">
                  <c:v>42.98</c:v>
                </c:pt>
                <c:pt idx="3">
                  <c:v>19.91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6.98</c:v>
                </c:pt>
                <c:pt idx="1">
                  <c:v>27.09</c:v>
                </c:pt>
                <c:pt idx="2">
                  <c:v>43.97</c:v>
                </c:pt>
                <c:pt idx="3">
                  <c:v>21.959999999999994</c:v>
                </c:pt>
              </c:numCache>
            </c:numRef>
          </c:val>
        </c:ser>
        <c:dLbls>
          <c:showVal val="1"/>
        </c:dLbls>
        <c:axId val="75680768"/>
        <c:axId val="62984960"/>
      </c:barChart>
      <c:catAx>
        <c:axId val="75680768"/>
        <c:scaling>
          <c:orientation val="minMax"/>
        </c:scaling>
        <c:axPos val="b"/>
        <c:numFmt formatCode="General" sourceLinked="1"/>
        <c:tickLblPos val="nextTo"/>
        <c:crossAx val="62984960"/>
        <c:crosses val="autoZero"/>
        <c:auto val="1"/>
        <c:lblAlgn val="ctr"/>
        <c:lblOffset val="100"/>
      </c:catAx>
      <c:valAx>
        <c:axId val="62984960"/>
        <c:scaling>
          <c:orientation val="minMax"/>
        </c:scaling>
        <c:axPos val="l"/>
        <c:majorGridlines/>
        <c:numFmt formatCode="General" sourceLinked="1"/>
        <c:tickLblPos val="nextTo"/>
        <c:crossAx val="756807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53.190000000000012</c:v>
                </c:pt>
                <c:pt idx="1">
                  <c:v>38.300000000000004</c:v>
                </c:pt>
                <c:pt idx="2">
                  <c:v>7.8</c:v>
                </c:pt>
                <c:pt idx="3">
                  <c:v>0.71000000000000041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27.55</c:v>
                </c:pt>
                <c:pt idx="1">
                  <c:v>46.2</c:v>
                </c:pt>
                <c:pt idx="2">
                  <c:v>21.279999999999987</c:v>
                </c:pt>
                <c:pt idx="3">
                  <c:v>4.9800000000000004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17.36</c:v>
                </c:pt>
                <c:pt idx="1">
                  <c:v>50.21</c:v>
                </c:pt>
                <c:pt idx="2">
                  <c:v>25.93</c:v>
                </c:pt>
                <c:pt idx="3">
                  <c:v>6.5</c:v>
                </c:pt>
              </c:numCache>
            </c:numRef>
          </c:val>
        </c:ser>
        <c:dLbls>
          <c:showVal val="1"/>
        </c:dLbls>
        <c:axId val="107693568"/>
        <c:axId val="107695104"/>
      </c:barChart>
      <c:catAx>
        <c:axId val="107693568"/>
        <c:scaling>
          <c:orientation val="minMax"/>
        </c:scaling>
        <c:axPos val="b"/>
        <c:numFmt formatCode="General" sourceLinked="1"/>
        <c:tickLblPos val="nextTo"/>
        <c:crossAx val="107695104"/>
        <c:crosses val="autoZero"/>
        <c:auto val="1"/>
        <c:lblAlgn val="ctr"/>
        <c:lblOffset val="100"/>
      </c:catAx>
      <c:valAx>
        <c:axId val="107695104"/>
        <c:scaling>
          <c:orientation val="minMax"/>
        </c:scaling>
        <c:axPos val="l"/>
        <c:majorGridlines/>
        <c:numFmt formatCode="General" sourceLinked="1"/>
        <c:tickLblPos val="nextTo"/>
        <c:crossAx val="1076935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Сравнение достижения планируемых результатов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52.48</c:v>
                </c:pt>
                <c:pt idx="1">
                  <c:v>61.7</c:v>
                </c:pt>
                <c:pt idx="2">
                  <c:v>65.959999999999994</c:v>
                </c:pt>
                <c:pt idx="3">
                  <c:v>35.46</c:v>
                </c:pt>
                <c:pt idx="4">
                  <c:v>45.39</c:v>
                </c:pt>
                <c:pt idx="5">
                  <c:v>63.120000000000012</c:v>
                </c:pt>
                <c:pt idx="6">
                  <c:v>49.65</c:v>
                </c:pt>
                <c:pt idx="7">
                  <c:v>12.77</c:v>
                </c:pt>
                <c:pt idx="8">
                  <c:v>39.01</c:v>
                </c:pt>
                <c:pt idx="9">
                  <c:v>12.06</c:v>
                </c:pt>
                <c:pt idx="10">
                  <c:v>10.64</c:v>
                </c:pt>
                <c:pt idx="11">
                  <c:v>46.81</c:v>
                </c:pt>
                <c:pt idx="12">
                  <c:v>20.57</c:v>
                </c:pt>
                <c:pt idx="13">
                  <c:v>7.8</c:v>
                </c:pt>
                <c:pt idx="14">
                  <c:v>35.46</c:v>
                </c:pt>
                <c:pt idx="15">
                  <c:v>4.26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68.48</c:v>
                </c:pt>
                <c:pt idx="1">
                  <c:v>69.16</c:v>
                </c:pt>
                <c:pt idx="2">
                  <c:v>74.349999999999994</c:v>
                </c:pt>
                <c:pt idx="3">
                  <c:v>49.74</c:v>
                </c:pt>
                <c:pt idx="4">
                  <c:v>60.49</c:v>
                </c:pt>
                <c:pt idx="5">
                  <c:v>71.679999999999978</c:v>
                </c:pt>
                <c:pt idx="6">
                  <c:v>57.5</c:v>
                </c:pt>
                <c:pt idx="7">
                  <c:v>28.35</c:v>
                </c:pt>
                <c:pt idx="8">
                  <c:v>57.6</c:v>
                </c:pt>
                <c:pt idx="9">
                  <c:v>24.2</c:v>
                </c:pt>
                <c:pt idx="10">
                  <c:v>30.23</c:v>
                </c:pt>
                <c:pt idx="11">
                  <c:v>49.43</c:v>
                </c:pt>
                <c:pt idx="12">
                  <c:v>48.87</c:v>
                </c:pt>
                <c:pt idx="13">
                  <c:v>20.959999999999987</c:v>
                </c:pt>
                <c:pt idx="14">
                  <c:v>50.06</c:v>
                </c:pt>
                <c:pt idx="15">
                  <c:v>12.65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74.38</c:v>
                </c:pt>
                <c:pt idx="1">
                  <c:v>75.25</c:v>
                </c:pt>
                <c:pt idx="2">
                  <c:v>77.649999999999991</c:v>
                </c:pt>
                <c:pt idx="3">
                  <c:v>60.290000000000013</c:v>
                </c:pt>
                <c:pt idx="4">
                  <c:v>66.39</c:v>
                </c:pt>
                <c:pt idx="5">
                  <c:v>76.669999999999987</c:v>
                </c:pt>
                <c:pt idx="6">
                  <c:v>61.35</c:v>
                </c:pt>
                <c:pt idx="7">
                  <c:v>38.050000000000004</c:v>
                </c:pt>
                <c:pt idx="8">
                  <c:v>66.910000000000025</c:v>
                </c:pt>
                <c:pt idx="9">
                  <c:v>25.23</c:v>
                </c:pt>
                <c:pt idx="10">
                  <c:v>37.370000000000005</c:v>
                </c:pt>
                <c:pt idx="11">
                  <c:v>51.44</c:v>
                </c:pt>
                <c:pt idx="12">
                  <c:v>56.38</c:v>
                </c:pt>
                <c:pt idx="13">
                  <c:v>23.2</c:v>
                </c:pt>
                <c:pt idx="14">
                  <c:v>49.77</c:v>
                </c:pt>
                <c:pt idx="15">
                  <c:v>14.47</c:v>
                </c:pt>
              </c:numCache>
            </c:numRef>
          </c:val>
        </c:ser>
        <c:axId val="110933504"/>
        <c:axId val="110935040"/>
      </c:barChart>
      <c:catAx>
        <c:axId val="110933504"/>
        <c:scaling>
          <c:orientation val="minMax"/>
        </c:scaling>
        <c:axPos val="b"/>
        <c:numFmt formatCode="General" sourceLinked="1"/>
        <c:tickLblPos val="nextTo"/>
        <c:crossAx val="110935040"/>
        <c:crosses val="autoZero"/>
        <c:auto val="1"/>
        <c:lblAlgn val="ctr"/>
        <c:lblOffset val="100"/>
      </c:catAx>
      <c:valAx>
        <c:axId val="110935040"/>
        <c:scaling>
          <c:orientation val="minMax"/>
        </c:scaling>
        <c:axPos val="l"/>
        <c:majorGridlines/>
        <c:numFmt formatCode="General" sourceLinked="1"/>
        <c:tickLblPos val="nextTo"/>
        <c:crossAx val="1109335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2000" dirty="0"/>
              <a:t>Сравнение отметок с отметками по журналу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422098279381744E-3"/>
          <c:y val="0.18718131602962149"/>
          <c:w val="0.99234561825605161"/>
          <c:h val="0.597834536852047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6699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56.52</c:v>
                </c:pt>
                <c:pt idx="1">
                  <c:v>38.64</c:v>
                </c:pt>
                <c:pt idx="2">
                  <c:v>4.84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33CC33"/>
            </a:solidFill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83.69</c:v>
                </c:pt>
                <c:pt idx="1">
                  <c:v>15.6</c:v>
                </c:pt>
                <c:pt idx="2">
                  <c:v>0.71000000000000041</c:v>
                </c:pt>
                <c:pt idx="3">
                  <c:v>2.8</c:v>
                </c:pt>
              </c:numCache>
            </c:numRef>
          </c:val>
        </c:ser>
        <c:dLbls>
          <c:showVal val="1"/>
        </c:dLbls>
        <c:overlap val="-25"/>
        <c:axId val="111024000"/>
        <c:axId val="111025536"/>
      </c:barChart>
      <c:catAx>
        <c:axId val="111024000"/>
        <c:scaling>
          <c:orientation val="minMax"/>
        </c:scaling>
        <c:axPos val="b"/>
        <c:majorTickMark val="none"/>
        <c:tickLblPos val="nextTo"/>
        <c:crossAx val="111025536"/>
        <c:crosses val="autoZero"/>
        <c:auto val="1"/>
        <c:lblAlgn val="ctr"/>
        <c:lblOffset val="100"/>
      </c:catAx>
      <c:valAx>
        <c:axId val="111025536"/>
        <c:scaling>
          <c:orientation val="minMax"/>
        </c:scaling>
        <c:delete val="1"/>
        <c:axPos val="l"/>
        <c:numFmt formatCode="General" sourceLinked="1"/>
        <c:tickLblPos val="nextTo"/>
        <c:crossAx val="111024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166076619546059"/>
          <c:y val="0.18850889907418322"/>
          <c:w val="0.39916573528270666"/>
          <c:h val="0.1133418646052326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b="1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57.690000000000012</c:v>
                </c:pt>
                <c:pt idx="1">
                  <c:v>32.690000000000012</c:v>
                </c:pt>
                <c:pt idx="2">
                  <c:v>8.65</c:v>
                </c:pt>
                <c:pt idx="3">
                  <c:v>0.96000000000000041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26.830000000000005</c:v>
                </c:pt>
                <c:pt idx="1">
                  <c:v>57.18</c:v>
                </c:pt>
                <c:pt idx="2">
                  <c:v>14.92</c:v>
                </c:pt>
                <c:pt idx="3">
                  <c:v>1.07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19.239999999999988</c:v>
                </c:pt>
                <c:pt idx="1">
                  <c:v>57.98</c:v>
                </c:pt>
                <c:pt idx="2">
                  <c:v>20.93</c:v>
                </c:pt>
                <c:pt idx="3">
                  <c:v>1.85</c:v>
                </c:pt>
              </c:numCache>
            </c:numRef>
          </c:val>
        </c:ser>
        <c:dLbls>
          <c:showVal val="1"/>
        </c:dLbls>
        <c:axId val="111194880"/>
        <c:axId val="111196416"/>
      </c:barChart>
      <c:catAx>
        <c:axId val="111194880"/>
        <c:scaling>
          <c:orientation val="minMax"/>
        </c:scaling>
        <c:axPos val="b"/>
        <c:numFmt formatCode="General" sourceLinked="1"/>
        <c:tickLblPos val="nextTo"/>
        <c:crossAx val="111196416"/>
        <c:crosses val="autoZero"/>
        <c:auto val="1"/>
        <c:lblAlgn val="ctr"/>
        <c:lblOffset val="100"/>
      </c:catAx>
      <c:valAx>
        <c:axId val="111196416"/>
        <c:scaling>
          <c:orientation val="minMax"/>
        </c:scaling>
        <c:axPos val="l"/>
        <c:majorGridlines/>
        <c:numFmt formatCode="General" sourceLinked="1"/>
        <c:tickLblPos val="nextTo"/>
        <c:crossAx val="1111948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достиженией планируемых результатов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numRef>
              <c:f>Лист1!$A$2:$A$20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65.38</c:v>
                </c:pt>
                <c:pt idx="1">
                  <c:v>40.380000000000003</c:v>
                </c:pt>
                <c:pt idx="2">
                  <c:v>50</c:v>
                </c:pt>
                <c:pt idx="3">
                  <c:v>45.190000000000012</c:v>
                </c:pt>
                <c:pt idx="4">
                  <c:v>27.88</c:v>
                </c:pt>
                <c:pt idx="5">
                  <c:v>50.96</c:v>
                </c:pt>
                <c:pt idx="6">
                  <c:v>27.88</c:v>
                </c:pt>
                <c:pt idx="7">
                  <c:v>54.81</c:v>
                </c:pt>
                <c:pt idx="8">
                  <c:v>20.190000000000001</c:v>
                </c:pt>
                <c:pt idx="9">
                  <c:v>26.919999999999987</c:v>
                </c:pt>
                <c:pt idx="10">
                  <c:v>10.58</c:v>
                </c:pt>
                <c:pt idx="11">
                  <c:v>39.42</c:v>
                </c:pt>
                <c:pt idx="12">
                  <c:v>22.12</c:v>
                </c:pt>
                <c:pt idx="13">
                  <c:v>57.690000000000012</c:v>
                </c:pt>
                <c:pt idx="14">
                  <c:v>1.9200000000000021</c:v>
                </c:pt>
                <c:pt idx="15">
                  <c:v>30.77</c:v>
                </c:pt>
                <c:pt idx="16">
                  <c:v>3.8499999999999988</c:v>
                </c:pt>
                <c:pt idx="17">
                  <c:v>2.88</c:v>
                </c:pt>
                <c:pt idx="18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numRef>
              <c:f>Лист1!$A$2:$A$20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78.14</c:v>
                </c:pt>
                <c:pt idx="1">
                  <c:v>61.02</c:v>
                </c:pt>
                <c:pt idx="2">
                  <c:v>66.33</c:v>
                </c:pt>
                <c:pt idx="3">
                  <c:v>61.41</c:v>
                </c:pt>
                <c:pt idx="4">
                  <c:v>42.7</c:v>
                </c:pt>
                <c:pt idx="5">
                  <c:v>56.46</c:v>
                </c:pt>
                <c:pt idx="6">
                  <c:v>43.61</c:v>
                </c:pt>
                <c:pt idx="7">
                  <c:v>64.400000000000006</c:v>
                </c:pt>
                <c:pt idx="8">
                  <c:v>37.07</c:v>
                </c:pt>
                <c:pt idx="9">
                  <c:v>32.65</c:v>
                </c:pt>
                <c:pt idx="10">
                  <c:v>33.28</c:v>
                </c:pt>
                <c:pt idx="11">
                  <c:v>39.18</c:v>
                </c:pt>
                <c:pt idx="12">
                  <c:v>30.35</c:v>
                </c:pt>
                <c:pt idx="13">
                  <c:v>57.220000000000013</c:v>
                </c:pt>
                <c:pt idx="14">
                  <c:v>7.17</c:v>
                </c:pt>
                <c:pt idx="15">
                  <c:v>46.34</c:v>
                </c:pt>
                <c:pt idx="16">
                  <c:v>7.57</c:v>
                </c:pt>
                <c:pt idx="17">
                  <c:v>5.7</c:v>
                </c:pt>
                <c:pt idx="18">
                  <c:v>4.24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numRef>
              <c:f>Лист1!$A$2:$A$20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82.149999999999991</c:v>
                </c:pt>
                <c:pt idx="1">
                  <c:v>67.58</c:v>
                </c:pt>
                <c:pt idx="2">
                  <c:v>70.77</c:v>
                </c:pt>
                <c:pt idx="3">
                  <c:v>65.099999999999994</c:v>
                </c:pt>
                <c:pt idx="4">
                  <c:v>48.63</c:v>
                </c:pt>
                <c:pt idx="5">
                  <c:v>58.11</c:v>
                </c:pt>
                <c:pt idx="6">
                  <c:v>47.33</c:v>
                </c:pt>
                <c:pt idx="7">
                  <c:v>67.92</c:v>
                </c:pt>
                <c:pt idx="8">
                  <c:v>44.14</c:v>
                </c:pt>
                <c:pt idx="9">
                  <c:v>40.96</c:v>
                </c:pt>
                <c:pt idx="10">
                  <c:v>39.24</c:v>
                </c:pt>
                <c:pt idx="11">
                  <c:v>45.99</c:v>
                </c:pt>
                <c:pt idx="12">
                  <c:v>37.190000000000012</c:v>
                </c:pt>
                <c:pt idx="13">
                  <c:v>62.01</c:v>
                </c:pt>
                <c:pt idx="14">
                  <c:v>8.76</c:v>
                </c:pt>
                <c:pt idx="15">
                  <c:v>47.51</c:v>
                </c:pt>
                <c:pt idx="16">
                  <c:v>9.58</c:v>
                </c:pt>
                <c:pt idx="17">
                  <c:v>8.39</c:v>
                </c:pt>
                <c:pt idx="18">
                  <c:v>5.7700000000000014</c:v>
                </c:pt>
              </c:numCache>
            </c:numRef>
          </c:val>
        </c:ser>
        <c:axId val="112337280"/>
        <c:axId val="112338816"/>
      </c:barChart>
      <c:catAx>
        <c:axId val="112337280"/>
        <c:scaling>
          <c:orientation val="minMax"/>
        </c:scaling>
        <c:axPos val="b"/>
        <c:numFmt formatCode="General" sourceLinked="1"/>
        <c:tickLblPos val="nextTo"/>
        <c:crossAx val="112338816"/>
        <c:crosses val="autoZero"/>
        <c:auto val="1"/>
        <c:lblAlgn val="ctr"/>
        <c:lblOffset val="100"/>
      </c:catAx>
      <c:valAx>
        <c:axId val="112338816"/>
        <c:scaling>
          <c:orientation val="minMax"/>
        </c:scaling>
        <c:axPos val="l"/>
        <c:majorGridlines/>
        <c:numFmt formatCode="General" sourceLinked="1"/>
        <c:tickLblPos val="nextTo"/>
        <c:crossAx val="1123372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530548215758252"/>
          <c:y val="2.6460821582186565E-2"/>
          <c:w val="0.68048386091094393"/>
          <c:h val="0.811020323435079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83.649999999999991</c:v>
                </c:pt>
                <c:pt idx="1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16.350000000000001</c:v>
                </c:pt>
                <c:pt idx="1">
                  <c:v>37.06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0.93</c:v>
                </c:pt>
              </c:numCache>
            </c:numRef>
          </c:val>
        </c:ser>
        <c:dLbls>
          <c:showVal val="1"/>
        </c:dLbls>
        <c:axId val="112585728"/>
        <c:axId val="112595712"/>
      </c:barChart>
      <c:catAx>
        <c:axId val="112585728"/>
        <c:scaling>
          <c:orientation val="minMax"/>
        </c:scaling>
        <c:axPos val="b"/>
        <c:tickLblPos val="nextTo"/>
        <c:crossAx val="112595712"/>
        <c:crosses val="autoZero"/>
        <c:auto val="1"/>
        <c:lblAlgn val="ctr"/>
        <c:lblOffset val="100"/>
      </c:catAx>
      <c:valAx>
        <c:axId val="112595712"/>
        <c:scaling>
          <c:orientation val="minMax"/>
        </c:scaling>
        <c:axPos val="l"/>
        <c:majorGridlines/>
        <c:numFmt formatCode="General" sourceLinked="1"/>
        <c:tickLblPos val="nextTo"/>
        <c:crossAx val="1125857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68</c:v>
                </c:pt>
                <c:pt idx="2">
                  <c:v>81.61</c:v>
                </c:pt>
                <c:pt idx="3">
                  <c:v>83.69</c:v>
                </c:pt>
                <c:pt idx="4">
                  <c:v>83.649999999999991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</c:v>
                </c:pt>
                <c:pt idx="1">
                  <c:v>32</c:v>
                </c:pt>
                <c:pt idx="2">
                  <c:v>17.239999999999988</c:v>
                </c:pt>
                <c:pt idx="3">
                  <c:v>15.6</c:v>
                </c:pt>
                <c:pt idx="4">
                  <c:v>16.350000000000001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1.149999999999999</c:v>
                </c:pt>
                <c:pt idx="3">
                  <c:v>0.71000000000000041</c:v>
                </c:pt>
                <c:pt idx="4">
                  <c:v>0</c:v>
                </c:pt>
              </c:numCache>
            </c:numRef>
          </c:val>
        </c:ser>
        <c:axId val="112625920"/>
        <c:axId val="112652288"/>
      </c:barChart>
      <c:catAx>
        <c:axId val="112625920"/>
        <c:scaling>
          <c:orientation val="minMax"/>
        </c:scaling>
        <c:axPos val="l"/>
        <c:numFmt formatCode="General" sourceLinked="1"/>
        <c:tickLblPos val="nextTo"/>
        <c:crossAx val="112652288"/>
        <c:crosses val="autoZero"/>
        <c:auto val="1"/>
        <c:lblAlgn val="ctr"/>
        <c:lblOffset val="100"/>
      </c:catAx>
      <c:valAx>
        <c:axId val="112652288"/>
        <c:scaling>
          <c:orientation val="minMax"/>
        </c:scaling>
        <c:axPos val="b"/>
        <c:majorGridlines/>
        <c:numFmt formatCode="General" sourceLinked="1"/>
        <c:tickLblPos val="nextTo"/>
        <c:crossAx val="1126259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8909397872524312E-2"/>
          <c:y val="2.9025992098454793E-2"/>
          <c:w val="0.76381739349536293"/>
          <c:h val="0.886057305141603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5.1.</c:v>
                </c:pt>
                <c:pt idx="5">
                  <c:v>5.2.</c:v>
                </c:pt>
                <c:pt idx="6">
                  <c:v>6.1.</c:v>
                </c:pt>
                <c:pt idx="7">
                  <c:v>6.2.</c:v>
                </c:pt>
                <c:pt idx="8">
                  <c:v>7</c:v>
                </c:pt>
                <c:pt idx="9">
                  <c:v>8</c:v>
                </c:pt>
                <c:pt idx="10">
                  <c:v>9.1.</c:v>
                </c:pt>
                <c:pt idx="11">
                  <c:v>9.2.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79.89</c:v>
                </c:pt>
                <c:pt idx="1">
                  <c:v>55.31</c:v>
                </c:pt>
                <c:pt idx="2">
                  <c:v>64.8</c:v>
                </c:pt>
                <c:pt idx="3">
                  <c:v>39.660000000000011</c:v>
                </c:pt>
                <c:pt idx="4">
                  <c:v>40.220000000000013</c:v>
                </c:pt>
                <c:pt idx="5">
                  <c:v>25.7</c:v>
                </c:pt>
                <c:pt idx="6">
                  <c:v>84.92</c:v>
                </c:pt>
                <c:pt idx="7">
                  <c:v>69.27</c:v>
                </c:pt>
                <c:pt idx="8">
                  <c:v>34.64</c:v>
                </c:pt>
                <c:pt idx="9">
                  <c:v>23.459999999999987</c:v>
                </c:pt>
                <c:pt idx="10">
                  <c:v>31.84</c:v>
                </c:pt>
                <c:pt idx="11">
                  <c:v>21.23</c:v>
                </c:pt>
                <c:pt idx="12">
                  <c:v>39.94</c:v>
                </c:pt>
                <c:pt idx="13">
                  <c:v>49.720000000000013</c:v>
                </c:pt>
                <c:pt idx="14">
                  <c:v>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5.1.</c:v>
                </c:pt>
                <c:pt idx="5">
                  <c:v>5.2.</c:v>
                </c:pt>
                <c:pt idx="6">
                  <c:v>6.1.</c:v>
                </c:pt>
                <c:pt idx="7">
                  <c:v>6.2.</c:v>
                </c:pt>
                <c:pt idx="8">
                  <c:v>7</c:v>
                </c:pt>
                <c:pt idx="9">
                  <c:v>8</c:v>
                </c:pt>
                <c:pt idx="10">
                  <c:v>9.1.</c:v>
                </c:pt>
                <c:pt idx="11">
                  <c:v>9.2.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86.460000000000022</c:v>
                </c:pt>
                <c:pt idx="1">
                  <c:v>70.36999999999999</c:v>
                </c:pt>
                <c:pt idx="2">
                  <c:v>77.83</c:v>
                </c:pt>
                <c:pt idx="3">
                  <c:v>49.39</c:v>
                </c:pt>
                <c:pt idx="4">
                  <c:v>48.02</c:v>
                </c:pt>
                <c:pt idx="5">
                  <c:v>36.730000000000011</c:v>
                </c:pt>
                <c:pt idx="6">
                  <c:v>89.45</c:v>
                </c:pt>
                <c:pt idx="7">
                  <c:v>79.88</c:v>
                </c:pt>
                <c:pt idx="8">
                  <c:v>48.660000000000011</c:v>
                </c:pt>
                <c:pt idx="9">
                  <c:v>36.090000000000003</c:v>
                </c:pt>
                <c:pt idx="10">
                  <c:v>46.14</c:v>
                </c:pt>
                <c:pt idx="11">
                  <c:v>34.130000000000003</c:v>
                </c:pt>
                <c:pt idx="12">
                  <c:v>48.58</c:v>
                </c:pt>
                <c:pt idx="13">
                  <c:v>62.42</c:v>
                </c:pt>
                <c:pt idx="14">
                  <c:v>10.41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5.1.</c:v>
                </c:pt>
                <c:pt idx="5">
                  <c:v>5.2.</c:v>
                </c:pt>
                <c:pt idx="6">
                  <c:v>6.1.</c:v>
                </c:pt>
                <c:pt idx="7">
                  <c:v>6.2.</c:v>
                </c:pt>
                <c:pt idx="8">
                  <c:v>7</c:v>
                </c:pt>
                <c:pt idx="9">
                  <c:v>8</c:v>
                </c:pt>
                <c:pt idx="10">
                  <c:v>9.1.</c:v>
                </c:pt>
                <c:pt idx="11">
                  <c:v>9.2.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88.669999999999987</c:v>
                </c:pt>
                <c:pt idx="1">
                  <c:v>76.440000000000026</c:v>
                </c:pt>
                <c:pt idx="2">
                  <c:v>79.72</c:v>
                </c:pt>
                <c:pt idx="3">
                  <c:v>53.78</c:v>
                </c:pt>
                <c:pt idx="4">
                  <c:v>55.18</c:v>
                </c:pt>
                <c:pt idx="5">
                  <c:v>41.42</c:v>
                </c:pt>
                <c:pt idx="6">
                  <c:v>90.490000000000023</c:v>
                </c:pt>
                <c:pt idx="7">
                  <c:v>81.33</c:v>
                </c:pt>
                <c:pt idx="8">
                  <c:v>53.4</c:v>
                </c:pt>
                <c:pt idx="9">
                  <c:v>39.660000000000011</c:v>
                </c:pt>
                <c:pt idx="10">
                  <c:v>48.35</c:v>
                </c:pt>
                <c:pt idx="11">
                  <c:v>37.11</c:v>
                </c:pt>
                <c:pt idx="12">
                  <c:v>51.34</c:v>
                </c:pt>
                <c:pt idx="13">
                  <c:v>64.489999999999995</c:v>
                </c:pt>
                <c:pt idx="14">
                  <c:v>10.53</c:v>
                </c:pt>
              </c:numCache>
            </c:numRef>
          </c:val>
        </c:ser>
        <c:axId val="75077888"/>
        <c:axId val="75091968"/>
      </c:barChart>
      <c:catAx>
        <c:axId val="75077888"/>
        <c:scaling>
          <c:orientation val="minMax"/>
        </c:scaling>
        <c:axPos val="b"/>
        <c:tickLblPos val="nextTo"/>
        <c:crossAx val="75091968"/>
        <c:crosses val="autoZero"/>
        <c:auto val="1"/>
        <c:lblAlgn val="ctr"/>
        <c:lblOffset val="100"/>
      </c:catAx>
      <c:valAx>
        <c:axId val="75091968"/>
        <c:scaling>
          <c:orientation val="minMax"/>
        </c:scaling>
        <c:axPos val="l"/>
        <c:majorGridlines/>
        <c:numFmt formatCode="General" sourceLinked="1"/>
        <c:tickLblPos val="nextTo"/>
        <c:crossAx val="75077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53.07</c:v>
                </c:pt>
                <c:pt idx="1">
                  <c:v>33.800000000000004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41.9</c:v>
                </c:pt>
                <c:pt idx="1">
                  <c:v>52.1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5.03</c:v>
                </c:pt>
                <c:pt idx="1">
                  <c:v>14.09</c:v>
                </c:pt>
              </c:numCache>
            </c:numRef>
          </c:val>
        </c:ser>
        <c:dLbls>
          <c:showVal val="1"/>
        </c:dLbls>
        <c:overlap val="-25"/>
        <c:axId val="101007360"/>
        <c:axId val="101008896"/>
      </c:barChart>
      <c:catAx>
        <c:axId val="101007360"/>
        <c:scaling>
          <c:orientation val="minMax"/>
        </c:scaling>
        <c:axPos val="b"/>
        <c:majorTickMark val="none"/>
        <c:tickLblPos val="nextTo"/>
        <c:crossAx val="101008896"/>
        <c:crosses val="autoZero"/>
        <c:auto val="1"/>
        <c:lblAlgn val="ctr"/>
        <c:lblOffset val="100"/>
      </c:catAx>
      <c:valAx>
        <c:axId val="1010088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01007360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41.86</c:v>
                </c:pt>
                <c:pt idx="1">
                  <c:v>27.91</c:v>
                </c:pt>
                <c:pt idx="2">
                  <c:v>27.330000000000005</c:v>
                </c:pt>
                <c:pt idx="3">
                  <c:v>2.9099999999999997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27.7</c:v>
                </c:pt>
                <c:pt idx="1">
                  <c:v>36.880000000000003</c:v>
                </c:pt>
                <c:pt idx="2">
                  <c:v>25.71</c:v>
                </c:pt>
                <c:pt idx="3">
                  <c:v>9.7000000000000011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18.25</c:v>
                </c:pt>
                <c:pt idx="1">
                  <c:v>38.15</c:v>
                </c:pt>
                <c:pt idx="2">
                  <c:v>30.19</c:v>
                </c:pt>
                <c:pt idx="3">
                  <c:v>13.42</c:v>
                </c:pt>
              </c:numCache>
            </c:numRef>
          </c:val>
        </c:ser>
        <c:dLbls>
          <c:showVal val="1"/>
        </c:dLbls>
        <c:axId val="101283328"/>
        <c:axId val="101284864"/>
      </c:barChart>
      <c:catAx>
        <c:axId val="101283328"/>
        <c:scaling>
          <c:orientation val="minMax"/>
        </c:scaling>
        <c:axPos val="b"/>
        <c:numFmt formatCode="General" sourceLinked="1"/>
        <c:tickLblPos val="nextTo"/>
        <c:crossAx val="101284864"/>
        <c:crosses val="autoZero"/>
        <c:auto val="1"/>
        <c:lblAlgn val="ctr"/>
        <c:lblOffset val="100"/>
      </c:catAx>
      <c:valAx>
        <c:axId val="101284864"/>
        <c:scaling>
          <c:orientation val="minMax"/>
        </c:scaling>
        <c:axPos val="l"/>
        <c:majorGridlines/>
        <c:numFmt formatCode="General" sourceLinked="1"/>
        <c:tickLblPos val="nextTo"/>
        <c:crossAx val="101283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5777376786235062E-2"/>
          <c:y val="4.8025871766029245E-2"/>
          <c:w val="0.72730242053076699"/>
          <c:h val="0.784386639170103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11.1.</c:v>
                </c:pt>
                <c:pt idx="11">
                  <c:v>11.2.</c:v>
                </c:pt>
                <c:pt idx="12">
                  <c:v>12.1.</c:v>
                </c:pt>
                <c:pt idx="13">
                  <c:v>12.2.</c:v>
                </c:pt>
                <c:pt idx="14">
                  <c:v>13</c:v>
                </c:pt>
                <c:pt idx="15">
                  <c:v>14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46.63</c:v>
                </c:pt>
                <c:pt idx="1">
                  <c:v>44.38</c:v>
                </c:pt>
                <c:pt idx="2">
                  <c:v>35.96</c:v>
                </c:pt>
                <c:pt idx="3">
                  <c:v>23.03</c:v>
                </c:pt>
                <c:pt idx="4">
                  <c:v>64.040000000000006</c:v>
                </c:pt>
                <c:pt idx="5">
                  <c:v>41.85</c:v>
                </c:pt>
                <c:pt idx="6">
                  <c:v>37.64</c:v>
                </c:pt>
                <c:pt idx="7">
                  <c:v>17.979999999999986</c:v>
                </c:pt>
                <c:pt idx="8">
                  <c:v>39.61</c:v>
                </c:pt>
                <c:pt idx="9">
                  <c:v>31.459999999999987</c:v>
                </c:pt>
                <c:pt idx="10">
                  <c:v>82.02</c:v>
                </c:pt>
                <c:pt idx="11">
                  <c:v>70.790000000000006</c:v>
                </c:pt>
                <c:pt idx="12">
                  <c:v>32.58</c:v>
                </c:pt>
                <c:pt idx="13">
                  <c:v>20.79</c:v>
                </c:pt>
                <c:pt idx="14">
                  <c:v>17.420000000000002</c:v>
                </c:pt>
                <c:pt idx="15">
                  <c:v>7.02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11.1.</c:v>
                </c:pt>
                <c:pt idx="11">
                  <c:v>11.2.</c:v>
                </c:pt>
                <c:pt idx="12">
                  <c:v>12.1.</c:v>
                </c:pt>
                <c:pt idx="13">
                  <c:v>12.2.</c:v>
                </c:pt>
                <c:pt idx="14">
                  <c:v>13</c:v>
                </c:pt>
                <c:pt idx="15">
                  <c:v>14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55.55</c:v>
                </c:pt>
                <c:pt idx="1">
                  <c:v>45.8</c:v>
                </c:pt>
                <c:pt idx="2">
                  <c:v>50.18</c:v>
                </c:pt>
                <c:pt idx="3">
                  <c:v>32.08</c:v>
                </c:pt>
                <c:pt idx="4">
                  <c:v>68.760000000000005</c:v>
                </c:pt>
                <c:pt idx="5">
                  <c:v>41.83</c:v>
                </c:pt>
                <c:pt idx="6">
                  <c:v>51.37</c:v>
                </c:pt>
                <c:pt idx="7">
                  <c:v>28.259999999999987</c:v>
                </c:pt>
                <c:pt idx="8">
                  <c:v>46.7</c:v>
                </c:pt>
                <c:pt idx="9">
                  <c:v>38.89</c:v>
                </c:pt>
                <c:pt idx="10">
                  <c:v>79.89</c:v>
                </c:pt>
                <c:pt idx="11">
                  <c:v>70.239999999999995</c:v>
                </c:pt>
                <c:pt idx="12">
                  <c:v>40.720000000000013</c:v>
                </c:pt>
                <c:pt idx="13">
                  <c:v>35.43</c:v>
                </c:pt>
                <c:pt idx="14">
                  <c:v>20.07</c:v>
                </c:pt>
                <c:pt idx="15">
                  <c:v>8.25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11.1.</c:v>
                </c:pt>
                <c:pt idx="11">
                  <c:v>11.2.</c:v>
                </c:pt>
                <c:pt idx="12">
                  <c:v>12.1.</c:v>
                </c:pt>
                <c:pt idx="13">
                  <c:v>12.2.</c:v>
                </c:pt>
                <c:pt idx="14">
                  <c:v>13</c:v>
                </c:pt>
                <c:pt idx="15">
                  <c:v>14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62.05</c:v>
                </c:pt>
                <c:pt idx="1">
                  <c:v>50.99</c:v>
                </c:pt>
                <c:pt idx="2">
                  <c:v>63.33</c:v>
                </c:pt>
                <c:pt idx="3">
                  <c:v>40.39</c:v>
                </c:pt>
                <c:pt idx="4">
                  <c:v>75.22</c:v>
                </c:pt>
                <c:pt idx="5">
                  <c:v>46.71</c:v>
                </c:pt>
                <c:pt idx="6">
                  <c:v>58.13</c:v>
                </c:pt>
                <c:pt idx="7">
                  <c:v>36.81</c:v>
                </c:pt>
                <c:pt idx="8">
                  <c:v>50.07</c:v>
                </c:pt>
                <c:pt idx="9">
                  <c:v>41</c:v>
                </c:pt>
                <c:pt idx="10">
                  <c:v>83.5</c:v>
                </c:pt>
                <c:pt idx="11">
                  <c:v>72.760000000000005</c:v>
                </c:pt>
                <c:pt idx="12">
                  <c:v>49.18</c:v>
                </c:pt>
                <c:pt idx="13">
                  <c:v>42.85</c:v>
                </c:pt>
                <c:pt idx="14">
                  <c:v>28.04</c:v>
                </c:pt>
                <c:pt idx="15">
                  <c:v>9.31</c:v>
                </c:pt>
              </c:numCache>
            </c:numRef>
          </c:val>
        </c:ser>
        <c:axId val="108351872"/>
        <c:axId val="108353408"/>
      </c:barChart>
      <c:catAx>
        <c:axId val="108351872"/>
        <c:scaling>
          <c:orientation val="minMax"/>
        </c:scaling>
        <c:axPos val="b"/>
        <c:numFmt formatCode="General" sourceLinked="1"/>
        <c:tickLblPos val="nextTo"/>
        <c:crossAx val="108353408"/>
        <c:crosses val="autoZero"/>
        <c:auto val="1"/>
        <c:lblAlgn val="ctr"/>
        <c:lblOffset val="100"/>
      </c:catAx>
      <c:valAx>
        <c:axId val="108353408"/>
        <c:scaling>
          <c:orientation val="minMax"/>
        </c:scaling>
        <c:axPos val="l"/>
        <c:majorGridlines/>
        <c:numFmt formatCode="General" sourceLinked="1"/>
        <c:tickLblPos val="nextTo"/>
        <c:crossAx val="1083518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68.02</c:v>
                </c:pt>
                <c:pt idx="1">
                  <c:v>58.24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31.979999999999986</c:v>
                </c:pt>
                <c:pt idx="1">
                  <c:v>35.92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5.85</c:v>
                </c:pt>
              </c:numCache>
            </c:numRef>
          </c:val>
        </c:ser>
        <c:dLbls>
          <c:showVal val="1"/>
        </c:dLbls>
        <c:axId val="108426368"/>
        <c:axId val="108427904"/>
      </c:barChart>
      <c:catAx>
        <c:axId val="108426368"/>
        <c:scaling>
          <c:orientation val="minMax"/>
        </c:scaling>
        <c:axPos val="b"/>
        <c:tickLblPos val="nextTo"/>
        <c:crossAx val="108427904"/>
        <c:crosses val="autoZero"/>
        <c:auto val="1"/>
        <c:lblAlgn val="ctr"/>
        <c:lblOffset val="100"/>
      </c:catAx>
      <c:valAx>
        <c:axId val="108427904"/>
        <c:scaling>
          <c:orientation val="minMax"/>
        </c:scaling>
        <c:axPos val="l"/>
        <c:majorGridlines/>
        <c:numFmt formatCode="General" sourceLinked="1"/>
        <c:tickLblPos val="nextTo"/>
        <c:crossAx val="1084263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462561971420278E-2"/>
          <c:y val="2.421634795650545E-2"/>
          <c:w val="0.79078630796150462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55.17</c:v>
                </c:pt>
                <c:pt idx="1">
                  <c:v>32.760000000000012</c:v>
                </c:pt>
                <c:pt idx="2">
                  <c:v>9.77</c:v>
                </c:pt>
                <c:pt idx="3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32.620000000000012</c:v>
                </c:pt>
                <c:pt idx="1">
                  <c:v>45.44</c:v>
                </c:pt>
                <c:pt idx="2">
                  <c:v>19.47</c:v>
                </c:pt>
                <c:pt idx="3">
                  <c:v>2.48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dLbls>
            <c:dLblPos val="inEnd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20.09</c:v>
                </c:pt>
                <c:pt idx="1">
                  <c:v>48.790000000000013</c:v>
                </c:pt>
                <c:pt idx="2">
                  <c:v>26.84</c:v>
                </c:pt>
                <c:pt idx="3">
                  <c:v>4.28</c:v>
                </c:pt>
              </c:numCache>
            </c:numRef>
          </c:val>
        </c:ser>
        <c:dLbls>
          <c:showVal val="1"/>
        </c:dLbls>
        <c:axId val="108827392"/>
        <c:axId val="108828928"/>
      </c:barChart>
      <c:catAx>
        <c:axId val="108827392"/>
        <c:scaling>
          <c:orientation val="minMax"/>
        </c:scaling>
        <c:axPos val="b"/>
        <c:numFmt formatCode="General" sourceLinked="1"/>
        <c:tickLblPos val="nextTo"/>
        <c:crossAx val="108828928"/>
        <c:crosses val="autoZero"/>
        <c:auto val="1"/>
        <c:lblAlgn val="ctr"/>
        <c:lblOffset val="100"/>
      </c:catAx>
      <c:valAx>
        <c:axId val="108828928"/>
        <c:scaling>
          <c:orientation val="minMax"/>
        </c:scaling>
        <c:axPos val="l"/>
        <c:majorGridlines/>
        <c:numFmt formatCode="General" sourceLinked="1"/>
        <c:tickLblPos val="nextTo"/>
        <c:crossAx val="1088273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/>
              <a:t>Сравнение достижений планируемых результатов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67.239999999999995</c:v>
                </c:pt>
                <c:pt idx="1">
                  <c:v>43.1</c:v>
                </c:pt>
                <c:pt idx="2">
                  <c:v>14.94</c:v>
                </c:pt>
                <c:pt idx="3">
                  <c:v>35.06</c:v>
                </c:pt>
                <c:pt idx="4">
                  <c:v>66.09</c:v>
                </c:pt>
                <c:pt idx="5">
                  <c:v>61.49</c:v>
                </c:pt>
                <c:pt idx="6">
                  <c:v>14.370000000000006</c:v>
                </c:pt>
                <c:pt idx="7">
                  <c:v>58.620000000000012</c:v>
                </c:pt>
                <c:pt idx="8">
                  <c:v>16.38</c:v>
                </c:pt>
                <c:pt idx="9">
                  <c:v>49.43</c:v>
                </c:pt>
                <c:pt idx="10">
                  <c:v>16.09</c:v>
                </c:pt>
                <c:pt idx="11">
                  <c:v>47.13</c:v>
                </c:pt>
                <c:pt idx="12">
                  <c:v>5.46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68.25</c:v>
                </c:pt>
                <c:pt idx="1">
                  <c:v>57.08</c:v>
                </c:pt>
                <c:pt idx="2">
                  <c:v>31.7</c:v>
                </c:pt>
                <c:pt idx="3">
                  <c:v>50.27</c:v>
                </c:pt>
                <c:pt idx="4">
                  <c:v>71.88</c:v>
                </c:pt>
                <c:pt idx="5">
                  <c:v>77.040000000000006</c:v>
                </c:pt>
                <c:pt idx="6">
                  <c:v>30.91</c:v>
                </c:pt>
                <c:pt idx="7">
                  <c:v>59.51</c:v>
                </c:pt>
                <c:pt idx="8">
                  <c:v>25.71</c:v>
                </c:pt>
                <c:pt idx="9">
                  <c:v>59.07</c:v>
                </c:pt>
                <c:pt idx="10">
                  <c:v>23.75</c:v>
                </c:pt>
                <c:pt idx="11">
                  <c:v>46.53</c:v>
                </c:pt>
                <c:pt idx="12">
                  <c:v>7.67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Вся выборка</c:v>
                </c:pt>
              </c:strCache>
            </c:strRef>
          </c:tx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76.88</c:v>
                </c:pt>
                <c:pt idx="1">
                  <c:v>66.75</c:v>
                </c:pt>
                <c:pt idx="2">
                  <c:v>42.160000000000011</c:v>
                </c:pt>
                <c:pt idx="3">
                  <c:v>61.09</c:v>
                </c:pt>
                <c:pt idx="4">
                  <c:v>76.3</c:v>
                </c:pt>
                <c:pt idx="5">
                  <c:v>81</c:v>
                </c:pt>
                <c:pt idx="6">
                  <c:v>39.630000000000003</c:v>
                </c:pt>
                <c:pt idx="7">
                  <c:v>64.55</c:v>
                </c:pt>
                <c:pt idx="8">
                  <c:v>31.87</c:v>
                </c:pt>
                <c:pt idx="9">
                  <c:v>66.540000000000006</c:v>
                </c:pt>
                <c:pt idx="10">
                  <c:v>27.830000000000005</c:v>
                </c:pt>
                <c:pt idx="11">
                  <c:v>48.83</c:v>
                </c:pt>
                <c:pt idx="12">
                  <c:v>9.6300000000000008</c:v>
                </c:pt>
              </c:numCache>
            </c:numRef>
          </c:val>
        </c:ser>
        <c:axId val="109635456"/>
        <c:axId val="109636992"/>
      </c:barChart>
      <c:catAx>
        <c:axId val="109635456"/>
        <c:scaling>
          <c:orientation val="minMax"/>
        </c:scaling>
        <c:axPos val="b"/>
        <c:numFmt formatCode="General" sourceLinked="1"/>
        <c:tickLblPos val="nextTo"/>
        <c:crossAx val="109636992"/>
        <c:crosses val="autoZero"/>
        <c:auto val="1"/>
        <c:lblAlgn val="ctr"/>
        <c:lblOffset val="100"/>
      </c:catAx>
      <c:valAx>
        <c:axId val="109636992"/>
        <c:scaling>
          <c:orientation val="minMax"/>
        </c:scaling>
        <c:axPos val="l"/>
        <c:majorGridlines/>
        <c:numFmt formatCode="General" sourceLinked="1"/>
        <c:tickLblPos val="nextTo"/>
        <c:crossAx val="1096354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81.61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Подтвердили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17.239999999999988</c:v>
                </c:pt>
                <c:pt idx="1">
                  <c:v>30.939999999999987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Район</c:v>
                </c:pt>
                <c:pt idx="1">
                  <c:v>Край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1.1499999999999975</c:v>
                </c:pt>
                <c:pt idx="1">
                  <c:v>2.06</c:v>
                </c:pt>
              </c:numCache>
            </c:numRef>
          </c:val>
        </c:ser>
        <c:dLbls>
          <c:showVal val="1"/>
        </c:dLbls>
        <c:axId val="110060288"/>
        <c:axId val="110061824"/>
      </c:barChart>
      <c:catAx>
        <c:axId val="110060288"/>
        <c:scaling>
          <c:orientation val="minMax"/>
        </c:scaling>
        <c:axPos val="b"/>
        <c:tickLblPos val="nextTo"/>
        <c:crossAx val="110061824"/>
        <c:crosses val="autoZero"/>
        <c:auto val="1"/>
        <c:lblAlgn val="ctr"/>
        <c:lblOffset val="100"/>
      </c:catAx>
      <c:valAx>
        <c:axId val="110061824"/>
        <c:scaling>
          <c:orientation val="minMax"/>
        </c:scaling>
        <c:axPos val="l"/>
        <c:majorGridlines/>
        <c:numFmt formatCode="General" sourceLinked="1"/>
        <c:tickLblPos val="nextTo"/>
        <c:crossAx val="1100602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94B1-15EC-4E5E-BE26-D506A6A1FD93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1365-1A41-4B04-A7FC-5A73E290F4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0.slide-share.ru/s_slide/c203030cd0604bf75b5ae740aa970e2c/bd4c3302-6783-4816-b454-c3fe9c0e4620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0.slide-share.ru/s_slide/c203030cd0604bf75b5ae740aa970e2c/bd4c3302-6783-4816-b454-c3fe9c0e4620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1428736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выполнения ВПР по математике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5-9 классах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Ульчского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4572008"/>
            <a:ext cx="4385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Ойдуп Елена Баторовна,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учитель математики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6215082"/>
            <a:ext cx="2786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2020 -2021 учебный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8860" y="928670"/>
          <a:ext cx="5643602" cy="2523744"/>
        </p:xfrm>
        <a:graphic>
          <a:graphicData uri="http://schemas.openxmlformats.org/drawingml/2006/table">
            <a:tbl>
              <a:tblPr/>
              <a:tblGrid>
                <a:gridCol w="3571899"/>
                <a:gridCol w="1000132"/>
                <a:gridCol w="1071571"/>
              </a:tblGrid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Хабаровский край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Понизили (Отметка &lt;Отметка по журналу)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Повысили (Отметка &gt;Отметка по журналу)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12047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Ульчский муниципальный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Понизили (Отметка &lt;Отметка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53,07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Повысили (Отметка &gt;Отметка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71802" y="357166"/>
            <a:ext cx="4333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3643314"/>
          <a:ext cx="428628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57818" y="528638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Понизили свои отметки 53%,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подтвердили 42%, повысили 5%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928670"/>
            <a:ext cx="72866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программе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класса)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14546" y="714356"/>
          <a:ext cx="6635753" cy="1311917"/>
        </p:xfrm>
        <a:graphic>
          <a:graphicData uri="http://schemas.openxmlformats.org/drawingml/2006/table">
            <a:tbl>
              <a:tblPr/>
              <a:tblGrid>
                <a:gridCol w="1643074"/>
                <a:gridCol w="1000132"/>
                <a:gridCol w="768117"/>
                <a:gridCol w="1074810"/>
                <a:gridCol w="1074810"/>
                <a:gridCol w="1074810"/>
              </a:tblGrid>
              <a:tr h="1638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Распределение групп баллов в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9525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Вся выборка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1302933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40">
                <a:tc>
                  <a:txBody>
                    <a:bodyPr/>
                    <a:lstStyle/>
                    <a:p>
                      <a:pPr marL="9525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Хабаровский край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11440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36,88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25,71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Ульчский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27,91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2,91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786050" y="285728"/>
            <a:ext cx="39290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по отметкам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357826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«2» выше чем по краю в 1,5 раза, в 2,3 раза выше, чем по России,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«3» ниже чем по краю и по России в 1,37. «4» примерно на  одинаковом уровне, «5» ниже, чем  в 3,3 в сравнении с краем и 4,6 – по России.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85786" y="2000240"/>
          <a:ext cx="5643602" cy="341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642917"/>
          <a:ext cx="8429683" cy="5962784"/>
        </p:xfrm>
        <a:graphic>
          <a:graphicData uri="http://schemas.openxmlformats.org/drawingml/2006/table">
            <a:tbl>
              <a:tblPr/>
              <a:tblGrid>
                <a:gridCol w="285752"/>
                <a:gridCol w="2786082"/>
                <a:gridCol w="3357586"/>
                <a:gridCol w="642942"/>
                <a:gridCol w="617020"/>
                <a:gridCol w="740301"/>
              </a:tblGrid>
              <a:tr h="550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понятием «натуральное число»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46,63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55,55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62,05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понятием «обыкновенная дробь»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44,38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50,99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понятием «десятичная дробь»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35,96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50,18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63,33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Решать задачи на нахождение части числа и числа по его части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23,03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32,08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40,39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Овладение приемами выполнения тождественных преобразований выражений.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Использовать свойства чисел и правила действий с рациональными числами при выполнении вычислений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64,04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68,76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75,22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Решать задачи разных типов (на работу, на движение), связывающих три величины, выделять эти величины и отношения между ними, знать различие скоростей объекта в стоячей воде, против течения и по течению реки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41,85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41,83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46,71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00298" y="214290"/>
            <a:ext cx="5431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достижения планируемых результатов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642918"/>
          <a:ext cx="8358247" cy="5341244"/>
        </p:xfrm>
        <a:graphic>
          <a:graphicData uri="http://schemas.openxmlformats.org/drawingml/2006/table">
            <a:tbl>
              <a:tblPr/>
              <a:tblGrid>
                <a:gridCol w="604970"/>
                <a:gridCol w="2466864"/>
                <a:gridCol w="3084329"/>
                <a:gridCol w="734028"/>
                <a:gridCol w="734028"/>
                <a:gridCol w="734028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Решать несложные сюжетные задачи разных типов на все арифметические 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37,64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51,37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58,13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Находить процент от числа, число по проценту от него, находить процентное отношение двух чисел, находить процентное снижение или процентное повышение величины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17,98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28,26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36,81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Овладение навыками письменных вычислений.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Использовать свойства чисел и правила действий с рациональными числами при выполнении вычислений / выполнять вычисления, в том числе с использованием приемов рациональных вычислений, обосновывать алгоритмы выполнения действий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39,61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50,07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Решать задачи на покупки, решать несложные логические задачи методом рассуждений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38,89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500042"/>
          <a:ext cx="8286810" cy="5678424"/>
        </p:xfrm>
        <a:graphic>
          <a:graphicData uri="http://schemas.openxmlformats.org/drawingml/2006/table">
            <a:tbl>
              <a:tblPr/>
              <a:tblGrid>
                <a:gridCol w="357190"/>
                <a:gridCol w="2928958"/>
                <a:gridCol w="2726803"/>
                <a:gridCol w="757953"/>
                <a:gridCol w="757953"/>
                <a:gridCol w="757953"/>
              </a:tblGrid>
              <a:tr h="41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Умение извлекать информацию, представленную в таблицах, на диаграммах. Читать информацию, представленную в виде таблицы, диаграммы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Читать информацию, представленную в виде таблицы, диаграммы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82,02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79,89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83,5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извлекать информацию, представленную в таблицах, на диаграммах.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Читать информацию, представленную в виде таблицы, диаграммы / извлекать, интерпретировать информацию, представленную в таблицах и на диаграммах, отражающую свойства и характеристики реальных процессов и явлений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70,79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70,24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72,76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12.1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Вычислять расстояния на местности в стандартных ситуациях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40,72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49,18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умений моделирования реальных ситуаций на языке геометрии, развитие изобразительных умений.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Выполнять простейшие построения и измерения на местности, необходимые в реальной жизни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35,43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42,85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пространственных представлений.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понятиями: прямоугольный параллелепипед, куб, шар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20,07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28,04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Умение проводить логические обоснования, доказательства математических утверждений.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Решать простые и сложные задачи разных типов, а также задачи повышенной трудности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7,02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9,31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928670"/>
          <a:ext cx="728667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57422" y="571480"/>
            <a:ext cx="5431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достижения планируемых результатов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714884"/>
            <a:ext cx="83582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Задания 6 (Решать задачи разных типов (на работу, на движение), связывающих три величины), 11.1 и 11.2 (Читать информацию, представленную в виде таблицы, диаграммы )выполнены  на одинаковом уровне с краем и чуть хуже, чем по России. Самые «западающие» задания №3 (Оперировать на базовом уровне понятием «десятичная дробь»), 8 (Находить процент от числа, число по проценту от него), 12.2 (Выполнять простейшие построения и измерения на местности, необходимые в реальной жизни)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428992" y="3143248"/>
          <a:ext cx="521497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642918"/>
          <a:ext cx="6077585" cy="2313432"/>
        </p:xfrm>
        <a:graphic>
          <a:graphicData uri="http://schemas.openxmlformats.org/drawingml/2006/table">
            <a:tbl>
              <a:tblPr/>
              <a:tblGrid>
                <a:gridCol w="3849370"/>
                <a:gridCol w="1530350"/>
                <a:gridCol w="6978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Хабаровский край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35,92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Ульчский муниципальный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68,02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86116" y="214290"/>
            <a:ext cx="4333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00076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68,02%  учащихся 6 класса понизили свои оценки, подтвердили -31,98%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никто не повысил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2866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программе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класса)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785794"/>
          <a:ext cx="6421440" cy="1165224"/>
        </p:xfrm>
        <a:graphic>
          <a:graphicData uri="http://schemas.openxmlformats.org/drawingml/2006/table">
            <a:tbl>
              <a:tblPr/>
              <a:tblGrid>
                <a:gridCol w="1893919"/>
                <a:gridCol w="882413"/>
                <a:gridCol w="911277"/>
                <a:gridCol w="911277"/>
                <a:gridCol w="911277"/>
                <a:gridCol w="911277"/>
              </a:tblGrid>
              <a:tr h="16383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ОО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Кол-во учащихся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cs typeface="Times New Roman"/>
                        </a:rPr>
                        <a:t>Распределение групп баллов в %</a:t>
                      </a: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68">
                <a:tc>
                  <a:txBody>
                    <a:bodyPr/>
                    <a:lstStyle/>
                    <a:p>
                      <a:pPr marL="952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Вся выборка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1210889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20,09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48,79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26,84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4,28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68">
                <a:tc>
                  <a:txBody>
                    <a:bodyPr/>
                    <a:lstStyle/>
                    <a:p>
                      <a:pPr marL="952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Хабаровский край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10601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32,62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45,44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19,47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2,48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68">
                <a:tc>
                  <a:txBody>
                    <a:bodyPr/>
                    <a:lstStyle/>
                    <a:p>
                      <a:pPr marL="9525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Ульчский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район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174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55,17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32,76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9,77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2,3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143240" y="285728"/>
            <a:ext cx="24930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Статистика по отметкам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214311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5357826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«2» у учащихся района выше в 1,7 раза в сравнении с краем и в 2,7 раза выше, чем по России; «3» ниже примерно в 1,4 в сравнении с краем и всей выборки; «4» так же ниже в 2,7 раза, чем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 раза в сравнении с краем. «5» примерно на одинаковом уровне с результатами края, но ниже в 1,8 раза, чем по России.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071546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Назначение всероссийской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проверочной работы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Всероссийские проверочные работы (ВПР) проводятся с учётом национально-культурной и языковой специфики многонационального российского общества в целях осуществления мониторинга результатов перехода на ФГОС и направлены на выявление качества подготовки обучающихся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Назначение ВПР по математике – оценить уровень общеобразовательной подготовки обучающихся в 5-9 классов соответствии с требованиями ФГОС. ВПР позволяют осуществить диагностику достижения предметных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результатов, в том числе уровня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 (УУД) и овладения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понятиями. Результаты ВПР в совокупности с имеющейся в образовательной организации информацией, отражающей индивидуальные образовательные траектории обучающихся, могут быть использованы для оценки личностных результатов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00174"/>
          <a:ext cx="8286807" cy="4821936"/>
        </p:xfrm>
        <a:graphic>
          <a:graphicData uri="http://schemas.openxmlformats.org/drawingml/2006/table">
            <a:tbl>
              <a:tblPr/>
              <a:tblGrid>
                <a:gridCol w="364398"/>
                <a:gridCol w="2952455"/>
                <a:gridCol w="2953976"/>
                <a:gridCol w="599469"/>
                <a:gridCol w="705211"/>
                <a:gridCol w="711298"/>
              </a:tblGrid>
              <a:tr h="978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                         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По России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Оперировать на базовом уровне понятием целое число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67,24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68,25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76,88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Умение выполнять арифметические действия с числами и числовыми выражениями. Вычислять значение числового выражения (содержащего 2–3 арифметических действия, со скобками и без скобок)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Оперировать на базовом уровне понятием обыкновенная дробь, смешанное число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43,1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57,08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66,75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Решать задачи на нахождение части числа и числа по его части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14,94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31,7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42,16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Оперировать на базовом уровне понятием десятичная дробь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35,06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50,27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61,09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Умение пользоваться оценкой и прикидкой при практических расчетах.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Оценивать размеры реальных объектов окружающего мира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66,09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71,88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76,3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57851" marR="57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7422" y="571480"/>
            <a:ext cx="5431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достижения планируемых результатов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57166"/>
          <a:ext cx="8215369" cy="5462016"/>
        </p:xfrm>
        <a:graphic>
          <a:graphicData uri="http://schemas.openxmlformats.org/drawingml/2006/table">
            <a:tbl>
              <a:tblPr/>
              <a:tblGrid>
                <a:gridCol w="361256"/>
                <a:gridCol w="2281950"/>
                <a:gridCol w="3573565"/>
                <a:gridCol w="594300"/>
                <a:gridCol w="699133"/>
                <a:gridCol w="705165"/>
              </a:tblGrid>
              <a:tr h="8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                         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По России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Умение изображать геометрические фигуры. Выполнять построение геометрических фигур с заданными измерениями (отрезок, квадрат, прямоугольник) с помощью линейки, угольника.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Читать информацию, представленную в виде таблицы, диаграммы / извлекать, интерпретировать информацию, представленную в таблицах и на диаграммах, отражающую свойства и характеристики реальных процессов и явлений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61,49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77,04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Умение работать с таблицами, схемами, графиками диаграммами. Читать несложные готовые таблицы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Оперировать понятием модуль числа, геометрическая интерпретация модуля числа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14,37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30,91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39,63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Сравнивать рациональные числа / упорядочивать числа, записанные в виде обыкновенных дробей, десятичных дробей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58,62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59,51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64,55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Овладение навыками письменных вычислений.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Использовать свойства чисел и правила действий с рациональными числами при выполнении вычислений / выполнять вычисления, в том числе с использованием приемов рациональных вычислений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16,38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25,71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31,87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8795" marR="48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00042"/>
          <a:ext cx="8358245" cy="6120772"/>
        </p:xfrm>
        <a:graphic>
          <a:graphicData uri="http://schemas.openxmlformats.org/drawingml/2006/table">
            <a:tbl>
              <a:tblPr/>
              <a:tblGrid>
                <a:gridCol w="367539"/>
                <a:gridCol w="2977907"/>
                <a:gridCol w="2979443"/>
                <a:gridCol w="604635"/>
                <a:gridCol w="711292"/>
                <a:gridCol w="717429"/>
              </a:tblGrid>
              <a:tr h="100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                         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Умения, виды деятельности (в соответствии с ФГОС)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Блоки ПООП НОО: выпускник научится / получит возможность научиться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По России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Умение анализировать, извлекать необходимую информацию. </a:t>
                      </a: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Решать несложные логические задачи, находить пересечение, объединение, подмножество в простейших ситуациях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49,43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59,07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66,54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Решать задачи на покупки, находить процент от числа, число по проценту от него, находить процентное отношение двух чисел, находить процентное снижение или процентное повышение величины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16,09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23,75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27,83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Овладение геометрическим языком, развитие навыков изобразительных умений, навыков геометрических построений.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Оперировать на базовом уровне понятиями: фигура, точка, отрезок, прямая, луч, ломанная, угол, многоугольник, треугольник и четырехугольник, прямоугольник и квадрат, окружность и круг, прямоугольный параллелепипед, куб, шар. Изображать изучаемые фигуры от руки и с помощью линейки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47,13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46,53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48,83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Овладение основами логического и алгоритмического мышления 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Собирать, представлять, интерпретировать информацию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Решать простые и сложные задачи разных типов, а также задачи повышенной трудности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5,46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7,67</a:t>
                      </a: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9,63</a:t>
                      </a:r>
                      <a:endParaRPr lang="ru-RU" sz="1400" dirty="0">
                        <a:latin typeface="Calibri"/>
                        <a:cs typeface="Times New Roman"/>
                      </a:endParaRPr>
                    </a:p>
                  </a:txBody>
                  <a:tcPr marL="47119" marR="47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71604" y="285728"/>
          <a:ext cx="678661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4714884"/>
            <a:ext cx="8358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Задания 8 (</a:t>
            </a:r>
            <a:r>
              <a:rPr lang="ru-RU" sz="1600" dirty="0" smtClean="0">
                <a:latin typeface="Times New Roman"/>
                <a:cs typeface="Times New Roman"/>
              </a:rPr>
              <a:t>Сравнивать рациональные числа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12 (Изображать изучаемые фигуры от руки и с помощью линейки), выполнены  на одинаковом уровне с краем и чуть хуже, чем по России. Самые «западающие» задания №3 (</a:t>
            </a:r>
            <a:r>
              <a:rPr lang="ru-RU" sz="1600" dirty="0" smtClean="0">
                <a:latin typeface="Times New Roman"/>
                <a:cs typeface="Times New Roman"/>
              </a:rPr>
              <a:t>Решать задачи на нахождение части числа и числа по его части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4 (</a:t>
            </a:r>
            <a:r>
              <a:rPr lang="ru-RU" sz="1600" dirty="0" smtClean="0">
                <a:latin typeface="Times New Roman"/>
                <a:cs typeface="Times New Roman"/>
              </a:rPr>
              <a:t>Оперировать на базовом уровне понятием десятичная дробь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 (Оперировать понятием модуль числа),.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6077585" cy="2313432"/>
        </p:xfrm>
        <a:graphic>
          <a:graphicData uri="http://schemas.openxmlformats.org/drawingml/2006/table">
            <a:tbl>
              <a:tblPr/>
              <a:tblGrid>
                <a:gridCol w="3849370"/>
                <a:gridCol w="1530350"/>
                <a:gridCol w="6978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Хабаровский край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10176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Ульчский муниципальный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000232" y="0"/>
            <a:ext cx="485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657600" y="307181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457200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81,61%  учащихся   7 класса понизили свои оценки, подтвердили -17,24% и 1,15%  повысили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2866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программе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 класса)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5984" y="928670"/>
          <a:ext cx="6667505" cy="1226820"/>
        </p:xfrm>
        <a:graphic>
          <a:graphicData uri="http://schemas.openxmlformats.org/drawingml/2006/table">
            <a:tbl>
              <a:tblPr/>
              <a:tblGrid>
                <a:gridCol w="1571638"/>
                <a:gridCol w="642942"/>
                <a:gridCol w="1000132"/>
                <a:gridCol w="717756"/>
                <a:gridCol w="911679"/>
                <a:gridCol w="911679"/>
                <a:gridCol w="91167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Кол-во ОО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35451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1090334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17,36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50,21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25,93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6,50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Хабаровский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327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27,55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46,20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21,28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4,98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Ульчский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53,19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38,30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7,80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557214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«2» выше чем по краю в 1,9 раза, в 3 раза выше, чем по России, «3»  ниже чем по краю и по России в 1,3. «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ниже, чем в 2,7 в сравнении с краем и ниже в 3,3 ниже в сравнении все выборки, «5» ниже, чем в 7 раз в сравнении с краем и 9 – по России.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28604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Статистика по отметкам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242886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57290" y="0"/>
            <a:ext cx="62138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Достижение планируемых результатов в сравнении с районом, краем, страной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500042"/>
          <a:ext cx="8286807" cy="5490029"/>
        </p:xfrm>
        <a:graphic>
          <a:graphicData uri="http://schemas.openxmlformats.org/drawingml/2006/table">
            <a:tbl>
              <a:tblPr/>
              <a:tblGrid>
                <a:gridCol w="4817948"/>
                <a:gridCol w="561845"/>
                <a:gridCol w="969557"/>
                <a:gridCol w="969557"/>
                <a:gridCol w="967900"/>
              </a:tblGrid>
              <a:tr h="464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Хабаров-ский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Ульчский 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9870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1090334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Развитие представлений о числе и числовых системах от натуральных до действительных чисел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Оперировать на базовом уровне понятиями «обыкновенная дробь», «смешанное число»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68,48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Развитие представлений о числе и числовых системах от натуральных до действительных чисел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Оперировать на базовом уровне понятием «десятичная дробь»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Умение извлекать информацию, представленную в таблицах, на диаграммах, графиках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Читать информацию, представленную в виде таблицы, диаграммы, графика / извлекать, интерпретировать информацию, представленную в таблицах и на диаграммах, отражающую свойства и характеристики реальных процессов и явлений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74,35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65,96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77,65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Умение применять изученные понятия, результаты, методы для решения задач практического характера и задач их смежных дисциплин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Записывать числовые значения реальных величин с использованием разных систем измерения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35,46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60,29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Умение применять изученные понятия, результаты, методы для решения задач практического характера и задач их смежных дисциплин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Решать задачи на покупки; находить процент от числа, число по проценту от него, процентное отношение двух чисел, процентное снижение или процентное повышение величины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66,39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85728"/>
          <a:ext cx="8072492" cy="6309360"/>
        </p:xfrm>
        <a:graphic>
          <a:graphicData uri="http://schemas.openxmlformats.org/drawingml/2006/table">
            <a:tbl>
              <a:tblPr/>
              <a:tblGrid>
                <a:gridCol w="4693345"/>
                <a:gridCol w="547315"/>
                <a:gridCol w="944482"/>
                <a:gridCol w="944482"/>
                <a:gridCol w="942868"/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Хабаров-ский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Ульчский 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9870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1090334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Умение анализировать, извлекать необходимую информацию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Решать несложные логические задачи, находить пересечение, объединение, подмножество в простейших ситуациях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71,68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76,67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Умение извлекать информацию, представленную в таблицах, на диаграммах, графиках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Читать информацию, представленную в виде таблицы, диаграммы, графика / извлекать, интерпретировать информацию, представленную в таблицах и на диаграммах, отражающую свойства и характеристики реальных процессов и явлений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49,65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Овладение системой функциональных понятий, развитие умения использовать функционально-графические представления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Строить график линейной функции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Овладение приёмами решения уравнений, систем уравнений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Оперировать на базовом уровне понятиями «уравнение», «корень уравнения»; решать системы несложных линейных уравнений / решать линейные уравнения и уравнения, сводимые к линейным, с помощью тождественных преобразований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39,01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66,91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Умение анализировать, извлекать необходимую информацию, пользоваться оценкой и прикидкой при практических расчётах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Оценивать результаты вычислений при решении практических задач / решать задачи на основе рассмотрения реальных ситуаций, в которых не требуется точный вычислительный результат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Овладение символьным языком алгебры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Выполнять несложные преобразования выражений: раскрывать скобки, приводить подобные слагаемые, использовать формулы сокращённого умножения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37,37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85728"/>
          <a:ext cx="8286806" cy="6099048"/>
        </p:xfrm>
        <a:graphic>
          <a:graphicData uri="http://schemas.openxmlformats.org/drawingml/2006/table">
            <a:tbl>
              <a:tblPr/>
              <a:tblGrid>
                <a:gridCol w="5572164"/>
                <a:gridCol w="500066"/>
                <a:gridCol w="714380"/>
                <a:gridCol w="532298"/>
                <a:gridCol w="967898"/>
              </a:tblGrid>
              <a:tr h="35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Хабаров-ский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Ульчский 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9870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1090334 уч.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Развитие представлений о числе и числовых системах от натуральных до действительных чисел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Сравнивать рациональные числа / знать геометрическую интерпретацию целых, рациональных чисел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49,43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46,81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 Овладение геометрическим языком, формирование систематических знаний о плоских фигурах и их свойствах, использование геометрических понятий и теорем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Оперировать на базовом уровне понятиями геометрических фигур; извлекать информацию о геометрических фигурах, представленную на чертежах в явном виде; применять для решения задач геометрические факты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20,57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 Овладение геометрическим языком, формирование систематических знаний о плоских фигурах и их свойствах, использование геометрических понятий и теорем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Оперировать на базовом уровне понятиями геометрических фигур; извлекать информацию о геометрических фигурах, представленную на чертежах в явном виде / применять геометрические факты для решения задач, в том числе предполагающих несколько шагов решения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 Развитие умения использовать функционально графические представления для описания реальных зависимостей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Представлять данные в виде таблиц, диаграмм, графиков / иллюстрировать с помощью графика реальную зависимость или процесс по их характеристикам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49,77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 Развитие умений применять изученные понятия, результаты, методы для решения задач практического характера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Решать задачи разных типов (на работу, покупки, движение) / решать 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задачи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09" marR="28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71480"/>
            <a:ext cx="314327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000240"/>
            <a:ext cx="271464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Статистика по отметкам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3643314"/>
            <a:ext cx="42862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достижения планируемых 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000628" y="2000240"/>
            <a:ext cx="3357586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rot="5400000">
            <a:off x="2818522" y="461076"/>
            <a:ext cx="720874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16200000" flipH="1">
            <a:off x="5283133" y="353919"/>
            <a:ext cx="649436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4" idx="0"/>
          </p:cNvCxnSpPr>
          <p:nvPr/>
        </p:nvCxnSpPr>
        <p:spPr>
          <a:xfrm rot="16200000" flipH="1">
            <a:off x="3211431" y="2425621"/>
            <a:ext cx="236394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214290"/>
          <a:ext cx="735811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4357694"/>
            <a:ext cx="8572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Примерно на одинаковом уровне выполнено задание 12 (</a:t>
            </a:r>
            <a:r>
              <a:rPr lang="ru-RU" sz="1600" dirty="0" smtClean="0">
                <a:latin typeface="Times New Roman"/>
                <a:cs typeface="Times New Roman"/>
              </a:rPr>
              <a:t>Сравнивать рациональные числа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Хуже всего выполнены задания №4 (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Записывать числовые значения реальных величин с использованием разных систем измерения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8 (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Строить график линейной функции), 11(Выполнять несложные преобразования выражений: раскрывать скобки, приводить подобные слагаемые, использовать ФСУ), 13 (Оперировать на базовом уровне понятиями геометрических фигур; извлекать информацию о геометрических фигурах, представленную на чертежах в явном виде; применять для решения задач геометрические факты).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1214422"/>
          <a:ext cx="671517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57224" y="5357826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районе понизили оценку 83,69%, в крае – 56,52%. Подтвердили свою оценку в районе - 15,6%, в крае – 38, 64%.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2866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класс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программе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 класса)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642918"/>
          <a:ext cx="6077585" cy="981456"/>
        </p:xfrm>
        <a:graphic>
          <a:graphicData uri="http://schemas.openxmlformats.org/drawingml/2006/table">
            <a:tbl>
              <a:tblPr/>
              <a:tblGrid>
                <a:gridCol w="1215390"/>
                <a:gridCol w="1215390"/>
                <a:gridCol w="1215390"/>
                <a:gridCol w="1215390"/>
                <a:gridCol w="12160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57,69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32,69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8,65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Вся выборка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57,98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20,93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1,85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357554" y="0"/>
            <a:ext cx="29470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по отметкам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21495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«2» выше чем по краю в 2 раза, в 3 раза выше, чем по России, «3»  ниже чем по краю и по России в 1,7. «4» ниже, чем по краю в 1,7 раза, чем по Росси в 2,4 р., «5» примерно одинакова с краем и ниже в 2 раза в сравнении с результатами по России.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657600" y="171448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501122" cy="5220845"/>
        </p:xfrm>
        <a:graphic>
          <a:graphicData uri="http://schemas.openxmlformats.org/drawingml/2006/table">
            <a:tbl>
              <a:tblPr/>
              <a:tblGrid>
                <a:gridCol w="293142"/>
                <a:gridCol w="2850130"/>
                <a:gridCol w="2895134"/>
                <a:gridCol w="458846"/>
                <a:gridCol w="669685"/>
                <a:gridCol w="669685"/>
                <a:gridCol w="664500"/>
              </a:tblGrid>
              <a:tr h="435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Умения, виды деятельности (в соответствии с ФГОС)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Блоки ПООП ООО: выпускник научится / получит возможность научиться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max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балл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 «обыкновенная дробь», «смешанное число», «десятичная дробь»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78,14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Овладение приёмами решения уравнений, систем уравнений.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 «уравнение», «корень уравнения»; решать линейные и квадратные уравнения / решать квадратные уравнения и уравнения, сводимые к ним с помощью тождественных преобразований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40,38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61,02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умений применять изученные понятия, результаты, методы для задач практического характера и задач из смежных дисциплин.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Составлять числовые выражения при решении практических задач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66,33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Знать свойства чисел и арифметических действий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Овладение системой функциональных понятий, развитие умения использовать функционально-графические представления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Строить график линейной функции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48,63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7290" y="428604"/>
            <a:ext cx="62138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Достижение планируемых результатов в сравнении с районом, краем, страной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17536"/>
          <a:ext cx="8572560" cy="6330152"/>
        </p:xfrm>
        <a:graphic>
          <a:graphicData uri="http://schemas.openxmlformats.org/drawingml/2006/table">
            <a:tbl>
              <a:tblPr/>
              <a:tblGrid>
                <a:gridCol w="285752"/>
                <a:gridCol w="2571768"/>
                <a:gridCol w="3231626"/>
                <a:gridCol w="462698"/>
                <a:gridCol w="675315"/>
                <a:gridCol w="675315"/>
                <a:gridCol w="670086"/>
              </a:tblGrid>
              <a:tr h="441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Умения, виды деятельности (в соответствии с ФГОС)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Блоки ПООП ООО: выпускник научится / получит возможность научиться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max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умения применять изученные понятия, результаты, методы для задач практического характера и задач из смежных дисциплин, умения извлекать информацию, представленную в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таблицах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Читать информацию, представленную в виде таблицы, диаграммы, графика; использовать графики реальных процессов и зависимостей для определения их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свойств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50,96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56,46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25" marR="25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Умения извлекать информацию, представленную в таблицах, на диаграммах, графиках, описывать и анализировать массивы данных с помощью подходящих статистических характеристик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Читать информацию, представленную в виде таблицы, диаграммы, графика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27,88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43,61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47,33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представлений о числе и числовых системах от натуральных до действительных чисел	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Оценивать значение квадратного корня из положительного числа / знать геометрическую интерпретацию целых, рациональных, действительных чисел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54,81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67,92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Овладение символьным языком алгебры	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Выполнять несложные преобразования дробно-линейных выражений, использовать формулы сокращённого умножения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37,07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представлений о простейших вероятностных моделях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Оценивать вероятность события в простейших случаях / оценивать вероятность реальных событий и явлений в различных ситуациях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32,65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Умение применять изученные понятия, результаты, методы для решения задач практического характера и задач из смежных дисциплин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Решать задачи на покупки; находить процент от числа, число по проценту от него, процентное отношение двух чисел, процентное снижение или процентное повышение величины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26" marR="2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6"/>
          <a:ext cx="7929619" cy="5888736"/>
        </p:xfrm>
        <a:graphic>
          <a:graphicData uri="http://schemas.openxmlformats.org/drawingml/2006/table">
            <a:tbl>
              <a:tblPr/>
              <a:tblGrid>
                <a:gridCol w="498119"/>
                <a:gridCol w="2559918"/>
                <a:gridCol w="2574426"/>
                <a:gridCol w="427996"/>
                <a:gridCol w="624665"/>
                <a:gridCol w="624665"/>
                <a:gridCol w="619830"/>
              </a:tblGrid>
              <a:tr h="57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Умения, виды деятельности (в соответствии с ФГОС)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Блоки ПООП ООО: выпускник научится / получит возможность научиться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max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Владение геометрическим языком, формирование систематических знаний о плоских фигурах и их свойствах, использование геометрических понятий и теорем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 геометрических фигур, извлекать информацию о геометрических фигурах, представленную на чертежах в явном виде, применять для решения задач геометрические факты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Овладение геометрическим языком, формирование систематических знаний о плоских фигурах и их свойствах, использование геометрических понятий и теорем	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 геометрических фигур, применять для решения задач геометрические факты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30,35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Овладение геометрическим языком; формирование систематических знаний о плоских фигурах и их свойствах, использование геометрических понятий и теорем	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понятиями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геометрических фигур, приводить примеры 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контрпримеры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для подтверждения высказываний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умений моделировать реальные ситуации на языке геометрии, исследовать построенную модель с использованием геометрических понятий и теорем, аппарата алгебры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Использовать свойства геометрических фигур для решения задач практического содержания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92" marR="36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8"/>
          <a:ext cx="8358247" cy="6099048"/>
        </p:xfrm>
        <a:graphic>
          <a:graphicData uri="http://schemas.openxmlformats.org/drawingml/2006/table">
            <a:tbl>
              <a:tblPr/>
              <a:tblGrid>
                <a:gridCol w="525046"/>
                <a:gridCol w="2698289"/>
                <a:gridCol w="2713584"/>
                <a:gridCol w="451131"/>
                <a:gridCol w="658432"/>
                <a:gridCol w="658432"/>
                <a:gridCol w="653333"/>
              </a:tblGrid>
              <a:tr h="56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Умения, виды деятельности (в соответствии с ФГОС)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Блоки ПООП ООО: выпускник научится / получит возможность научиться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max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балл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России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умения использовать функционально графические представления для описания реальных зависимостей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Представлять данные в виде таблиц, диаграмм, графиков / иллюстрировать с помощью графика реальную зависимость или процесс по их характеристикам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Овладение геометрическим языком, формирование систематических знаний о плоских фигурах и их свойствах, использование геометрических понятий и теорем	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Оперировать на базовом уровне понятиями геометрических фигур / применять геометрические факты для решения задач, в том числе предполагающих несколько шагов решения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3,85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умения применять изученные понятия, результаты, методы для решения задач практического характера, умений моделировать реальные ситуации на языке алгебры, исследовать построенные модели с использованием аппарата алгебры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Решать задачи разных типов (на производительность, движение) / решать 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задачи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умений точно и грамотно выражать свои мысли с применением математической терминологии и символики, проводить классификации, логические обоснования, доказательства	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Решать простые и сложные задачи разных типов, а также задачи повышенной трудности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5,77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03" marR="35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500042"/>
          <a:ext cx="764386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4643446"/>
            <a:ext cx="85725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Примерно на одинаковом уровне с краем и по России выполнено задание 14 (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Оперировать на базовом уровне понятиями геометрических фигур, приводить примеры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Хуже всего выполнены задания 2 (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Овладение приёмами решения уравнений, систем уравнений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8 (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Строить график линейной функции), 11 (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Умение применять изученные понятия, результаты, методы для решения задач практического характера и задач из смежных дисциплин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14356"/>
          <a:ext cx="6077585" cy="2313432"/>
        </p:xfrm>
        <a:graphic>
          <a:graphicData uri="http://schemas.openxmlformats.org/drawingml/2006/table">
            <a:tbl>
              <a:tblPr/>
              <a:tblGrid>
                <a:gridCol w="3849370"/>
                <a:gridCol w="1530350"/>
                <a:gridCol w="6978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 участников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Хабаровский край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4512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2697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37,06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0,93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7277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Ульчский муниципальный 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Понизили (Отметка &lt;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83,65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Подтвердили (Отметка = Отметке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16,35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Повысили (Отметка &gt; Отметка по журналу)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3108" y="214291"/>
            <a:ext cx="52137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868" y="3214686"/>
          <a:ext cx="4843458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600076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83,65%  учащихся 9 класса понизили свои оценки, подтвердили -16,35%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никто не повысил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928670"/>
            <a:ext cx="7286676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программе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класса)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5-9 классов Ульчского района при выполнении всероссийских проверочных работ в сравнении с краем и РФ показали низкие результаты.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496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Самые «западающие» задания, с которыми не справились наши ученики -  сравнивать рациональные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выполнять действия 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рациональными числами, десятичными дробями, решать задачи на части, геометрические задачи.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29058" y="928670"/>
          <a:ext cx="49863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643446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понизили отметки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7,8,9 классов,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- учащиеся 6 классов,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учащиеся 5 класса.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подтвердили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отметки 42% учащихся 5 классов, 32% - учащиеся 6 класса, а среди учащиеся 7,8,9 классов – в среднем 16 %..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оценок видим только у учащихся 5 классов.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14290"/>
            <a:ext cx="5929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 отметок с отметками по журналу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643050"/>
          <a:ext cx="3357587" cy="1785948"/>
        </p:xfrm>
        <a:graphic>
          <a:graphicData uri="http://schemas.openxmlformats.org/drawingml/2006/table">
            <a:tbl>
              <a:tblPr/>
              <a:tblGrid>
                <a:gridCol w="386079"/>
                <a:gridCol w="921818"/>
                <a:gridCol w="1127872"/>
                <a:gridCol w="921818"/>
              </a:tblGrid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понизили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подтвердили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повысили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81,61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83,69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83,65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714356"/>
          <a:ext cx="6096001" cy="1226820"/>
        </p:xfrm>
        <a:graphic>
          <a:graphicData uri="http://schemas.openxmlformats.org/drawingml/2006/table">
            <a:tbl>
              <a:tblPr/>
              <a:tblGrid>
                <a:gridCol w="1602029"/>
                <a:gridCol w="904646"/>
                <a:gridCol w="1265530"/>
                <a:gridCol w="542544"/>
                <a:gridCol w="631546"/>
                <a:gridCol w="541325"/>
                <a:gridCol w="608381"/>
              </a:tblGrid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участников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участников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35349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1369699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6,98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27,09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43,97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21,96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328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12204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10,59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28,52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42,98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17,91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22,91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36,87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7,82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535782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«2» выше чем по краю в 2,1 раза, в 3,2 раза выше, чем по России, «3»   выше чем по краю и по России примерно в 1,3  раза. «4» ниже чем по краю и России в 1,3 раза, «5» ниже, чем 2,3 в сравнении с краем и 2,8 – по России.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42852"/>
            <a:ext cx="278146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Статистика по отметкам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143240" y="1928802"/>
          <a:ext cx="541496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57422" y="571480"/>
            <a:ext cx="5431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достижения планируемых результатов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2"/>
          <a:ext cx="8286807" cy="5047488"/>
        </p:xfrm>
        <a:graphic>
          <a:graphicData uri="http://schemas.openxmlformats.org/drawingml/2006/table">
            <a:tbl>
              <a:tblPr/>
              <a:tblGrid>
                <a:gridCol w="5263781"/>
                <a:gridCol w="538643"/>
                <a:gridCol w="845254"/>
                <a:gridCol w="845254"/>
                <a:gridCol w="793875"/>
              </a:tblGrid>
              <a:tr h="17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первичный балл: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6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 уч.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12204 уч.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1369699 уч.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Развитие представлений о числе и числовых системах от натуральных до действительных чисел. Оперировать на базовом уровне понятием целое число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86,46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Умение выполнять арифметические действия с числами и числовыми выражениями. Вычислять значение числового выражения (содержащего 2–3 арифметических действия, со скобками и без скобок).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70,37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Развитие представлений о числе и числовых системах от натуральных до действительных чисел. Решать задачи на нахождение части числа и числа по его части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77,83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Развитие представлений о числе и числовых системах от натуральных до действительных чисел. Оперировать на базовом уровне понятием десятичная дробь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39,66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57166"/>
          <a:ext cx="8358246" cy="5888736"/>
        </p:xfrm>
        <a:graphic>
          <a:graphicData uri="http://schemas.openxmlformats.org/drawingml/2006/table">
            <a:tbl>
              <a:tblPr/>
              <a:tblGrid>
                <a:gridCol w="5309157"/>
                <a:gridCol w="543288"/>
                <a:gridCol w="852541"/>
                <a:gridCol w="852541"/>
                <a:gridCol w="800719"/>
              </a:tblGrid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первичный балл: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12204 уч.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1369699 уч.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5.1. Умение пользоваться оценкой и прикидкой при практических расчетах. Оценивать размеры реальных объектов окружающего мира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55,18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5.2. Умение изображать геометрические фигуры. Выполнять построение геометрических фигур с заданными измерениями (отрезок, квадрат, прямоугольник) с помощью линейки, угольника.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41,42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6.1. Умение работать с таблицами, схемами, графиками диаграммами. Читать несложные готовые таблицы.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89,45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90,49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6.2. Развитие представлений о числе и числовых системах от натуральных до действительных чисел. Сравнивать рациональные числа / упорядочивать числа, записанные в виде обыкновенных дробей, десятичных дробей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Овладение навыками письменных вычислений. Использовать свойства чисел и правила действий с рациональными числами при выполнении вычислений / выполнять вычисления, в том числе с использованием приемов рациональных вычислений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34,64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48,66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Умение анализировать, извлекать необходимую информацию. Решать несложные логические задачи, находить пересечение, объединение, подмножество в простейших ситуациях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36,09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39,66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14290"/>
          <a:ext cx="8429684" cy="5888736"/>
        </p:xfrm>
        <a:graphic>
          <a:graphicData uri="http://schemas.openxmlformats.org/drawingml/2006/table">
            <a:tbl>
              <a:tblPr/>
              <a:tblGrid>
                <a:gridCol w="5354533"/>
                <a:gridCol w="547930"/>
                <a:gridCol w="859829"/>
                <a:gridCol w="859829"/>
                <a:gridCol w="807563"/>
              </a:tblGrid>
              <a:tr h="135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первичный балл: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 балл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 уч.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12204 уч.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1369699 уч.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9.1. 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31,84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46,14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9.2. Овладение геометрическим языком, развитие навыков изобразительных умений, навыков геометрических построений. Оперировать на базовом уровне понятиями: фигура, точка, отрезок, прямая, луч, ломанная, угол, многоугольник, треугольник и четырехугольник, прямоугольник и квадрат, окружность и круг, прямоугольный параллелепипед, куб, шар. Изображать изучаемые фигуры от руки и с помощью линейки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21,23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Овладение основами логического и алгоритмического мышления.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Собирать, представлять, интерпретировать информацию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51,34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Овладение основами пространственного воображения. Описывать взаимное расположение предметов в пространстве и на плоскости.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49,72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64,49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Овладение основами логического и алгоритмического мышления. Решать задачи в 3–4 действия.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1000108"/>
          <a:ext cx="657229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857760"/>
            <a:ext cx="85011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Ни одно задание не выполнено выше края и всей выборки, примерно на равном уровне выполнено задание 6.1 (Умение работать с таблицами, схемами, графиками диаграммами. Читать несложные готовые таблицы). Хуже всего выполнены задания №2 (Вычислять значение числового выражения (содержащего 2–3 арифметических действия), 7 (Использовать свойства чисел и правила действий с рациональными числами при выполнении вычислений ). 9.2 (Овладение геометрическим языком, развитие навыков изобразительных умений, навыков геометрических построений)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57422" y="571480"/>
            <a:ext cx="5431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достижения планируемых результатов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4040</Words>
  <Application>Microsoft Office PowerPoint</Application>
  <PresentationFormat>Экран (4:3)</PresentationFormat>
  <Paragraphs>941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77</cp:revision>
  <dcterms:created xsi:type="dcterms:W3CDTF">2020-12-20T05:31:07Z</dcterms:created>
  <dcterms:modified xsi:type="dcterms:W3CDTF">2020-12-23T08:01:02Z</dcterms:modified>
</cp:coreProperties>
</file>