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  <p:sldId id="256" r:id="rId3"/>
    <p:sldId id="261" r:id="rId4"/>
    <p:sldId id="292" r:id="rId5"/>
    <p:sldId id="262" r:id="rId6"/>
    <p:sldId id="295" r:id="rId7"/>
    <p:sldId id="296" r:id="rId8"/>
    <p:sldId id="263" r:id="rId9"/>
    <p:sldId id="297" r:id="rId10"/>
    <p:sldId id="264" r:id="rId11"/>
    <p:sldId id="298" r:id="rId12"/>
    <p:sldId id="265" r:id="rId13"/>
    <p:sldId id="266" r:id="rId14"/>
    <p:sldId id="294" r:id="rId15"/>
    <p:sldId id="267" r:id="rId16"/>
    <p:sldId id="302" r:id="rId17"/>
    <p:sldId id="300" r:id="rId18"/>
    <p:sldId id="268" r:id="rId19"/>
    <p:sldId id="299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660"/>
  </p:normalViewPr>
  <p:slideViewPr>
    <p:cSldViewPr>
      <p:cViewPr varScale="1">
        <p:scale>
          <a:sx n="91" d="100"/>
          <a:sy n="91" d="100"/>
        </p:scale>
        <p:origin x="-6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0094351114983329E-2"/>
          <c:y val="3.2100713764044435E-2"/>
          <c:w val="0.90662428833443454"/>
          <c:h val="0.895467443508098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Лист1!$E$4</c:f>
              <c:strCache>
                <c:ptCount val="1"/>
                <c:pt idx="0">
                  <c:v>Понизили</c:v>
                </c:pt>
              </c:strCache>
            </c:strRef>
          </c:tx>
          <c:invertIfNegative val="0"/>
          <c:cat>
            <c:strRef>
              <c:f>Лист1!$F$3:$K$3</c:f>
              <c:strCache>
                <c:ptCount val="6"/>
                <c:pt idx="0">
                  <c:v>Край 6 кл.</c:v>
                </c:pt>
                <c:pt idx="1">
                  <c:v>Край 7 кл.</c:v>
                </c:pt>
                <c:pt idx="2">
                  <c:v>Край 8 кл.</c:v>
                </c:pt>
                <c:pt idx="3">
                  <c:v>Район 6 кл.</c:v>
                </c:pt>
                <c:pt idx="4">
                  <c:v>Район 7 кл.</c:v>
                </c:pt>
                <c:pt idx="5">
                  <c:v>Район 8 кл.</c:v>
                </c:pt>
              </c:strCache>
            </c:strRef>
          </c:cat>
          <c:val>
            <c:numRef>
              <c:f>Лист1!$F$4:$K$4</c:f>
              <c:numCache>
                <c:formatCode>General</c:formatCode>
                <c:ptCount val="6"/>
                <c:pt idx="0">
                  <c:v>73.19</c:v>
                </c:pt>
                <c:pt idx="1">
                  <c:v>69.440000000000026</c:v>
                </c:pt>
                <c:pt idx="2">
                  <c:v>67.98</c:v>
                </c:pt>
                <c:pt idx="3">
                  <c:v>80.45</c:v>
                </c:pt>
                <c:pt idx="4">
                  <c:v>83.240000000000023</c:v>
                </c:pt>
                <c:pt idx="5">
                  <c:v>73.97</c:v>
                </c:pt>
              </c:numCache>
            </c:numRef>
          </c:val>
        </c:ser>
        <c:ser>
          <c:idx val="1"/>
          <c:order val="1"/>
          <c:tx>
            <c:strRef>
              <c:f>Лист1!$E$5</c:f>
              <c:strCache>
                <c:ptCount val="1"/>
                <c:pt idx="0">
                  <c:v>Подтвердили</c:v>
                </c:pt>
              </c:strCache>
            </c:strRef>
          </c:tx>
          <c:invertIfNegative val="0"/>
          <c:cat>
            <c:strRef>
              <c:f>Лист1!$F$3:$K$3</c:f>
              <c:strCache>
                <c:ptCount val="6"/>
                <c:pt idx="0">
                  <c:v>Край 6 кл.</c:v>
                </c:pt>
                <c:pt idx="1">
                  <c:v>Край 7 кл.</c:v>
                </c:pt>
                <c:pt idx="2">
                  <c:v>Край 8 кл.</c:v>
                </c:pt>
                <c:pt idx="3">
                  <c:v>Район 6 кл.</c:v>
                </c:pt>
                <c:pt idx="4">
                  <c:v>Район 7 кл.</c:v>
                </c:pt>
                <c:pt idx="5">
                  <c:v>Район 8 кл.</c:v>
                </c:pt>
              </c:strCache>
            </c:strRef>
          </c:cat>
          <c:val>
            <c:numRef>
              <c:f>Лист1!$F$5:$K$5</c:f>
              <c:numCache>
                <c:formatCode>General</c:formatCode>
                <c:ptCount val="6"/>
                <c:pt idx="0">
                  <c:v>25.650000000000009</c:v>
                </c:pt>
                <c:pt idx="1">
                  <c:v>29.38</c:v>
                </c:pt>
                <c:pt idx="2">
                  <c:v>30.29</c:v>
                </c:pt>
                <c:pt idx="3">
                  <c:v>17.32</c:v>
                </c:pt>
                <c:pt idx="4">
                  <c:v>15.61</c:v>
                </c:pt>
                <c:pt idx="5">
                  <c:v>21.919999999999991</c:v>
                </c:pt>
              </c:numCache>
            </c:numRef>
          </c:val>
        </c:ser>
        <c:ser>
          <c:idx val="2"/>
          <c:order val="2"/>
          <c:tx>
            <c:strRef>
              <c:f>Лист1!$E$6</c:f>
              <c:strCache>
                <c:ptCount val="1"/>
                <c:pt idx="0">
                  <c:v>Повысили</c:v>
                </c:pt>
              </c:strCache>
            </c:strRef>
          </c:tx>
          <c:invertIfNegative val="0"/>
          <c:cat>
            <c:strRef>
              <c:f>Лист1!$F$3:$K$3</c:f>
              <c:strCache>
                <c:ptCount val="6"/>
                <c:pt idx="0">
                  <c:v>Край 6 кл.</c:v>
                </c:pt>
                <c:pt idx="1">
                  <c:v>Край 7 кл.</c:v>
                </c:pt>
                <c:pt idx="2">
                  <c:v>Край 8 кл.</c:v>
                </c:pt>
                <c:pt idx="3">
                  <c:v>Район 6 кл.</c:v>
                </c:pt>
                <c:pt idx="4">
                  <c:v>Район 7 кл.</c:v>
                </c:pt>
                <c:pt idx="5">
                  <c:v>Район 8 кл.</c:v>
                </c:pt>
              </c:strCache>
            </c:strRef>
          </c:cat>
          <c:val>
            <c:numRef>
              <c:f>Лист1!$F$6:$K$6</c:f>
              <c:numCache>
                <c:formatCode>General</c:formatCode>
                <c:ptCount val="6"/>
                <c:pt idx="0">
                  <c:v>1.1599999999999993</c:v>
                </c:pt>
                <c:pt idx="1">
                  <c:v>1.1800000000000006</c:v>
                </c:pt>
                <c:pt idx="2">
                  <c:v>1.7300000000000006</c:v>
                </c:pt>
                <c:pt idx="3">
                  <c:v>2.23</c:v>
                </c:pt>
                <c:pt idx="4">
                  <c:v>1.1599999999999993</c:v>
                </c:pt>
                <c:pt idx="5">
                  <c:v>4.1099999999999985</c:v>
                </c:pt>
              </c:numCache>
            </c:numRef>
          </c:val>
        </c:ser>
        <c:ser>
          <c:idx val="3"/>
          <c:order val="3"/>
          <c:tx>
            <c:strRef>
              <c:f>Лист1!$E$7</c:f>
              <c:strCache>
                <c:ptCount val="1"/>
              </c:strCache>
            </c:strRef>
          </c:tx>
          <c:invertIfNegative val="0"/>
          <c:cat>
            <c:strRef>
              <c:f>Лист1!$F$3:$K$3</c:f>
              <c:strCache>
                <c:ptCount val="6"/>
                <c:pt idx="0">
                  <c:v>Край 6 кл.</c:v>
                </c:pt>
                <c:pt idx="1">
                  <c:v>Край 7 кл.</c:v>
                </c:pt>
                <c:pt idx="2">
                  <c:v>Край 8 кл.</c:v>
                </c:pt>
                <c:pt idx="3">
                  <c:v>Район 6 кл.</c:v>
                </c:pt>
                <c:pt idx="4">
                  <c:v>Район 7 кл.</c:v>
                </c:pt>
                <c:pt idx="5">
                  <c:v>Район 8 кл.</c:v>
                </c:pt>
              </c:strCache>
            </c:strRef>
          </c:cat>
          <c:val>
            <c:numRef>
              <c:f>Лист1!$F$7:$K$7</c:f>
              <c:numCache>
                <c:formatCode>General</c:formatCode>
                <c:ptCount val="6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592384"/>
        <c:axId val="158594560"/>
      </c:barChart>
      <c:catAx>
        <c:axId val="158592384"/>
        <c:scaling>
          <c:orientation val="minMax"/>
        </c:scaling>
        <c:delete val="0"/>
        <c:axPos val="b"/>
        <c:majorTickMark val="out"/>
        <c:minorTickMark val="none"/>
        <c:tickLblPos val="nextTo"/>
        <c:crossAx val="158594560"/>
        <c:crosses val="autoZero"/>
        <c:auto val="1"/>
        <c:lblAlgn val="ctr"/>
        <c:lblOffset val="100"/>
        <c:noMultiLvlLbl val="0"/>
      </c:catAx>
      <c:valAx>
        <c:axId val="1585945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8592384"/>
        <c:crosses val="autoZero"/>
        <c:crossBetween val="between"/>
      </c:valAx>
    </c:plotArea>
    <c:legend>
      <c:legendPos val="r"/>
      <c:legendEntry>
        <c:idx val="3"/>
        <c:delete val="1"/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Лист6!$G$4</c:f>
              <c:strCache>
                <c:ptCount val="1"/>
                <c:pt idx="0">
                  <c:v>Край</c:v>
                </c:pt>
              </c:strCache>
            </c:strRef>
          </c:tx>
          <c:invertIfNegative val="0"/>
          <c:cat>
            <c:strRef>
              <c:f>Лист6!$E$5:$F$29</c:f>
              <c:strCache>
                <c:ptCount val="25"/>
                <c:pt idx="0">
                  <c:v>1.1. Знать/понимать географические особенности природы России.
Уметь использовать знания и умения в практической деятельности и повседневной жизни для анализа и оценки разных территорий с точки зрения взаимосвязи природных, социально-экономических, техног</c:v>
                </c:pt>
                <c:pt idx="1">
                  <c:v>1.2. Уметь находить и применять географическую информацию, для правильной оценки и объяснения важнейших социально-экономических событий международной жизни</c:v>
                </c:pt>
                <c:pt idx="2">
                  <c:v>2.1K1. Владение основами картографической грамотности и использования географической карты для решения разнообразных задач.
Навыки использования различных источников географической информации для решения учебных задач.
Смысловое чтение
</c:v>
                </c:pt>
                <c:pt idx="3">
                  <c:v>2.1K2. Владение основами картографической грамотности и использования географической карты для решения разнообразных задач.
Навыки использования различных источников географической информации для решения учебных задач.
Смысловое чтение
</c:v>
                </c:pt>
                <c:pt idx="4">
                  <c:v>2.2. Владение основами картографической грамотности и использования географической карты для решения разнообразных задач.
Навыки использования различных источников географической информации для решения учебных задач.
Смысловое чтение
</c:v>
                </c:pt>
                <c:pt idx="5">
                  <c:v>3.1. Уметь использовать знания и умения в практической деятельности и повседневной жизни для анализа и оценки разных территорий с точки зрения взаимосвязи природных, социально-экономических, техногенных объектов и процессов</c:v>
                </c:pt>
                <c:pt idx="6">
                  <c:v>3.2. Умение применять и преобразовывать знаки и символы, модели и схемы для решения учебных и познавательных задач.
Умение устанавливать причинно-следственные связи, строить логическое рассуждение, умозаключение и делать выводы. 
Владение основами картогр</c:v>
                </c:pt>
                <c:pt idx="7">
                  <c:v>3.3. Умение применять и преобразовывать знаки и символы, модели и схемы для решения учебных и познавательных задач.
Умение устанавливать причинно-следственные связи, строить логическое рассуждение, умозаключение и делать выводы. 
Владение основами картогр</c:v>
                </c:pt>
                <c:pt idx="8">
                  <c:v>4.1. Знать/понимать смысл основных теоретических категорий и понятий; особенности размещения основных видов природных ресурсов, их главные месторождения и территориальные сочетания; численность и динамику населения мира, отдельных регионов и стран; основн</c:v>
                </c:pt>
                <c:pt idx="9">
                  <c:v>4.2. Уметь находить и применять географическую информацию, для правильной оценки и объяснения важнейших социально-экономических событий международной жизни</c:v>
                </c:pt>
                <c:pt idx="10">
                  <c:v>4.3. Знать/понимать смысл основных теоретических категорий и понятий; особенности размещения основных видов природных ресурсов, их главные месторождения и территориальные сочетания; численность и динамику населения мира, отдельных регионов и стран; основн</c:v>
                </c:pt>
                <c:pt idx="11">
                  <c:v>5.1. Умение определять понятия, устанавливать аналогии, классифицировать.
Умение устанавливать причинно-следственные связи. 
Сформированность представлений и основополагающих теоретических знаний о целостности и неоднородности Земли как планеты в простран</c:v>
                </c:pt>
                <c:pt idx="12">
                  <c:v>5.2. Умение определять понятия, устанавливать аналогии, классифицировать.
Умение устанавливать причинно-следственные связи. 
Сформированность представлений и основополагающих теоретических знаний о целостности и неоднородности Земли как планеты в простран</c:v>
                </c:pt>
                <c:pt idx="13">
                  <c:v>6.1. Уметь определять и сравнивать по разным источникам информации географические тенденции развития природных, социально-экономических и геоэкологических объектов, процессов и явлений</c:v>
                </c:pt>
                <c:pt idx="14">
                  <c:v>6.2K1. Уметь находить и применять географическую информацию, для правильной оценки и объяснения важнейших социально-экономических событий международной жизни; использовать знания и умения в практической деятельности и повседневной жизни для анализа и оцен</c:v>
                </c:pt>
                <c:pt idx="15">
                  <c:v>6.2K2. Умение применять и преобразовывать знаки и символы, модели и схемы для решения учебных и познавательных задач.
Умение осознанно использовать речевые средства для выражения своих мыслей; владение письменной речью.
Практические умения и навыки исполь</c:v>
                </c:pt>
                <c:pt idx="16">
                  <c:v>7. Сформированность представлений о географических объектах, процессах, явлениях, закономерностях; владение понятийным аппаратом географии.
Смысловое чтение
</c:v>
                </c:pt>
                <c:pt idx="17">
                  <c:v>8.1. Уметь использовать знания и умения в практической деятельности и повседневной жизни для анализа и оценки разных территорий с точки зрения взаимосвязи природных, социально-экономических, техногенных объектов и процессов </c:v>
                </c:pt>
                <c:pt idx="18">
                  <c:v>8.2. Практические умения и навыки использования количественных и качественных характеристик компонентов географической среды. 
Сформированность представлений и основополагающих теоретических знаний о целостности и неоднородности Земли как планеты в простр</c:v>
                </c:pt>
                <c:pt idx="19">
                  <c:v>9K1. Сформированность представлений о географических объектах, процессах, явлениях, закономерностях; владение понятийным аппаратом географии.
Умения и навыки использования разнообразных географических знаний для объяснения и оценки явлений и процессов, са</c:v>
                </c:pt>
                <c:pt idx="20">
                  <c:v>9K2. Сформированность представлений о географических объектах, процессах, явлениях, закономерностях; владение понятийным аппаратом географии.
Умения и навыки использования разнообразных географических знаний для объяснения и оценки явлений и процессов, са</c:v>
                </c:pt>
                <c:pt idx="21">
                  <c:v>9K3. Сформированность представлений о географических объектах, процессах, явлениях, закономерностях; владение понятийным аппаратом географии.
Умения и навыки использования разнообразных географических знаний для объяснения и оценки явлений и процессов, са</c:v>
                </c:pt>
                <c:pt idx="22">
                  <c:v>10.1. Первичные компетенции использования территориального подхода как основы географического мышления.
Сформированность представлений о географических объектах, процессах, явлениях, закономерностях; владение понятийным аппаратом географии.
Умение осознан</c:v>
                </c:pt>
                <c:pt idx="23">
                  <c:v>10.2K1. Первичные компетенции использования территориального подхода как основы географического мышления.
Сформированность представлений о географических объектах, процессах, явлениях, закономерностях; владение понятийным аппаратом географии.
Умение осозн</c:v>
                </c:pt>
                <c:pt idx="24">
                  <c:v>10.2K2. Первичные компетенции использования территориального подхода как основы географического мышления.
Сформированность представлений о географических объектах, процессах, явлениях, закономерностях; владение понятийным аппаратом географии.
Умение осозн</c:v>
                </c:pt>
              </c:strCache>
            </c:strRef>
          </c:cat>
          <c:val>
            <c:numRef>
              <c:f>Лист6!$G$5:$G$29</c:f>
              <c:numCache>
                <c:formatCode>General</c:formatCode>
                <c:ptCount val="25"/>
                <c:pt idx="0">
                  <c:v>77.069999999999993</c:v>
                </c:pt>
                <c:pt idx="1">
                  <c:v>32.67</c:v>
                </c:pt>
                <c:pt idx="2">
                  <c:v>40</c:v>
                </c:pt>
                <c:pt idx="3">
                  <c:v>28.88</c:v>
                </c:pt>
                <c:pt idx="4">
                  <c:v>35.590000000000003</c:v>
                </c:pt>
                <c:pt idx="5">
                  <c:v>45.92</c:v>
                </c:pt>
                <c:pt idx="6">
                  <c:v>54.8</c:v>
                </c:pt>
                <c:pt idx="7">
                  <c:v>53.96</c:v>
                </c:pt>
                <c:pt idx="8">
                  <c:v>76.930000000000007</c:v>
                </c:pt>
                <c:pt idx="9">
                  <c:v>73.010000000000005</c:v>
                </c:pt>
                <c:pt idx="10">
                  <c:v>37.200000000000003</c:v>
                </c:pt>
                <c:pt idx="11">
                  <c:v>53.71</c:v>
                </c:pt>
                <c:pt idx="12">
                  <c:v>80.39</c:v>
                </c:pt>
                <c:pt idx="13">
                  <c:v>58.49</c:v>
                </c:pt>
                <c:pt idx="14">
                  <c:v>66.86999999999999</c:v>
                </c:pt>
                <c:pt idx="15">
                  <c:v>28.419999999999991</c:v>
                </c:pt>
                <c:pt idx="16">
                  <c:v>44.5</c:v>
                </c:pt>
                <c:pt idx="17">
                  <c:v>76.28</c:v>
                </c:pt>
                <c:pt idx="18">
                  <c:v>61.47</c:v>
                </c:pt>
                <c:pt idx="19">
                  <c:v>74.169999999999987</c:v>
                </c:pt>
                <c:pt idx="20">
                  <c:v>48.55</c:v>
                </c:pt>
                <c:pt idx="21">
                  <c:v>42.94</c:v>
                </c:pt>
                <c:pt idx="22">
                  <c:v>68.169999999999987</c:v>
                </c:pt>
                <c:pt idx="23">
                  <c:v>49.93</c:v>
                </c:pt>
                <c:pt idx="24">
                  <c:v>16.53</c:v>
                </c:pt>
              </c:numCache>
            </c:numRef>
          </c:val>
        </c:ser>
        <c:ser>
          <c:idx val="1"/>
          <c:order val="1"/>
          <c:tx>
            <c:strRef>
              <c:f>Лист6!$H$4</c:f>
              <c:strCache>
                <c:ptCount val="1"/>
                <c:pt idx="0">
                  <c:v>Район</c:v>
                </c:pt>
              </c:strCache>
            </c:strRef>
          </c:tx>
          <c:invertIfNegative val="0"/>
          <c:cat>
            <c:strRef>
              <c:f>Лист6!$E$5:$F$29</c:f>
              <c:strCache>
                <c:ptCount val="25"/>
                <c:pt idx="0">
                  <c:v>1.1. Знать/понимать географические особенности природы России.
Уметь использовать знания и умения в практической деятельности и повседневной жизни для анализа и оценки разных территорий с точки зрения взаимосвязи природных, социально-экономических, техног</c:v>
                </c:pt>
                <c:pt idx="1">
                  <c:v>1.2. Уметь находить и применять географическую информацию, для правильной оценки и объяснения важнейших социально-экономических событий международной жизни</c:v>
                </c:pt>
                <c:pt idx="2">
                  <c:v>2.1K1. Владение основами картографической грамотности и использования географической карты для решения разнообразных задач.
Навыки использования различных источников географической информации для решения учебных задач.
Смысловое чтение
</c:v>
                </c:pt>
                <c:pt idx="3">
                  <c:v>2.1K2. Владение основами картографической грамотности и использования географической карты для решения разнообразных задач.
Навыки использования различных источников географической информации для решения учебных задач.
Смысловое чтение
</c:v>
                </c:pt>
                <c:pt idx="4">
                  <c:v>2.2. Владение основами картографической грамотности и использования географической карты для решения разнообразных задач.
Навыки использования различных источников географической информации для решения учебных задач.
Смысловое чтение
</c:v>
                </c:pt>
                <c:pt idx="5">
                  <c:v>3.1. Уметь использовать знания и умения в практической деятельности и повседневной жизни для анализа и оценки разных территорий с точки зрения взаимосвязи природных, социально-экономических, техногенных объектов и процессов</c:v>
                </c:pt>
                <c:pt idx="6">
                  <c:v>3.2. Умение применять и преобразовывать знаки и символы, модели и схемы для решения учебных и познавательных задач.
Умение устанавливать причинно-следственные связи, строить логическое рассуждение, умозаключение и делать выводы. 
Владение основами картогр</c:v>
                </c:pt>
                <c:pt idx="7">
                  <c:v>3.3. Умение применять и преобразовывать знаки и символы, модели и схемы для решения учебных и познавательных задач.
Умение устанавливать причинно-следственные связи, строить логическое рассуждение, умозаключение и делать выводы. 
Владение основами картогр</c:v>
                </c:pt>
                <c:pt idx="8">
                  <c:v>4.1. Знать/понимать смысл основных теоретических категорий и понятий; особенности размещения основных видов природных ресурсов, их главные месторождения и территориальные сочетания; численность и динамику населения мира, отдельных регионов и стран; основн</c:v>
                </c:pt>
                <c:pt idx="9">
                  <c:v>4.2. Уметь находить и применять географическую информацию, для правильной оценки и объяснения важнейших социально-экономических событий международной жизни</c:v>
                </c:pt>
                <c:pt idx="10">
                  <c:v>4.3. Знать/понимать смысл основных теоретических категорий и понятий; особенности размещения основных видов природных ресурсов, их главные месторождения и территориальные сочетания; численность и динамику населения мира, отдельных регионов и стран; основн</c:v>
                </c:pt>
                <c:pt idx="11">
                  <c:v>5.1. Умение определять понятия, устанавливать аналогии, классифицировать.
Умение устанавливать причинно-следственные связи. 
Сформированность представлений и основополагающих теоретических знаний о целостности и неоднородности Земли как планеты в простран</c:v>
                </c:pt>
                <c:pt idx="12">
                  <c:v>5.2. Умение определять понятия, устанавливать аналогии, классифицировать.
Умение устанавливать причинно-следственные связи. 
Сформированность представлений и основополагающих теоретических знаний о целостности и неоднородности Земли как планеты в простран</c:v>
                </c:pt>
                <c:pt idx="13">
                  <c:v>6.1. Уметь определять и сравнивать по разным источникам информации географические тенденции развития природных, социально-экономических и геоэкологических объектов, процессов и явлений</c:v>
                </c:pt>
                <c:pt idx="14">
                  <c:v>6.2K1. Уметь находить и применять географическую информацию, для правильной оценки и объяснения важнейших социально-экономических событий международной жизни; использовать знания и умения в практической деятельности и повседневной жизни для анализа и оцен</c:v>
                </c:pt>
                <c:pt idx="15">
                  <c:v>6.2K2. Умение применять и преобразовывать знаки и символы, модели и схемы для решения учебных и познавательных задач.
Умение осознанно использовать речевые средства для выражения своих мыслей; владение письменной речью.
Практические умения и навыки исполь</c:v>
                </c:pt>
                <c:pt idx="16">
                  <c:v>7. Сформированность представлений о географических объектах, процессах, явлениях, закономерностях; владение понятийным аппаратом географии.
Смысловое чтение
</c:v>
                </c:pt>
                <c:pt idx="17">
                  <c:v>8.1. Уметь использовать знания и умения в практической деятельности и повседневной жизни для анализа и оценки разных территорий с точки зрения взаимосвязи природных, социально-экономических, техногенных объектов и процессов </c:v>
                </c:pt>
                <c:pt idx="18">
                  <c:v>8.2. Практические умения и навыки использования количественных и качественных характеристик компонентов географической среды. 
Сформированность представлений и основополагающих теоретических знаний о целостности и неоднородности Земли как планеты в простр</c:v>
                </c:pt>
                <c:pt idx="19">
                  <c:v>9K1. Сформированность представлений о географических объектах, процессах, явлениях, закономерностях; владение понятийным аппаратом географии.
Умения и навыки использования разнообразных географических знаний для объяснения и оценки явлений и процессов, са</c:v>
                </c:pt>
                <c:pt idx="20">
                  <c:v>9K2. Сформированность представлений о географических объектах, процессах, явлениях, закономерностях; владение понятийным аппаратом географии.
Умения и навыки использования разнообразных географических знаний для объяснения и оценки явлений и процессов, са</c:v>
                </c:pt>
                <c:pt idx="21">
                  <c:v>9K3. Сформированность представлений о географических объектах, процессах, явлениях, закономерностях; владение понятийным аппаратом географии.
Умения и навыки использования разнообразных географических знаний для объяснения и оценки явлений и процессов, са</c:v>
                </c:pt>
                <c:pt idx="22">
                  <c:v>10.1. Первичные компетенции использования территориального подхода как основы географического мышления.
Сформированность представлений о географических объектах, процессах, явлениях, закономерностях; владение понятийным аппаратом географии.
Умение осознан</c:v>
                </c:pt>
                <c:pt idx="23">
                  <c:v>10.2K1. Первичные компетенции использования территориального подхода как основы географического мышления.
Сформированность представлений о географических объектах, процессах, явлениях, закономерностях; владение понятийным аппаратом географии.
Умение осозн</c:v>
                </c:pt>
                <c:pt idx="24">
                  <c:v>10.2K2. Первичные компетенции использования территориального подхода как основы географического мышления.
Сформированность представлений о географических объектах, процессах, явлениях, закономерностях; владение понятийным аппаратом географии.
Умение осозн</c:v>
                </c:pt>
              </c:strCache>
            </c:strRef>
          </c:cat>
          <c:val>
            <c:numRef>
              <c:f>Лист6!$H$5:$H$29</c:f>
              <c:numCache>
                <c:formatCode>General</c:formatCode>
                <c:ptCount val="25"/>
                <c:pt idx="0">
                  <c:v>67.66</c:v>
                </c:pt>
                <c:pt idx="1">
                  <c:v>24.25</c:v>
                </c:pt>
                <c:pt idx="2">
                  <c:v>24.55</c:v>
                </c:pt>
                <c:pt idx="3">
                  <c:v>19.16</c:v>
                </c:pt>
                <c:pt idx="4">
                  <c:v>27.54</c:v>
                </c:pt>
                <c:pt idx="5">
                  <c:v>41.620000000000012</c:v>
                </c:pt>
                <c:pt idx="6">
                  <c:v>49.1</c:v>
                </c:pt>
                <c:pt idx="7">
                  <c:v>42.220000000000013</c:v>
                </c:pt>
                <c:pt idx="8">
                  <c:v>74.849999999999994</c:v>
                </c:pt>
                <c:pt idx="9">
                  <c:v>62.87</c:v>
                </c:pt>
                <c:pt idx="10">
                  <c:v>31.14</c:v>
                </c:pt>
                <c:pt idx="11">
                  <c:v>61.98</c:v>
                </c:pt>
                <c:pt idx="12">
                  <c:v>82.63</c:v>
                </c:pt>
                <c:pt idx="13">
                  <c:v>55.09</c:v>
                </c:pt>
                <c:pt idx="14">
                  <c:v>58.68</c:v>
                </c:pt>
                <c:pt idx="15">
                  <c:v>16.77</c:v>
                </c:pt>
                <c:pt idx="16">
                  <c:v>47.01</c:v>
                </c:pt>
                <c:pt idx="17">
                  <c:v>77.25</c:v>
                </c:pt>
                <c:pt idx="18">
                  <c:v>58.68</c:v>
                </c:pt>
                <c:pt idx="19">
                  <c:v>80.239999999999995</c:v>
                </c:pt>
                <c:pt idx="20">
                  <c:v>44.309999999999995</c:v>
                </c:pt>
                <c:pt idx="21">
                  <c:v>38.92</c:v>
                </c:pt>
                <c:pt idx="22">
                  <c:v>59.879999999999995</c:v>
                </c:pt>
                <c:pt idx="23">
                  <c:v>43.71</c:v>
                </c:pt>
                <c:pt idx="24">
                  <c:v>11.08</c:v>
                </c:pt>
              </c:numCache>
            </c:numRef>
          </c:val>
        </c:ser>
        <c:ser>
          <c:idx val="2"/>
          <c:order val="2"/>
          <c:tx>
            <c:strRef>
              <c:f>Лист6!$I$4</c:f>
              <c:strCache>
                <c:ptCount val="1"/>
                <c:pt idx="0">
                  <c:v>РФ</c:v>
                </c:pt>
              </c:strCache>
            </c:strRef>
          </c:tx>
          <c:invertIfNegative val="0"/>
          <c:cat>
            <c:strRef>
              <c:f>Лист6!$E$5:$F$29</c:f>
              <c:strCache>
                <c:ptCount val="25"/>
                <c:pt idx="0">
                  <c:v>1.1. Знать/понимать географические особенности природы России.
Уметь использовать знания и умения в практической деятельности и повседневной жизни для анализа и оценки разных территорий с точки зрения взаимосвязи природных, социально-экономических, техног</c:v>
                </c:pt>
                <c:pt idx="1">
                  <c:v>1.2. Уметь находить и применять географическую информацию, для правильной оценки и объяснения важнейших социально-экономических событий международной жизни</c:v>
                </c:pt>
                <c:pt idx="2">
                  <c:v>2.1K1. Владение основами картографической грамотности и использования географической карты для решения разнообразных задач.
Навыки использования различных источников географической информации для решения учебных задач.
Смысловое чтение
</c:v>
                </c:pt>
                <c:pt idx="3">
                  <c:v>2.1K2. Владение основами картографической грамотности и использования географической карты для решения разнообразных задач.
Навыки использования различных источников географической информации для решения учебных задач.
Смысловое чтение
</c:v>
                </c:pt>
                <c:pt idx="4">
                  <c:v>2.2. Владение основами картографической грамотности и использования географической карты для решения разнообразных задач.
Навыки использования различных источников географической информации для решения учебных задач.
Смысловое чтение
</c:v>
                </c:pt>
                <c:pt idx="5">
                  <c:v>3.1. Уметь использовать знания и умения в практической деятельности и повседневной жизни для анализа и оценки разных территорий с точки зрения взаимосвязи природных, социально-экономических, техногенных объектов и процессов</c:v>
                </c:pt>
                <c:pt idx="6">
                  <c:v>3.2. Умение применять и преобразовывать знаки и символы, модели и схемы для решения учебных и познавательных задач.
Умение устанавливать причинно-следственные связи, строить логическое рассуждение, умозаключение и делать выводы. 
Владение основами картогр</c:v>
                </c:pt>
                <c:pt idx="7">
                  <c:v>3.3. Умение применять и преобразовывать знаки и символы, модели и схемы для решения учебных и познавательных задач.
Умение устанавливать причинно-следственные связи, строить логическое рассуждение, умозаключение и делать выводы. 
Владение основами картогр</c:v>
                </c:pt>
                <c:pt idx="8">
                  <c:v>4.1. Знать/понимать смысл основных теоретических категорий и понятий; особенности размещения основных видов природных ресурсов, их главные месторождения и территориальные сочетания; численность и динамику населения мира, отдельных регионов и стран; основн</c:v>
                </c:pt>
                <c:pt idx="9">
                  <c:v>4.2. Уметь находить и применять географическую информацию, для правильной оценки и объяснения важнейших социально-экономических событий международной жизни</c:v>
                </c:pt>
                <c:pt idx="10">
                  <c:v>4.3. Знать/понимать смысл основных теоретических категорий и понятий; особенности размещения основных видов природных ресурсов, их главные месторождения и территориальные сочетания; численность и динамику населения мира, отдельных регионов и стран; основн</c:v>
                </c:pt>
                <c:pt idx="11">
                  <c:v>5.1. Умение определять понятия, устанавливать аналогии, классифицировать.
Умение устанавливать причинно-следственные связи. 
Сформированность представлений и основополагающих теоретических знаний о целостности и неоднородности Земли как планеты в простран</c:v>
                </c:pt>
                <c:pt idx="12">
                  <c:v>5.2. Умение определять понятия, устанавливать аналогии, классифицировать.
Умение устанавливать причинно-следственные связи. 
Сформированность представлений и основополагающих теоретических знаний о целостности и неоднородности Земли как планеты в простран</c:v>
                </c:pt>
                <c:pt idx="13">
                  <c:v>6.1. Уметь определять и сравнивать по разным источникам информации географические тенденции развития природных, социально-экономических и геоэкологических объектов, процессов и явлений</c:v>
                </c:pt>
                <c:pt idx="14">
                  <c:v>6.2K1. Уметь находить и применять географическую информацию, для правильной оценки и объяснения важнейших социально-экономических событий международной жизни; использовать знания и умения в практической деятельности и повседневной жизни для анализа и оцен</c:v>
                </c:pt>
                <c:pt idx="15">
                  <c:v>6.2K2. Умение применять и преобразовывать знаки и символы, модели и схемы для решения учебных и познавательных задач.
Умение осознанно использовать речевые средства для выражения своих мыслей; владение письменной речью.
Практические умения и навыки исполь</c:v>
                </c:pt>
                <c:pt idx="16">
                  <c:v>7. Сформированность представлений о географических объектах, процессах, явлениях, закономерностях; владение понятийным аппаратом географии.
Смысловое чтение
</c:v>
                </c:pt>
                <c:pt idx="17">
                  <c:v>8.1. Уметь использовать знания и умения в практической деятельности и повседневной жизни для анализа и оценки разных территорий с точки зрения взаимосвязи природных, социально-экономических, техногенных объектов и процессов </c:v>
                </c:pt>
                <c:pt idx="18">
                  <c:v>8.2. Практические умения и навыки использования количественных и качественных характеристик компонентов географической среды. 
Сформированность представлений и основополагающих теоретических знаний о целостности и неоднородности Земли как планеты в простр</c:v>
                </c:pt>
                <c:pt idx="19">
                  <c:v>9K1. Сформированность представлений о географических объектах, процессах, явлениях, закономерностях; владение понятийным аппаратом географии.
Умения и навыки использования разнообразных географических знаний для объяснения и оценки явлений и процессов, са</c:v>
                </c:pt>
                <c:pt idx="20">
                  <c:v>9K2. Сформированность представлений о географических объектах, процессах, явлениях, закономерностях; владение понятийным аппаратом географии.
Умения и навыки использования разнообразных географических знаний для объяснения и оценки явлений и процессов, са</c:v>
                </c:pt>
                <c:pt idx="21">
                  <c:v>9K3. Сформированность представлений о географических объектах, процессах, явлениях, закономерностях; владение понятийным аппаратом географии.
Умения и навыки использования разнообразных географических знаний для объяснения и оценки явлений и процессов, са</c:v>
                </c:pt>
                <c:pt idx="22">
                  <c:v>10.1. Первичные компетенции использования территориального подхода как основы географического мышления.
Сформированность представлений о географических объектах, процессах, явлениях, закономерностях; владение понятийным аппаратом географии.
Умение осознан</c:v>
                </c:pt>
                <c:pt idx="23">
                  <c:v>10.2K1. Первичные компетенции использования территориального подхода как основы географического мышления.
Сформированность представлений о географических объектах, процессах, явлениях, закономерностях; владение понятийным аппаратом географии.
Умение осозн</c:v>
                </c:pt>
                <c:pt idx="24">
                  <c:v>10.2K2. Первичные компетенции использования территориального подхода как основы географического мышления.
Сформированность представлений о географических объектах, процессах, явлениях, закономерностях; владение понятийным аппаратом географии.
Умение осозн</c:v>
                </c:pt>
              </c:strCache>
            </c:strRef>
          </c:cat>
          <c:val>
            <c:numRef>
              <c:f>Лист6!$I$5:$I$29</c:f>
              <c:numCache>
                <c:formatCode>General</c:formatCode>
                <c:ptCount val="25"/>
                <c:pt idx="0">
                  <c:v>81.75</c:v>
                </c:pt>
                <c:pt idx="1">
                  <c:v>37.07</c:v>
                </c:pt>
                <c:pt idx="2">
                  <c:v>43.39</c:v>
                </c:pt>
                <c:pt idx="3">
                  <c:v>31.55</c:v>
                </c:pt>
                <c:pt idx="4">
                  <c:v>41.449999999999996</c:v>
                </c:pt>
                <c:pt idx="5">
                  <c:v>52.43</c:v>
                </c:pt>
                <c:pt idx="6">
                  <c:v>62.43</c:v>
                </c:pt>
                <c:pt idx="7">
                  <c:v>58.51</c:v>
                </c:pt>
                <c:pt idx="8">
                  <c:v>81.149999999999991</c:v>
                </c:pt>
                <c:pt idx="9">
                  <c:v>76.040000000000006</c:v>
                </c:pt>
                <c:pt idx="10">
                  <c:v>40.01</c:v>
                </c:pt>
                <c:pt idx="11">
                  <c:v>59.18</c:v>
                </c:pt>
                <c:pt idx="12">
                  <c:v>83.31</c:v>
                </c:pt>
                <c:pt idx="13">
                  <c:v>61.3</c:v>
                </c:pt>
                <c:pt idx="14">
                  <c:v>70.260000000000005</c:v>
                </c:pt>
                <c:pt idx="15">
                  <c:v>32.410000000000004</c:v>
                </c:pt>
                <c:pt idx="16">
                  <c:v>47.96</c:v>
                </c:pt>
                <c:pt idx="17">
                  <c:v>77.11</c:v>
                </c:pt>
                <c:pt idx="18">
                  <c:v>65.16</c:v>
                </c:pt>
                <c:pt idx="19">
                  <c:v>77.910000000000025</c:v>
                </c:pt>
                <c:pt idx="20">
                  <c:v>51.51</c:v>
                </c:pt>
                <c:pt idx="21">
                  <c:v>45.660000000000011</c:v>
                </c:pt>
                <c:pt idx="22">
                  <c:v>72.73</c:v>
                </c:pt>
                <c:pt idx="23">
                  <c:v>52.48</c:v>
                </c:pt>
                <c:pt idx="24">
                  <c:v>17.84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5528192"/>
        <c:axId val="195529728"/>
      </c:barChart>
      <c:catAx>
        <c:axId val="195528192"/>
        <c:scaling>
          <c:orientation val="minMax"/>
        </c:scaling>
        <c:delete val="0"/>
        <c:axPos val="b"/>
        <c:majorTickMark val="out"/>
        <c:minorTickMark val="none"/>
        <c:tickLblPos val="nextTo"/>
        <c:crossAx val="195529728"/>
        <c:crosses val="autoZero"/>
        <c:auto val="1"/>
        <c:lblAlgn val="ctr"/>
        <c:lblOffset val="100"/>
        <c:noMultiLvlLbl val="0"/>
      </c:catAx>
      <c:valAx>
        <c:axId val="1955297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552819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Лист7!$G$2</c:f>
              <c:strCache>
                <c:ptCount val="1"/>
                <c:pt idx="0">
                  <c:v>Край</c:v>
                </c:pt>
              </c:strCache>
            </c:strRef>
          </c:tx>
          <c:invertIfNegative val="0"/>
          <c:cat>
            <c:strRef>
              <c:f>Лист7!$E$3:$F$26</c:f>
              <c:strCache>
                <c:ptCount val="24"/>
                <c:pt idx="0">
                  <c:v>1.1. Освоение  Земли человеком. Мировой  океан  и его  части. 
Географическое положение  и природа материков Земли 
Умения определять понятия, создавать обобщения,  устанавливать  аналогии. 
Умения  устанавливать  причинно-следственные  связи,  строить  л</c:v>
                </c:pt>
                <c:pt idx="1">
                  <c:v>1.2. Умения  устанавливать  причинно-следственные  связи,  строить  логическое рассуждение.  Смысловое чтение. 
Представления  об  основных  этапах географического  освоения  Земли,  открытиях  великих  путешественников  и землепроходцев,  исследованиях  </c:v>
                </c:pt>
                <c:pt idx="2">
                  <c:v>1.3. Умения  устанавливать  причинно-следственные  связи,  строить  логическое рассуждение.  Смысловое чтение. 
Представления  об  основных  этапах географического  освоения  Земли,  открытиях  великих  путешественников  и землепроходцев,  исследованиях  </c:v>
                </c:pt>
                <c:pt idx="3">
                  <c:v>1.4. Умения  устанавливать  причинно-следственные  связи,  строить  логическое рассуждение.  Смысловое чтение. 
Представления  об  основных  этапах географического  освоения  Земли,  открытиях  великих  путешественников  и землепроходцев,  исследованиях  </c:v>
                </c:pt>
                <c:pt idx="4">
                  <c:v>2.1. Литосфера  и рельеф  Земли. Географическое положение  и природа материков Земли  
Умения  создавать,  применять  и преобразовывать  знаки  и  символы, модели и схемы для решения учебных задач. 
Умения: ориентироваться в источниках географической  инф</c:v>
                </c:pt>
                <c:pt idx="5">
                  <c:v>2.2. Литосфера  и рельеф  Земли. Географическое положение  и природа материков Земли  
Умения  создавать,  применять  и преобразовывать  знаки  и  символы, модели и схемы для решения учебных задач. 
Умения: ориентироваться в источниках географической  инф</c:v>
                </c:pt>
                <c:pt idx="6">
                  <c:v>2.3. Умения  использовать  источники географической  информации  для решения  различных  задач:  выявление географических  зависимостей  и 
закономерностей;  расчет  количественных  показателей,  характеризующих географические  объекты;  сопоставление гео</c:v>
                </c:pt>
                <c:pt idx="7">
                  <c:v>3.1. Атмосфера  и климаты  Земли. Географическая оболочка.  
Географическое положение  и природа материков Земли 
Умения определять понятия, создавать обобщения,  устанавливать  аналогии, классифицировать.  
Умения  устанавливать  причинно-следственные  с</c:v>
                </c:pt>
                <c:pt idx="8">
                  <c:v>3.2. Атмосфера  и климаты  Земли. Географическая оболочка.  </c:v>
                </c:pt>
                <c:pt idx="9">
                  <c:v>3.3. Умения ориентироваться в источниках географической информации: находить и  извлекать  необходимую информацию; определять и сравнивать качественные  и  количественные показатели,  характеризующие географические  объекты,  процессы  и явления, их полож</c:v>
                </c:pt>
                <c:pt idx="10">
                  <c:v>3.4. Умения:  различать  изученные географические  объекты,  процессы  и явления;  сравнивать  географические объекты, процессы и явления на основе известных характерных свойств. 
Способность  использовать  знания  о географических  законах  и закономерно</c:v>
                </c:pt>
                <c:pt idx="11">
                  <c:v>4.1. Главные закономерности природы Земли 
Умения  устанавливать  причинно-следственные  связи,  строить логическое  рассуждение,  умозаключение  и делать выводы. 
Умения  создавать,  применять  и преобразовывать  модели  и  схемы  для решения учебных зад</c:v>
                </c:pt>
                <c:pt idx="12">
                  <c:v>4.2. Главные закономерности природы Земли 
Умения  устанавливать  причинно-следственные  связи,  строить логическое  рассуждение,  умозаключение  и делать выводы. 
Умения  создавать,  применять  и преобразовывать  модели  и  схемы  для решения учебных зад</c:v>
                </c:pt>
                <c:pt idx="13">
                  <c:v>4.3. Умение  различать  изученные географические  объекты,  процессы  и явления  на  основе  известных характерных свойств. 
Способность  использовать  знания  о географических  законах  и закономерностях,  о  взаимосвязях между  изученными  географически</c:v>
                </c:pt>
                <c:pt idx="14">
                  <c:v>5.1. Географическое положение  и природа материков Земли 
Умения определять понятия, создавать обобщения,  устанавливать  аналогии, классифицировать. 
Умения  устанавливать  причинно-следственные  связи,  строить логическое рассуждение. 
Умения:  различат</c:v>
                </c:pt>
                <c:pt idx="15">
                  <c:v>5.2. Географическое положение  и природа материков Земли 
Умения определять понятия, создавать обобщения,  устанавливать  аналогии, классифицировать. 
Умения  устанавливать  причинно-следственные  связи,  строить логическое рассуждение. 
Умения:  различат</c:v>
                </c:pt>
                <c:pt idx="16">
                  <c:v>6.1. Главные закономерности природы  Земли. Население материков Земли Умения  устанавливать  причинно-следственные  связи,  строить логическое рассуждение. 
Умение  применять  географическое мышление  в  познавательной, коммуникативной  и  социальной прак</c:v>
                </c:pt>
                <c:pt idx="17">
                  <c:v>6.2. Главные закономерности природы  Земли. Население материков Земли Умения  устанавливать  причинно-следственные  связи,  строить логическое рассуждение. 
Умение  применять  географическое мышление  в  познавательной, коммуникативной  и  социальной прак</c:v>
                </c:pt>
                <c:pt idx="18">
                  <c:v>6.3. Умение  использовать  источники  географической информации для решения различных задач.  
Способность  использовать  знания  о географических  законах  и  закономерностях,  о  взаимосвязях  между  изученными  географическими  объектами, процессами  и</c:v>
                </c:pt>
                <c:pt idx="19">
                  <c:v>7.1. Население материков Земли 
Умение  устанавливать  причинно-следственные  связи,  строить  логическое  рассуждение,  умозаключение  и делать выводы. 
Умения ориентироваться в источниках географической информации: находить и  извлекать  необходимую инф</c:v>
                </c:pt>
                <c:pt idx="20">
                  <c:v>7.2. Население материков Земли 
Умение  устанавливать  причинно-следственные  связи,  строить  логическое  рассуждение,  умозаключение  и делать выводы. 
Умения ориентироваться в источниках географической информации: находить и  извлекать  необходимую инф</c:v>
                </c:pt>
                <c:pt idx="21">
                  <c:v>8.1. Географическое положение  и природа материков  Земли. 
Население материков Земли 
Умения создавать, применять и преобразовывать знаки и символы, модели и схемы  для  решения  учебных  и  познавательных задач.  
Умение  осознанно  использовать  речевы</c:v>
                </c:pt>
                <c:pt idx="22">
                  <c:v>8.2. Географическое положение  и природа материков  Земли. 
Население материков Земли 
Умения создавать, применять и преобразовывать знаки и символы, модели и схемы  для  решения  учебных  и  познавательных задач.  
Умение  осознанно  использовать  речевы</c:v>
                </c:pt>
                <c:pt idx="23">
                  <c:v>8.3. Умения:  различать  географические  процессы  и  явления,  определяющие особенности природы и населения материков,  отдельных  регионов  и стран; устанавливать черты сходства и различия  особенностей  природы  и  населения,  материальной  и  духовной</c:v>
                </c:pt>
              </c:strCache>
            </c:strRef>
          </c:cat>
          <c:val>
            <c:numRef>
              <c:f>Лист7!$G$3:$G$26</c:f>
              <c:numCache>
                <c:formatCode>General</c:formatCode>
                <c:ptCount val="24"/>
                <c:pt idx="0">
                  <c:v>55.05</c:v>
                </c:pt>
                <c:pt idx="1">
                  <c:v>32.94</c:v>
                </c:pt>
                <c:pt idx="2">
                  <c:v>50.06</c:v>
                </c:pt>
                <c:pt idx="3">
                  <c:v>48.339999999999996</c:v>
                </c:pt>
                <c:pt idx="4">
                  <c:v>25.330000000000005</c:v>
                </c:pt>
                <c:pt idx="5">
                  <c:v>22.439999999999991</c:v>
                </c:pt>
                <c:pt idx="6">
                  <c:v>57.08</c:v>
                </c:pt>
                <c:pt idx="7">
                  <c:v>33.050000000000004</c:v>
                </c:pt>
                <c:pt idx="8">
                  <c:v>36.89</c:v>
                </c:pt>
                <c:pt idx="9">
                  <c:v>32.56</c:v>
                </c:pt>
                <c:pt idx="10">
                  <c:v>25.77999999999999</c:v>
                </c:pt>
                <c:pt idx="11">
                  <c:v>57.75</c:v>
                </c:pt>
                <c:pt idx="12">
                  <c:v>48.17</c:v>
                </c:pt>
                <c:pt idx="13">
                  <c:v>40.21</c:v>
                </c:pt>
                <c:pt idx="14">
                  <c:v>52.64</c:v>
                </c:pt>
                <c:pt idx="15">
                  <c:v>30.45</c:v>
                </c:pt>
                <c:pt idx="16">
                  <c:v>43.260000000000012</c:v>
                </c:pt>
                <c:pt idx="17">
                  <c:v>41.77</c:v>
                </c:pt>
                <c:pt idx="18">
                  <c:v>53.51</c:v>
                </c:pt>
                <c:pt idx="19">
                  <c:v>46.65</c:v>
                </c:pt>
                <c:pt idx="20">
                  <c:v>65.23</c:v>
                </c:pt>
                <c:pt idx="21">
                  <c:v>58.949999999999996</c:v>
                </c:pt>
                <c:pt idx="22">
                  <c:v>66.98</c:v>
                </c:pt>
                <c:pt idx="23">
                  <c:v>21.77</c:v>
                </c:pt>
              </c:numCache>
            </c:numRef>
          </c:val>
        </c:ser>
        <c:ser>
          <c:idx val="1"/>
          <c:order val="1"/>
          <c:tx>
            <c:strRef>
              <c:f>Лист7!$H$2</c:f>
              <c:strCache>
                <c:ptCount val="1"/>
                <c:pt idx="0">
                  <c:v>Район</c:v>
                </c:pt>
              </c:strCache>
            </c:strRef>
          </c:tx>
          <c:invertIfNegative val="0"/>
          <c:cat>
            <c:strRef>
              <c:f>Лист7!$E$3:$F$26</c:f>
              <c:strCache>
                <c:ptCount val="24"/>
                <c:pt idx="0">
                  <c:v>1.1. Освоение  Земли человеком. Мировой  океан  и его  части. 
Географическое положение  и природа материков Земли 
Умения определять понятия, создавать обобщения,  устанавливать  аналогии. 
Умения  устанавливать  причинно-следственные  связи,  строить  л</c:v>
                </c:pt>
                <c:pt idx="1">
                  <c:v>1.2. Умения  устанавливать  причинно-следственные  связи,  строить  логическое рассуждение.  Смысловое чтение. 
Представления  об  основных  этапах географического  освоения  Земли,  открытиях  великих  путешественников  и землепроходцев,  исследованиях  </c:v>
                </c:pt>
                <c:pt idx="2">
                  <c:v>1.3. Умения  устанавливать  причинно-следственные  связи,  строить  логическое рассуждение.  Смысловое чтение. 
Представления  об  основных  этапах географического  освоения  Земли,  открытиях  великих  путешественников  и землепроходцев,  исследованиях  </c:v>
                </c:pt>
                <c:pt idx="3">
                  <c:v>1.4. Умения  устанавливать  причинно-следственные  связи,  строить  логическое рассуждение.  Смысловое чтение. 
Представления  об  основных  этапах географического  освоения  Земли,  открытиях  великих  путешественников  и землепроходцев,  исследованиях  </c:v>
                </c:pt>
                <c:pt idx="4">
                  <c:v>2.1. Литосфера  и рельеф  Земли. Географическое положение  и природа материков Земли  
Умения  создавать,  применять  и преобразовывать  знаки  и  символы, модели и схемы для решения учебных задач. 
Умения: ориентироваться в источниках географической  инф</c:v>
                </c:pt>
                <c:pt idx="5">
                  <c:v>2.2. Литосфера  и рельеф  Земли. Географическое положение  и природа материков Земли  
Умения  создавать,  применять  и преобразовывать  знаки  и  символы, модели и схемы для решения учебных задач. 
Умения: ориентироваться в источниках географической  инф</c:v>
                </c:pt>
                <c:pt idx="6">
                  <c:v>2.3. Умения  использовать  источники географической  информации  для решения  различных  задач:  выявление географических  зависимостей  и 
закономерностей;  расчет  количественных  показателей,  характеризующих географические  объекты;  сопоставление гео</c:v>
                </c:pt>
                <c:pt idx="7">
                  <c:v>3.1. Атмосфера  и климаты  Земли. Географическая оболочка.  
Географическое положение  и природа материков Земли 
Умения определять понятия, создавать обобщения,  устанавливать  аналогии, классифицировать.  
Умения  устанавливать  причинно-следственные  с</c:v>
                </c:pt>
                <c:pt idx="8">
                  <c:v>3.2. Атмосфера  и климаты  Земли. Географическая оболочка.  </c:v>
                </c:pt>
                <c:pt idx="9">
                  <c:v>3.3. Умения ориентироваться в источниках географической информации: находить и  извлекать  необходимую информацию; определять и сравнивать качественные  и  количественные показатели,  характеризующие географические  объекты,  процессы  и явления, их полож</c:v>
                </c:pt>
                <c:pt idx="10">
                  <c:v>3.4. Умения:  различать  изученные географические  объекты,  процессы  и явления;  сравнивать  географические объекты, процессы и явления на основе известных характерных свойств. 
Способность  использовать  знания  о географических  законах  и закономерно</c:v>
                </c:pt>
                <c:pt idx="11">
                  <c:v>4.1. Главные закономерности природы Земли 
Умения  устанавливать  причинно-следственные  связи,  строить логическое  рассуждение,  умозаключение  и делать выводы. 
Умения  создавать,  применять  и преобразовывать  модели  и  схемы  для решения учебных зад</c:v>
                </c:pt>
                <c:pt idx="12">
                  <c:v>4.2. Главные закономерности природы Земли 
Умения  устанавливать  причинно-следственные  связи,  строить логическое  рассуждение,  умозаключение  и делать выводы. 
Умения  создавать,  применять  и преобразовывать  модели  и  схемы  для решения учебных зад</c:v>
                </c:pt>
                <c:pt idx="13">
                  <c:v>4.3. Умение  различать  изученные географические  объекты,  процессы  и явления  на  основе  известных характерных свойств. 
Способность  использовать  знания  о географических  законах  и закономерностях,  о  взаимосвязях между  изученными  географически</c:v>
                </c:pt>
                <c:pt idx="14">
                  <c:v>5.1. Географическое положение  и природа материков Земли 
Умения определять понятия, создавать обобщения,  устанавливать  аналогии, классифицировать. 
Умения  устанавливать  причинно-следственные  связи,  строить логическое рассуждение. 
Умения:  различат</c:v>
                </c:pt>
                <c:pt idx="15">
                  <c:v>5.2. Географическое положение  и природа материков Земли 
Умения определять понятия, создавать обобщения,  устанавливать  аналогии, классифицировать. 
Умения  устанавливать  причинно-следственные  связи,  строить логическое рассуждение. 
Умения:  различат</c:v>
                </c:pt>
                <c:pt idx="16">
                  <c:v>6.1. Главные закономерности природы  Земли. Население материков Земли Умения  устанавливать  причинно-следственные  связи,  строить логическое рассуждение. 
Умение  применять  географическое мышление  в  познавательной, коммуникативной  и  социальной прак</c:v>
                </c:pt>
                <c:pt idx="17">
                  <c:v>6.2. Главные закономерности природы  Земли. Население материков Земли Умения  устанавливать  причинно-следственные  связи,  строить логическое рассуждение. 
Умение  применять  географическое мышление  в  познавательной, коммуникативной  и  социальной прак</c:v>
                </c:pt>
                <c:pt idx="18">
                  <c:v>6.3. Умение  использовать  источники  географической информации для решения различных задач.  
Способность  использовать  знания  о географических  законах  и  закономерностях,  о  взаимосвязях  между  изученными  географическими  объектами, процессами  и</c:v>
                </c:pt>
                <c:pt idx="19">
                  <c:v>7.1. Население материков Земли 
Умение  устанавливать  причинно-следственные  связи,  строить  логическое  рассуждение,  умозаключение  и делать выводы. 
Умения ориентироваться в источниках географической информации: находить и  извлекать  необходимую инф</c:v>
                </c:pt>
                <c:pt idx="20">
                  <c:v>7.2. Население материков Земли 
Умение  устанавливать  причинно-следственные  связи,  строить  логическое  рассуждение,  умозаключение  и делать выводы. 
Умения ориентироваться в источниках географической информации: находить и  извлекать  необходимую инф</c:v>
                </c:pt>
                <c:pt idx="21">
                  <c:v>8.1. Географическое положение  и природа материков  Земли. 
Население материков Земли 
Умения создавать, применять и преобразовывать знаки и символы, модели и схемы  для  решения  учебных  и  познавательных задач.  
Умение  осознанно  использовать  речевы</c:v>
                </c:pt>
                <c:pt idx="22">
                  <c:v>8.2. Географическое положение  и природа материков  Земли. 
Население материков Земли 
Умения создавать, применять и преобразовывать знаки и символы, модели и схемы  для  решения  учебных  и  познавательных задач.  
Умение  осознанно  использовать  речевы</c:v>
                </c:pt>
                <c:pt idx="23">
                  <c:v>8.3. Умения:  различать  географические  процессы  и  явления,  определяющие особенности природы и населения материков,  отдельных  регионов  и стран; устанавливать черты сходства и различия  особенностей  природы  и  населения,  материальной  и  духовной</c:v>
                </c:pt>
              </c:strCache>
            </c:strRef>
          </c:cat>
          <c:val>
            <c:numRef>
              <c:f>Лист7!$H$3:$H$26</c:f>
              <c:numCache>
                <c:formatCode>General</c:formatCode>
                <c:ptCount val="24"/>
                <c:pt idx="0">
                  <c:v>45</c:v>
                </c:pt>
                <c:pt idx="1">
                  <c:v>13.67</c:v>
                </c:pt>
                <c:pt idx="2">
                  <c:v>30.67</c:v>
                </c:pt>
                <c:pt idx="3">
                  <c:v>21.330000000000005</c:v>
                </c:pt>
                <c:pt idx="4">
                  <c:v>10</c:v>
                </c:pt>
                <c:pt idx="5">
                  <c:v>7.33</c:v>
                </c:pt>
                <c:pt idx="6">
                  <c:v>49.67</c:v>
                </c:pt>
                <c:pt idx="7">
                  <c:v>16.670000000000005</c:v>
                </c:pt>
                <c:pt idx="8">
                  <c:v>17.329999999999988</c:v>
                </c:pt>
                <c:pt idx="9">
                  <c:v>20.67</c:v>
                </c:pt>
                <c:pt idx="10">
                  <c:v>11.67</c:v>
                </c:pt>
                <c:pt idx="11">
                  <c:v>36.67</c:v>
                </c:pt>
                <c:pt idx="12">
                  <c:v>38</c:v>
                </c:pt>
                <c:pt idx="13">
                  <c:v>24</c:v>
                </c:pt>
                <c:pt idx="14">
                  <c:v>45.67</c:v>
                </c:pt>
                <c:pt idx="15">
                  <c:v>18.22</c:v>
                </c:pt>
                <c:pt idx="16">
                  <c:v>21.330000000000005</c:v>
                </c:pt>
                <c:pt idx="17">
                  <c:v>26.67</c:v>
                </c:pt>
                <c:pt idx="18">
                  <c:v>34</c:v>
                </c:pt>
                <c:pt idx="19">
                  <c:v>25.330000000000005</c:v>
                </c:pt>
                <c:pt idx="20">
                  <c:v>42.67</c:v>
                </c:pt>
                <c:pt idx="21">
                  <c:v>31.330000000000005</c:v>
                </c:pt>
                <c:pt idx="22">
                  <c:v>43.33</c:v>
                </c:pt>
                <c:pt idx="23">
                  <c:v>11.33</c:v>
                </c:pt>
              </c:numCache>
            </c:numRef>
          </c:val>
        </c:ser>
        <c:ser>
          <c:idx val="2"/>
          <c:order val="2"/>
          <c:tx>
            <c:strRef>
              <c:f>Лист7!$I$2</c:f>
              <c:strCache>
                <c:ptCount val="1"/>
                <c:pt idx="0">
                  <c:v>РФ</c:v>
                </c:pt>
              </c:strCache>
            </c:strRef>
          </c:tx>
          <c:invertIfNegative val="0"/>
          <c:cat>
            <c:strRef>
              <c:f>Лист7!$E$3:$F$26</c:f>
              <c:strCache>
                <c:ptCount val="24"/>
                <c:pt idx="0">
                  <c:v>1.1. Освоение  Земли человеком. Мировой  океан  и его  части. 
Географическое положение  и природа материков Земли 
Умения определять понятия, создавать обобщения,  устанавливать  аналогии. 
Умения  устанавливать  причинно-следственные  связи,  строить  л</c:v>
                </c:pt>
                <c:pt idx="1">
                  <c:v>1.2. Умения  устанавливать  причинно-следственные  связи,  строить  логическое рассуждение.  Смысловое чтение. 
Представления  об  основных  этапах географического  освоения  Земли,  открытиях  великих  путешественников  и землепроходцев,  исследованиях  </c:v>
                </c:pt>
                <c:pt idx="2">
                  <c:v>1.3. Умения  устанавливать  причинно-следственные  связи,  строить  логическое рассуждение.  Смысловое чтение. 
Представления  об  основных  этапах географического  освоения  Земли,  открытиях  великих  путешественников  и землепроходцев,  исследованиях  </c:v>
                </c:pt>
                <c:pt idx="3">
                  <c:v>1.4. Умения  устанавливать  причинно-следственные  связи,  строить  логическое рассуждение.  Смысловое чтение. 
Представления  об  основных  этапах географического  освоения  Земли,  открытиях  великих  путешественников  и землепроходцев,  исследованиях  </c:v>
                </c:pt>
                <c:pt idx="4">
                  <c:v>2.1. Литосфера  и рельеф  Земли. Географическое положение  и природа материков Земли  
Умения  создавать,  применять  и преобразовывать  знаки  и  символы, модели и схемы для решения учебных задач. 
Умения: ориентироваться в источниках географической  инф</c:v>
                </c:pt>
                <c:pt idx="5">
                  <c:v>2.2. Литосфера  и рельеф  Земли. Географическое положение  и природа материков Земли  
Умения  создавать,  применять  и преобразовывать  знаки  и  символы, модели и схемы для решения учебных задач. 
Умения: ориентироваться в источниках географической  инф</c:v>
                </c:pt>
                <c:pt idx="6">
                  <c:v>2.3. Умения  использовать  источники географической  информации  для решения  различных  задач:  выявление географических  зависимостей  и 
закономерностей;  расчет  количественных  показателей,  характеризующих географические  объекты;  сопоставление гео</c:v>
                </c:pt>
                <c:pt idx="7">
                  <c:v>3.1. Атмосфера  и климаты  Земли. Географическая оболочка.  
Географическое положение  и природа материков Земли 
Умения определять понятия, создавать обобщения,  устанавливать  аналогии, классифицировать.  
Умения  устанавливать  причинно-следственные  с</c:v>
                </c:pt>
                <c:pt idx="8">
                  <c:v>3.2. Атмосфера  и климаты  Земли. Географическая оболочка.  </c:v>
                </c:pt>
                <c:pt idx="9">
                  <c:v>3.3. Умения ориентироваться в источниках географической информации: находить и  извлекать  необходимую информацию; определять и сравнивать качественные  и  количественные показатели,  характеризующие географические  объекты,  процессы  и явления, их полож</c:v>
                </c:pt>
                <c:pt idx="10">
                  <c:v>3.4. Умения:  различать  изученные географические  объекты,  процессы  и явления;  сравнивать  географические объекты, процессы и явления на основе известных характерных свойств. 
Способность  использовать  знания  о географических  законах  и закономерно</c:v>
                </c:pt>
                <c:pt idx="11">
                  <c:v>4.1. Главные закономерности природы Земли 
Умения  устанавливать  причинно-следственные  связи,  строить логическое  рассуждение,  умозаключение  и делать выводы. 
Умения  создавать,  применять  и преобразовывать  модели  и  схемы  для решения учебных зад</c:v>
                </c:pt>
                <c:pt idx="12">
                  <c:v>4.2. Главные закономерности природы Земли 
Умения  устанавливать  причинно-следственные  связи,  строить логическое  рассуждение,  умозаключение  и делать выводы. 
Умения  создавать,  применять  и преобразовывать  модели  и  схемы  для решения учебных зад</c:v>
                </c:pt>
                <c:pt idx="13">
                  <c:v>4.3. Умение  различать  изученные географические  объекты,  процессы  и явления  на  основе  известных характерных свойств. 
Способность  использовать  знания  о географических  законах  и закономерностях,  о  взаимосвязях между  изученными  географически</c:v>
                </c:pt>
                <c:pt idx="14">
                  <c:v>5.1. Географическое положение  и природа материков Земли 
Умения определять понятия, создавать обобщения,  устанавливать  аналогии, классифицировать. 
Умения  устанавливать  причинно-следственные  связи,  строить логическое рассуждение. 
Умения:  различат</c:v>
                </c:pt>
                <c:pt idx="15">
                  <c:v>5.2. Географическое положение  и природа материков Земли 
Умения определять понятия, создавать обобщения,  устанавливать  аналогии, классифицировать. 
Умения  устанавливать  причинно-следственные  связи,  строить логическое рассуждение. 
Умения:  различат</c:v>
                </c:pt>
                <c:pt idx="16">
                  <c:v>6.1. Главные закономерности природы  Земли. Население материков Земли Умения  устанавливать  причинно-следственные  связи,  строить логическое рассуждение. 
Умение  применять  географическое мышление  в  познавательной, коммуникативной  и  социальной прак</c:v>
                </c:pt>
                <c:pt idx="17">
                  <c:v>6.2. Главные закономерности природы  Земли. Население материков Земли Умения  устанавливать  причинно-следственные  связи,  строить логическое рассуждение. 
Умение  применять  географическое мышление  в  познавательной, коммуникативной  и  социальной прак</c:v>
                </c:pt>
                <c:pt idx="18">
                  <c:v>6.3. Умение  использовать  источники  географической информации для решения различных задач.  
Способность  использовать  знания  о географических  законах  и  закономерностях,  о  взаимосвязях  между  изученными  географическими  объектами, процессами  и</c:v>
                </c:pt>
                <c:pt idx="19">
                  <c:v>7.1. Население материков Земли 
Умение  устанавливать  причинно-следственные  связи,  строить  логическое  рассуждение,  умозаключение  и делать выводы. 
Умения ориентироваться в источниках географической информации: находить и  извлекать  необходимую инф</c:v>
                </c:pt>
                <c:pt idx="20">
                  <c:v>7.2. Население материков Земли 
Умение  устанавливать  причинно-следственные  связи,  строить  логическое  рассуждение,  умозаключение  и делать выводы. 
Умения ориентироваться в источниках географической информации: находить и  извлекать  необходимую инф</c:v>
                </c:pt>
                <c:pt idx="21">
                  <c:v>8.1. Географическое положение  и природа материков  Земли. 
Население материков Земли 
Умения создавать, применять и преобразовывать знаки и символы, модели и схемы  для  решения  учебных  и  познавательных задач.  
Умение  осознанно  использовать  речевы</c:v>
                </c:pt>
                <c:pt idx="22">
                  <c:v>8.2. Географическое положение  и природа материков  Земли. 
Население материков Земли 
Умения создавать, применять и преобразовывать знаки и символы, модели и схемы  для  решения  учебных  и  познавательных задач.  
Умение  осознанно  использовать  речевы</c:v>
                </c:pt>
                <c:pt idx="23">
                  <c:v>8.3. Умения:  различать  географические  процессы  и  явления,  определяющие особенности природы и населения материков,  отдельных  регионов  и стран; устанавливать черты сходства и различия  особенностей  природы  и  населения,  материальной  и  духовной</c:v>
                </c:pt>
              </c:strCache>
            </c:strRef>
          </c:cat>
          <c:val>
            <c:numRef>
              <c:f>Лист7!$I$3:$I$26</c:f>
              <c:numCache>
                <c:formatCode>General</c:formatCode>
                <c:ptCount val="24"/>
                <c:pt idx="0">
                  <c:v>61.83</c:v>
                </c:pt>
                <c:pt idx="1">
                  <c:v>42.879999999999995</c:v>
                </c:pt>
                <c:pt idx="2">
                  <c:v>57.449999999999996</c:v>
                </c:pt>
                <c:pt idx="3">
                  <c:v>60.09</c:v>
                </c:pt>
                <c:pt idx="4">
                  <c:v>33.720000000000013</c:v>
                </c:pt>
                <c:pt idx="5">
                  <c:v>30.77999999999999</c:v>
                </c:pt>
                <c:pt idx="6">
                  <c:v>68.260000000000005</c:v>
                </c:pt>
                <c:pt idx="7">
                  <c:v>41.83</c:v>
                </c:pt>
                <c:pt idx="8">
                  <c:v>42.8</c:v>
                </c:pt>
                <c:pt idx="9">
                  <c:v>42.41</c:v>
                </c:pt>
                <c:pt idx="10">
                  <c:v>33.200000000000003</c:v>
                </c:pt>
                <c:pt idx="11">
                  <c:v>64.86</c:v>
                </c:pt>
                <c:pt idx="12">
                  <c:v>54.03</c:v>
                </c:pt>
                <c:pt idx="13">
                  <c:v>48.260000000000012</c:v>
                </c:pt>
                <c:pt idx="14">
                  <c:v>60.160000000000011</c:v>
                </c:pt>
                <c:pt idx="15">
                  <c:v>39.71</c:v>
                </c:pt>
                <c:pt idx="16">
                  <c:v>48.349999999999994</c:v>
                </c:pt>
                <c:pt idx="17">
                  <c:v>48.660000000000011</c:v>
                </c:pt>
                <c:pt idx="18">
                  <c:v>56.99</c:v>
                </c:pt>
                <c:pt idx="19">
                  <c:v>54.17</c:v>
                </c:pt>
                <c:pt idx="20">
                  <c:v>69.47</c:v>
                </c:pt>
                <c:pt idx="21">
                  <c:v>66.7</c:v>
                </c:pt>
                <c:pt idx="22">
                  <c:v>72.06</c:v>
                </c:pt>
                <c:pt idx="23">
                  <c:v>26.650000000000009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6057344"/>
        <c:axId val="196063232"/>
      </c:barChart>
      <c:catAx>
        <c:axId val="196057344"/>
        <c:scaling>
          <c:orientation val="minMax"/>
        </c:scaling>
        <c:delete val="0"/>
        <c:axPos val="b"/>
        <c:majorTickMark val="out"/>
        <c:minorTickMark val="none"/>
        <c:tickLblPos val="nextTo"/>
        <c:crossAx val="196063232"/>
        <c:crosses val="autoZero"/>
        <c:auto val="1"/>
        <c:lblAlgn val="ctr"/>
        <c:lblOffset val="100"/>
        <c:noMultiLvlLbl val="0"/>
      </c:catAx>
      <c:valAx>
        <c:axId val="1960632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605734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Лист2!$A$5:$B$5</c:f>
              <c:strCache>
                <c:ptCount val="1"/>
                <c:pt idx="0">
                  <c:v>РФ</c:v>
                </c:pt>
              </c:strCache>
            </c:strRef>
          </c:tx>
          <c:invertIfNegative val="0"/>
          <c:cat>
            <c:numRef>
              <c:f>Лист2!$C$4:$P$4</c:f>
              <c:numCache>
                <c:formatCode>General</c:formatCode>
                <c:ptCount val="1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5">
                  <c:v>2</c:v>
                </c:pt>
                <c:pt idx="6">
                  <c:v>3</c:v>
                </c:pt>
                <c:pt idx="7">
                  <c:v>4</c:v>
                </c:pt>
                <c:pt idx="8">
                  <c:v>5</c:v>
                </c:pt>
                <c:pt idx="10">
                  <c:v>2</c:v>
                </c:pt>
                <c:pt idx="11">
                  <c:v>3</c:v>
                </c:pt>
                <c:pt idx="12">
                  <c:v>4</c:v>
                </c:pt>
                <c:pt idx="13">
                  <c:v>5</c:v>
                </c:pt>
              </c:numCache>
            </c:numRef>
          </c:cat>
          <c:val>
            <c:numRef>
              <c:f>Лист2!$C$5:$P$5</c:f>
              <c:numCache>
                <c:formatCode>General</c:formatCode>
                <c:ptCount val="14"/>
                <c:pt idx="0">
                  <c:v>14.97</c:v>
                </c:pt>
                <c:pt idx="1">
                  <c:v>45.309999999999995</c:v>
                </c:pt>
                <c:pt idx="2">
                  <c:v>33.03</c:v>
                </c:pt>
                <c:pt idx="3">
                  <c:v>6.6899999999999995</c:v>
                </c:pt>
                <c:pt idx="5">
                  <c:v>16.02</c:v>
                </c:pt>
                <c:pt idx="6">
                  <c:v>47.27</c:v>
                </c:pt>
                <c:pt idx="7">
                  <c:v>31.25</c:v>
                </c:pt>
                <c:pt idx="8">
                  <c:v>5.46</c:v>
                </c:pt>
                <c:pt idx="10">
                  <c:v>14.88</c:v>
                </c:pt>
                <c:pt idx="11">
                  <c:v>49.720000000000013</c:v>
                </c:pt>
                <c:pt idx="12">
                  <c:v>29.39</c:v>
                </c:pt>
                <c:pt idx="13">
                  <c:v>6.01</c:v>
                </c:pt>
              </c:numCache>
            </c:numRef>
          </c:val>
        </c:ser>
        <c:ser>
          <c:idx val="1"/>
          <c:order val="1"/>
          <c:tx>
            <c:strRef>
              <c:f>Лист2!$A$6:$B$6</c:f>
              <c:strCache>
                <c:ptCount val="1"/>
                <c:pt idx="0">
                  <c:v>Край</c:v>
                </c:pt>
              </c:strCache>
            </c:strRef>
          </c:tx>
          <c:invertIfNegative val="0"/>
          <c:cat>
            <c:numRef>
              <c:f>Лист2!$C$4:$P$4</c:f>
              <c:numCache>
                <c:formatCode>General</c:formatCode>
                <c:ptCount val="1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5">
                  <c:v>2</c:v>
                </c:pt>
                <c:pt idx="6">
                  <c:v>3</c:v>
                </c:pt>
                <c:pt idx="7">
                  <c:v>4</c:v>
                </c:pt>
                <c:pt idx="8">
                  <c:v>5</c:v>
                </c:pt>
                <c:pt idx="10">
                  <c:v>2</c:v>
                </c:pt>
                <c:pt idx="11">
                  <c:v>3</c:v>
                </c:pt>
                <c:pt idx="12">
                  <c:v>4</c:v>
                </c:pt>
                <c:pt idx="13">
                  <c:v>5</c:v>
                </c:pt>
              </c:numCache>
            </c:numRef>
          </c:cat>
          <c:val>
            <c:numRef>
              <c:f>Лист2!$C$6:$P$6</c:f>
              <c:numCache>
                <c:formatCode>General</c:formatCode>
                <c:ptCount val="14"/>
                <c:pt idx="0">
                  <c:v>25.7</c:v>
                </c:pt>
                <c:pt idx="1">
                  <c:v>47.59</c:v>
                </c:pt>
                <c:pt idx="2">
                  <c:v>23.69</c:v>
                </c:pt>
                <c:pt idx="3">
                  <c:v>3.02</c:v>
                </c:pt>
                <c:pt idx="5">
                  <c:v>24.05</c:v>
                </c:pt>
                <c:pt idx="6">
                  <c:v>50.349999999999994</c:v>
                </c:pt>
                <c:pt idx="7">
                  <c:v>22.919999999999991</c:v>
                </c:pt>
                <c:pt idx="8">
                  <c:v>2.69</c:v>
                </c:pt>
                <c:pt idx="10">
                  <c:v>24.22</c:v>
                </c:pt>
                <c:pt idx="11">
                  <c:v>51.94</c:v>
                </c:pt>
                <c:pt idx="12">
                  <c:v>20.36</c:v>
                </c:pt>
                <c:pt idx="13">
                  <c:v>3.48</c:v>
                </c:pt>
              </c:numCache>
            </c:numRef>
          </c:val>
        </c:ser>
        <c:ser>
          <c:idx val="2"/>
          <c:order val="2"/>
          <c:tx>
            <c:strRef>
              <c:f>Лист2!$A$7:$B$7</c:f>
              <c:strCache>
                <c:ptCount val="1"/>
                <c:pt idx="0">
                  <c:v>Район</c:v>
                </c:pt>
              </c:strCache>
            </c:strRef>
          </c:tx>
          <c:invertIfNegative val="0"/>
          <c:cat>
            <c:numRef>
              <c:f>Лист2!$C$4:$P$4</c:f>
              <c:numCache>
                <c:formatCode>General</c:formatCode>
                <c:ptCount val="1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5">
                  <c:v>2</c:v>
                </c:pt>
                <c:pt idx="6">
                  <c:v>3</c:v>
                </c:pt>
                <c:pt idx="7">
                  <c:v>4</c:v>
                </c:pt>
                <c:pt idx="8">
                  <c:v>5</c:v>
                </c:pt>
                <c:pt idx="10">
                  <c:v>2</c:v>
                </c:pt>
                <c:pt idx="11">
                  <c:v>3</c:v>
                </c:pt>
                <c:pt idx="12">
                  <c:v>4</c:v>
                </c:pt>
                <c:pt idx="13">
                  <c:v>5</c:v>
                </c:pt>
              </c:numCache>
            </c:numRef>
          </c:cat>
          <c:val>
            <c:numRef>
              <c:f>Лист2!$C$7:$P$7</c:f>
              <c:numCache>
                <c:formatCode>General</c:formatCode>
                <c:ptCount val="14"/>
                <c:pt idx="0">
                  <c:v>40.879999999999995</c:v>
                </c:pt>
                <c:pt idx="1">
                  <c:v>43.09</c:v>
                </c:pt>
                <c:pt idx="2">
                  <c:v>14.360000000000005</c:v>
                </c:pt>
                <c:pt idx="3">
                  <c:v>1.6600000000000001</c:v>
                </c:pt>
                <c:pt idx="5">
                  <c:v>48.849999999999994</c:v>
                </c:pt>
                <c:pt idx="6">
                  <c:v>39.08</c:v>
                </c:pt>
                <c:pt idx="7">
                  <c:v>12.07</c:v>
                </c:pt>
                <c:pt idx="8">
                  <c:v>0</c:v>
                </c:pt>
                <c:pt idx="10">
                  <c:v>48.32</c:v>
                </c:pt>
                <c:pt idx="11">
                  <c:v>40.270000000000003</c:v>
                </c:pt>
                <c:pt idx="12">
                  <c:v>9.4</c:v>
                </c:pt>
                <c:pt idx="13">
                  <c:v>2.0099999999999998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5566976"/>
        <c:axId val="195572864"/>
      </c:barChart>
      <c:catAx>
        <c:axId val="195566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95572864"/>
        <c:crosses val="autoZero"/>
        <c:auto val="1"/>
        <c:lblAlgn val="ctr"/>
        <c:lblOffset val="100"/>
        <c:noMultiLvlLbl val="0"/>
      </c:catAx>
      <c:valAx>
        <c:axId val="1955728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55669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Край</c:v>
          </c:tx>
          <c:invertIfNegative val="0"/>
          <c:cat>
            <c:strRef>
              <c:f>Лист2!$B$3:$D$3</c:f>
              <c:strCache>
                <c:ptCount val="3"/>
                <c:pt idx="0">
                  <c:v>6 кл.</c:v>
                </c:pt>
                <c:pt idx="1">
                  <c:v>7 кл.</c:v>
                </c:pt>
                <c:pt idx="2">
                  <c:v>8 кл.</c:v>
                </c:pt>
              </c:strCache>
            </c:strRef>
          </c:cat>
          <c:val>
            <c:numRef>
              <c:f>Лист2!$B$4:$D$4</c:f>
              <c:numCache>
                <c:formatCode>General</c:formatCode>
                <c:ptCount val="3"/>
                <c:pt idx="0">
                  <c:v>51</c:v>
                </c:pt>
                <c:pt idx="1">
                  <c:v>47.3</c:v>
                </c:pt>
                <c:pt idx="2">
                  <c:v>46.9</c:v>
                </c:pt>
              </c:numCache>
            </c:numRef>
          </c:val>
        </c:ser>
        <c:ser>
          <c:idx val="1"/>
          <c:order val="1"/>
          <c:tx>
            <c:v>Район</c:v>
          </c:tx>
          <c:invertIfNegative val="0"/>
          <c:cat>
            <c:strRef>
              <c:f>Лист2!$B$3:$D$3</c:f>
              <c:strCache>
                <c:ptCount val="3"/>
                <c:pt idx="0">
                  <c:v>6 кл.</c:v>
                </c:pt>
                <c:pt idx="1">
                  <c:v>7 кл.</c:v>
                </c:pt>
                <c:pt idx="2">
                  <c:v>8 кл.</c:v>
                </c:pt>
              </c:strCache>
            </c:strRef>
          </c:cat>
          <c:val>
            <c:numRef>
              <c:f>Лист2!$B$5:$D$5</c:f>
              <c:numCache>
                <c:formatCode>General</c:formatCode>
                <c:ptCount val="3"/>
                <c:pt idx="0">
                  <c:v>44.8</c:v>
                </c:pt>
                <c:pt idx="1">
                  <c:v>37.9</c:v>
                </c:pt>
                <c:pt idx="2">
                  <c:v>39.1</c:v>
                </c:pt>
              </c:numCache>
            </c:numRef>
          </c:val>
        </c:ser>
        <c:ser>
          <c:idx val="2"/>
          <c:order val="2"/>
          <c:tx>
            <c:v>РФ</c:v>
          </c:tx>
          <c:invertIfNegative val="0"/>
          <c:cat>
            <c:strRef>
              <c:f>Лист2!$B$3:$D$3</c:f>
              <c:strCache>
                <c:ptCount val="3"/>
                <c:pt idx="0">
                  <c:v>6 кл.</c:v>
                </c:pt>
                <c:pt idx="1">
                  <c:v>7 кл.</c:v>
                </c:pt>
                <c:pt idx="2">
                  <c:v>8 кл.</c:v>
                </c:pt>
              </c:strCache>
            </c:strRef>
          </c:cat>
          <c:val>
            <c:numRef>
              <c:f>Лист2!$B$6:$D$6</c:f>
              <c:numCache>
                <c:formatCode>General</c:formatCode>
                <c:ptCount val="3"/>
                <c:pt idx="0">
                  <c:v>56.9</c:v>
                </c:pt>
                <c:pt idx="1">
                  <c:v>52.4</c:v>
                </c:pt>
                <c:pt idx="2">
                  <c:v>52.6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5595264"/>
        <c:axId val="195613440"/>
      </c:barChart>
      <c:catAx>
        <c:axId val="195595264"/>
        <c:scaling>
          <c:orientation val="minMax"/>
        </c:scaling>
        <c:delete val="0"/>
        <c:axPos val="b"/>
        <c:majorTickMark val="out"/>
        <c:minorTickMark val="none"/>
        <c:tickLblPos val="nextTo"/>
        <c:crossAx val="195613440"/>
        <c:crosses val="autoZero"/>
        <c:auto val="1"/>
        <c:lblAlgn val="ctr"/>
        <c:lblOffset val="100"/>
        <c:noMultiLvlLbl val="0"/>
      </c:catAx>
      <c:valAx>
        <c:axId val="1956134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5595264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/>
            </a:pPr>
            <a:endParaRPr lang="ru-RU"/>
          </a:p>
        </c:txPr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Лист4!$F$3</c:f>
              <c:strCache>
                <c:ptCount val="1"/>
                <c:pt idx="0">
                  <c:v>Край</c:v>
                </c:pt>
              </c:strCache>
            </c:strRef>
          </c:tx>
          <c:invertIfNegative val="0"/>
          <c:cat>
            <c:strRef>
              <c:f>Лист4!$D$4:$E$23</c:f>
              <c:strCache>
                <c:ptCount val="20"/>
                <c:pt idx="0">
                  <c:v>1.1. Свойства живых организмов (структурированность, целостность, обмен веществ, движение, размножение, развитие, раздражимость, приспособленность, наследственность и изменчивость) их проявление у растений, животных, грибов и бактерий	
Умение определять п</c:v>
                </c:pt>
                <c:pt idx="1">
                  <c:v>1.2. Уметь выявлять приспособления организмов к среде обитания, источники мутагенов в окружающей среде (косвенно), антропогенные изменения в экосистемах своей местности</c:v>
                </c:pt>
                <c:pt idx="2">
                  <c:v>1.3. Свойства живых организмов (структурированность, целостность, обмен веществ, движение, размножение, развитие, раздражимость, приспособленность, наследственность и изменчивость) их проявление у растений, животных, грибов и бактерий	
Умение определять п</c:v>
                </c:pt>
                <c:pt idx="3">
                  <c:v>2.1. Уметь решать элементарные биологические задачи, составлять элементарные схемы скрещивания и схемы переноса веществ и энергии в экосистемах (цепи питания)</c:v>
                </c:pt>
                <c:pt idx="4">
                  <c:v>2.2. Процессы жизнедеятельности растений. Обмен веществ и превращение энергии: почвенное питание и воздушное питание (фотосинтез), дыхание, удаление конечных продуктов обмена веществ. Транспорт веществ.
Движение. Рост, развитие и размножение растений. Пол</c:v>
                </c:pt>
                <c:pt idx="5">
                  <c:v>3.1. Знать и понимать сущность биологических процессов: размножение, оплодотворение, действие искусственного и естественного отбора, формирование приспособленности, образование видов, круговорот веществ и превращения энергии в экосистемах и биосфере.</c:v>
                </c:pt>
                <c:pt idx="6">
                  <c:v>3.2. Уметь объяснять: роль биологии в формировании научного мировоззрения; вклад биологических теорий в формирование современной естественнонаучной картины мира; единство живой и неживой природы, родство живых организмов; отрицательное влияние алкоголя, н</c:v>
                </c:pt>
                <c:pt idx="7">
                  <c:v>4.1. Уметь объяснять: роль биологии в формировании научного мировоззрения; вклад биологических теорий в формирование современной естественнонаучной картины мира; единство живой и неживой природы, родство живых организмов; отрицательное влияние алкоголя, н</c:v>
                </c:pt>
                <c:pt idx="8">
                  <c:v>4.2. Использовать приобретенные знания и умения в практической деятельности и повседневной жизни для соблюдения мер профилактики отравлений, вирусных и других заболеваний, стрессов, вредных привычек (курение, алкоголизм, наркомания), а также правил поведе</c:v>
                </c:pt>
                <c:pt idx="9">
                  <c:v>4.3. Использовать приобретенные знания и умения в практической деятельности и повседневной жизни для соблюдения мер профилактики отравлений, вирусных и других заболеваний, стрессов, вредных привычек (курение, алкоголизм, наркомания), а также правил поведе</c:v>
                </c:pt>
                <c:pt idx="10">
                  <c:v>5. Организм. Классификация организмов. Принципы классификации. Одноклеточные и многоклеточные организмы	
Формирование первоначальных систематизированных представлений о биологических объектах, процессах, явлениях, закономерностях, об основных биологически</c:v>
                </c:pt>
                <c:pt idx="11">
                  <c:v>6.1. Условия обитания растений. Среды обитания растений. Среды обитания животных. Сезонные явления в жизни животных 	
Умение создавать, применять и преобразовывать знаки и символы, модели и схемы для решения учебных и познавательных задач
</c:v>
                </c:pt>
                <c:pt idx="12">
                  <c:v>6.2. Условия обитания растений. Среды обитания растений. Среды обитания животных. Сезонные явления в жизни животных 	
Умение создавать, применять и преобразовывать знаки и символы, модели и схемы для решения учебных и познавательных задач
</c:v>
                </c:pt>
                <c:pt idx="13">
                  <c:v>7.1. Знать и понимать основные положения биологических теорий (клеточная, эволюционная теория Ч. Дарвина); учение В.И. Вернадского о биосфере; сущность законов Г. Менделя, закономерностей изменчивости.
Уметь решать элементарные биологические задачи, соста</c:v>
                </c:pt>
                <c:pt idx="14">
                  <c:v>7.2. Знать и понимать основные положения биологических теорий (клеточная, эволюционная теория Ч. Дарвина); учение В.И. Вернадского о биосфере; сущность законов Г. Менделя, закономерностей изменчивости.
Уметь решать элементарные биологические задачи, соста</c:v>
                </c:pt>
                <c:pt idx="15">
                  <c:v>8. Среды жизни	
Формирование основ экологической грамотности: способности оценивать последствия деятельности человека в природе, влияние факторов риска на здоровье человека; выбирать целевые и смысловые установки в своих действиях и поступках по отношению</c:v>
                </c:pt>
                <c:pt idx="16">
                  <c:v>9. Знать и понимать строение биологических объектов: клетки, генов и хромосом, вида и экосистем (структура)</c:v>
                </c:pt>
                <c:pt idx="17">
                  <c:v>10K1. Биология как наука. Методы изучения живых организмов. Роль биологии в познании окружающего мира и практической деятельности людей	
Умение осознанно использовать речевые средства в соответствии с задачей коммуникации для выражения своих чувств, мысле</c:v>
                </c:pt>
                <c:pt idx="18">
                  <c:v>10K2. Знать и понимать строение биологических объектов: клетки, генов и хромосом, вида и экосистем (структура).
Уметь объяснять роль биологии в формировании научного мировоззрения; вклад биологических теорий в формирование современной естественнонаучной к</c:v>
                </c:pt>
                <c:pt idx="19">
                  <c:v>10K3. Знать и понимать строение биологических объектов: клетки, генов и хромосом, вида и экосистем (структура).
Уметь объяснять роль биологии в формировании научного мировоззрения; вклад биологических теорий в формирование современной естественнонаучной к</c:v>
                </c:pt>
              </c:strCache>
            </c:strRef>
          </c:cat>
          <c:val>
            <c:numRef>
              <c:f>Лист4!$F$4:$F$23</c:f>
              <c:numCache>
                <c:formatCode>General</c:formatCode>
                <c:ptCount val="20"/>
                <c:pt idx="0">
                  <c:v>96.19</c:v>
                </c:pt>
                <c:pt idx="1">
                  <c:v>33.270000000000003</c:v>
                </c:pt>
                <c:pt idx="2">
                  <c:v>31.77</c:v>
                </c:pt>
                <c:pt idx="3">
                  <c:v>66.260000000000005</c:v>
                </c:pt>
                <c:pt idx="4">
                  <c:v>37.200000000000003</c:v>
                </c:pt>
                <c:pt idx="5">
                  <c:v>64.099999999999994</c:v>
                </c:pt>
                <c:pt idx="6">
                  <c:v>35.42</c:v>
                </c:pt>
                <c:pt idx="7">
                  <c:v>47.49</c:v>
                </c:pt>
                <c:pt idx="8">
                  <c:v>45.8</c:v>
                </c:pt>
                <c:pt idx="9">
                  <c:v>50.660000000000011</c:v>
                </c:pt>
                <c:pt idx="10">
                  <c:v>61.949999999999996</c:v>
                </c:pt>
                <c:pt idx="11">
                  <c:v>68.05</c:v>
                </c:pt>
                <c:pt idx="12">
                  <c:v>38.89</c:v>
                </c:pt>
                <c:pt idx="13">
                  <c:v>51.96</c:v>
                </c:pt>
                <c:pt idx="14">
                  <c:v>20.34</c:v>
                </c:pt>
                <c:pt idx="15">
                  <c:v>38.53</c:v>
                </c:pt>
                <c:pt idx="16">
                  <c:v>62.839999999999996</c:v>
                </c:pt>
                <c:pt idx="17">
                  <c:v>73.709999999999994</c:v>
                </c:pt>
                <c:pt idx="18">
                  <c:v>62.33</c:v>
                </c:pt>
                <c:pt idx="19">
                  <c:v>33.6</c:v>
                </c:pt>
              </c:numCache>
            </c:numRef>
          </c:val>
        </c:ser>
        <c:ser>
          <c:idx val="1"/>
          <c:order val="1"/>
          <c:tx>
            <c:strRef>
              <c:f>Лист4!$G$3</c:f>
              <c:strCache>
                <c:ptCount val="1"/>
                <c:pt idx="0">
                  <c:v>Район</c:v>
                </c:pt>
              </c:strCache>
            </c:strRef>
          </c:tx>
          <c:invertIfNegative val="0"/>
          <c:cat>
            <c:strRef>
              <c:f>Лист4!$D$4:$E$23</c:f>
              <c:strCache>
                <c:ptCount val="20"/>
                <c:pt idx="0">
                  <c:v>1.1. Свойства живых организмов (структурированность, целостность, обмен веществ, движение, размножение, развитие, раздражимость, приспособленность, наследственность и изменчивость) их проявление у растений, животных, грибов и бактерий	
Умение определять п</c:v>
                </c:pt>
                <c:pt idx="1">
                  <c:v>1.2. Уметь выявлять приспособления организмов к среде обитания, источники мутагенов в окружающей среде (косвенно), антропогенные изменения в экосистемах своей местности</c:v>
                </c:pt>
                <c:pt idx="2">
                  <c:v>1.3. Свойства живых организмов (структурированность, целостность, обмен веществ, движение, размножение, развитие, раздражимость, приспособленность, наследственность и изменчивость) их проявление у растений, животных, грибов и бактерий	
Умение определять п</c:v>
                </c:pt>
                <c:pt idx="3">
                  <c:v>2.1. Уметь решать элементарные биологические задачи, составлять элементарные схемы скрещивания и схемы переноса веществ и энергии в экосистемах (цепи питания)</c:v>
                </c:pt>
                <c:pt idx="4">
                  <c:v>2.2. Процессы жизнедеятельности растений. Обмен веществ и превращение энергии: почвенное питание и воздушное питание (фотосинтез), дыхание, удаление конечных продуктов обмена веществ. Транспорт веществ.
Движение. Рост, развитие и размножение растений. Пол</c:v>
                </c:pt>
                <c:pt idx="5">
                  <c:v>3.1. Знать и понимать сущность биологических процессов: размножение, оплодотворение, действие искусственного и естественного отбора, формирование приспособленности, образование видов, круговорот веществ и превращения энергии в экосистемах и биосфере.</c:v>
                </c:pt>
                <c:pt idx="6">
                  <c:v>3.2. Уметь объяснять: роль биологии в формировании научного мировоззрения; вклад биологических теорий в формирование современной естественнонаучной картины мира; единство живой и неживой природы, родство живых организмов; отрицательное влияние алкоголя, н</c:v>
                </c:pt>
                <c:pt idx="7">
                  <c:v>4.1. Уметь объяснять: роль биологии в формировании научного мировоззрения; вклад биологических теорий в формирование современной естественнонаучной картины мира; единство живой и неживой природы, родство живых организмов; отрицательное влияние алкоголя, н</c:v>
                </c:pt>
                <c:pt idx="8">
                  <c:v>4.2. Использовать приобретенные знания и умения в практической деятельности и повседневной жизни для соблюдения мер профилактики отравлений, вирусных и других заболеваний, стрессов, вредных привычек (курение, алкоголизм, наркомания), а также правил поведе</c:v>
                </c:pt>
                <c:pt idx="9">
                  <c:v>4.3. Использовать приобретенные знания и умения в практической деятельности и повседневной жизни для соблюдения мер профилактики отравлений, вирусных и других заболеваний, стрессов, вредных привычек (курение, алкоголизм, наркомания), а также правил поведе</c:v>
                </c:pt>
                <c:pt idx="10">
                  <c:v>5. Организм. Классификация организмов. Принципы классификации. Одноклеточные и многоклеточные организмы	
Формирование первоначальных систематизированных представлений о биологических объектах, процессах, явлениях, закономерностях, об основных биологически</c:v>
                </c:pt>
                <c:pt idx="11">
                  <c:v>6.1. Условия обитания растений. Среды обитания растений. Среды обитания животных. Сезонные явления в жизни животных 	
Умение создавать, применять и преобразовывать знаки и символы, модели и схемы для решения учебных и познавательных задач
</c:v>
                </c:pt>
                <c:pt idx="12">
                  <c:v>6.2. Условия обитания растений. Среды обитания растений. Среды обитания животных. Сезонные явления в жизни животных 	
Умение создавать, применять и преобразовывать знаки и символы, модели и схемы для решения учебных и познавательных задач
</c:v>
                </c:pt>
                <c:pt idx="13">
                  <c:v>7.1. Знать и понимать основные положения биологических теорий (клеточная, эволюционная теория Ч. Дарвина); учение В.И. Вернадского о биосфере; сущность законов Г. Менделя, закономерностей изменчивости.
Уметь решать элементарные биологические задачи, соста</c:v>
                </c:pt>
                <c:pt idx="14">
                  <c:v>7.2. Знать и понимать основные положения биологических теорий (клеточная, эволюционная теория Ч. Дарвина); учение В.И. Вернадского о биосфере; сущность законов Г. Менделя, закономерностей изменчивости.
Уметь решать элементарные биологические задачи, соста</c:v>
                </c:pt>
                <c:pt idx="15">
                  <c:v>8. Среды жизни	
Формирование основ экологической грамотности: способности оценивать последствия деятельности человека в природе, влияние факторов риска на здоровье человека; выбирать целевые и смысловые установки в своих действиях и поступках по отношению</c:v>
                </c:pt>
                <c:pt idx="16">
                  <c:v>9. Знать и понимать строение биологических объектов: клетки, генов и хромосом, вида и экосистем (структура)</c:v>
                </c:pt>
                <c:pt idx="17">
                  <c:v>10K1. Биология как наука. Методы изучения живых организмов. Роль биологии в познании окружающего мира и практической деятельности людей	
Умение осознанно использовать речевые средства в соответствии с задачей коммуникации для выражения своих чувств, мысле</c:v>
                </c:pt>
                <c:pt idx="18">
                  <c:v>10K2. Знать и понимать строение биологических объектов: клетки, генов и хромосом, вида и экосистем (структура).
Уметь объяснять роль биологии в формировании научного мировоззрения; вклад биологических теорий в формирование современной естественнонаучной к</c:v>
                </c:pt>
                <c:pt idx="19">
                  <c:v>10K3. Знать и понимать строение биологических объектов: клетки, генов и хромосом, вида и экосистем (структура).
Уметь объяснять роль биологии в формировании научного мировоззрения; вклад биологических теорий в формирование современной естественнонаучной к</c:v>
                </c:pt>
              </c:strCache>
            </c:strRef>
          </c:cat>
          <c:val>
            <c:numRef>
              <c:f>Лист4!$G$4:$G$23</c:f>
              <c:numCache>
                <c:formatCode>General</c:formatCode>
                <c:ptCount val="20"/>
                <c:pt idx="0">
                  <c:v>95.03</c:v>
                </c:pt>
                <c:pt idx="1">
                  <c:v>25.14</c:v>
                </c:pt>
                <c:pt idx="2">
                  <c:v>24.86</c:v>
                </c:pt>
                <c:pt idx="3">
                  <c:v>56.349999999999994</c:v>
                </c:pt>
                <c:pt idx="4">
                  <c:v>26.52</c:v>
                </c:pt>
                <c:pt idx="5">
                  <c:v>48.339999999999996</c:v>
                </c:pt>
                <c:pt idx="6">
                  <c:v>32.04</c:v>
                </c:pt>
                <c:pt idx="7">
                  <c:v>54.14</c:v>
                </c:pt>
                <c:pt idx="8">
                  <c:v>51.379999999999995</c:v>
                </c:pt>
                <c:pt idx="9">
                  <c:v>31.49</c:v>
                </c:pt>
                <c:pt idx="10">
                  <c:v>50</c:v>
                </c:pt>
                <c:pt idx="11">
                  <c:v>53.59</c:v>
                </c:pt>
                <c:pt idx="12">
                  <c:v>27.62</c:v>
                </c:pt>
                <c:pt idx="13">
                  <c:v>45.86</c:v>
                </c:pt>
                <c:pt idx="14">
                  <c:v>24.49</c:v>
                </c:pt>
                <c:pt idx="15">
                  <c:v>36.190000000000012</c:v>
                </c:pt>
                <c:pt idx="16">
                  <c:v>67.959999999999994</c:v>
                </c:pt>
                <c:pt idx="17">
                  <c:v>59.120000000000012</c:v>
                </c:pt>
                <c:pt idx="18">
                  <c:v>50.28</c:v>
                </c:pt>
                <c:pt idx="19">
                  <c:v>35.910000000000004</c:v>
                </c:pt>
              </c:numCache>
            </c:numRef>
          </c:val>
        </c:ser>
        <c:ser>
          <c:idx val="2"/>
          <c:order val="2"/>
          <c:tx>
            <c:strRef>
              <c:f>Лист4!$H$3</c:f>
              <c:strCache>
                <c:ptCount val="1"/>
                <c:pt idx="0">
                  <c:v>РФ</c:v>
                </c:pt>
              </c:strCache>
            </c:strRef>
          </c:tx>
          <c:invertIfNegative val="0"/>
          <c:cat>
            <c:strRef>
              <c:f>Лист4!$D$4:$E$23</c:f>
              <c:strCache>
                <c:ptCount val="20"/>
                <c:pt idx="0">
                  <c:v>1.1. Свойства живых организмов (структурированность, целостность, обмен веществ, движение, размножение, развитие, раздражимость, приспособленность, наследственность и изменчивость) их проявление у растений, животных, грибов и бактерий	
Умение определять п</c:v>
                </c:pt>
                <c:pt idx="1">
                  <c:v>1.2. Уметь выявлять приспособления организмов к среде обитания, источники мутагенов в окружающей среде (косвенно), антропогенные изменения в экосистемах своей местности</c:v>
                </c:pt>
                <c:pt idx="2">
                  <c:v>1.3. Свойства живых организмов (структурированность, целостность, обмен веществ, движение, размножение, развитие, раздражимость, приспособленность, наследственность и изменчивость) их проявление у растений, животных, грибов и бактерий	
Умение определять п</c:v>
                </c:pt>
                <c:pt idx="3">
                  <c:v>2.1. Уметь решать элементарные биологические задачи, составлять элементарные схемы скрещивания и схемы переноса веществ и энергии в экосистемах (цепи питания)</c:v>
                </c:pt>
                <c:pt idx="4">
                  <c:v>2.2. Процессы жизнедеятельности растений. Обмен веществ и превращение энергии: почвенное питание и воздушное питание (фотосинтез), дыхание, удаление конечных продуктов обмена веществ. Транспорт веществ.
Движение. Рост, развитие и размножение растений. Пол</c:v>
                </c:pt>
                <c:pt idx="5">
                  <c:v>3.1. Знать и понимать сущность биологических процессов: размножение, оплодотворение, действие искусственного и естественного отбора, формирование приспособленности, образование видов, круговорот веществ и превращения энергии в экосистемах и биосфере.</c:v>
                </c:pt>
                <c:pt idx="6">
                  <c:v>3.2. Уметь объяснять: роль биологии в формировании научного мировоззрения; вклад биологических теорий в формирование современной естественнонаучной картины мира; единство живой и неживой природы, родство живых организмов; отрицательное влияние алкоголя, н</c:v>
                </c:pt>
                <c:pt idx="7">
                  <c:v>4.1. Уметь объяснять: роль биологии в формировании научного мировоззрения; вклад биологических теорий в формирование современной естественнонаучной картины мира; единство живой и неживой природы, родство живых организмов; отрицательное влияние алкоголя, н</c:v>
                </c:pt>
                <c:pt idx="8">
                  <c:v>4.2. Использовать приобретенные знания и умения в практической деятельности и повседневной жизни для соблюдения мер профилактики отравлений, вирусных и других заболеваний, стрессов, вредных привычек (курение, алкоголизм, наркомания), а также правил поведе</c:v>
                </c:pt>
                <c:pt idx="9">
                  <c:v>4.3. Использовать приобретенные знания и умения в практической деятельности и повседневной жизни для соблюдения мер профилактики отравлений, вирусных и других заболеваний, стрессов, вредных привычек (курение, алкоголизм, наркомания), а также правил поведе</c:v>
                </c:pt>
                <c:pt idx="10">
                  <c:v>5. Организм. Классификация организмов. Принципы классификации. Одноклеточные и многоклеточные организмы	
Формирование первоначальных систематизированных представлений о биологических объектах, процессах, явлениях, закономерностях, об основных биологически</c:v>
                </c:pt>
                <c:pt idx="11">
                  <c:v>6.1. Условия обитания растений. Среды обитания растений. Среды обитания животных. Сезонные явления в жизни животных 	
Умение создавать, применять и преобразовывать знаки и символы, модели и схемы для решения учебных и познавательных задач
</c:v>
                </c:pt>
                <c:pt idx="12">
                  <c:v>6.2. Условия обитания растений. Среды обитания растений. Среды обитания животных. Сезонные явления в жизни животных 	
Умение создавать, применять и преобразовывать знаки и символы, модели и схемы для решения учебных и познавательных задач
</c:v>
                </c:pt>
                <c:pt idx="13">
                  <c:v>7.1. Знать и понимать основные положения биологических теорий (клеточная, эволюционная теория Ч. Дарвина); учение В.И. Вернадского о биосфере; сущность законов Г. Менделя, закономерностей изменчивости.
Уметь решать элементарные биологические задачи, соста</c:v>
                </c:pt>
                <c:pt idx="14">
                  <c:v>7.2. Знать и понимать основные положения биологических теорий (клеточная, эволюционная теория Ч. Дарвина); учение В.И. Вернадского о биосфере; сущность законов Г. Менделя, закономерностей изменчивости.
Уметь решать элементарные биологические задачи, соста</c:v>
                </c:pt>
                <c:pt idx="15">
                  <c:v>8. Среды жизни	
Формирование основ экологической грамотности: способности оценивать последствия деятельности человека в природе, влияние факторов риска на здоровье человека; выбирать целевые и смысловые установки в своих действиях и поступках по отношению</c:v>
                </c:pt>
                <c:pt idx="16">
                  <c:v>9. Знать и понимать строение биологических объектов: клетки, генов и хромосом, вида и экосистем (структура)</c:v>
                </c:pt>
                <c:pt idx="17">
                  <c:v>10K1. Биология как наука. Методы изучения живых организмов. Роль биологии в познании окружающего мира и практической деятельности людей	
Умение осознанно использовать речевые средства в соответствии с задачей коммуникации для выражения своих чувств, мысле</c:v>
                </c:pt>
                <c:pt idx="18">
                  <c:v>10K2. Знать и понимать строение биологических объектов: клетки, генов и хромосом, вида и экосистем (структура).
Уметь объяснять роль биологии в формировании научного мировоззрения; вклад биологических теорий в формирование современной естественнонаучной к</c:v>
                </c:pt>
                <c:pt idx="19">
                  <c:v>10K3. Знать и понимать строение биологических объектов: клетки, генов и хромосом, вида и экосистем (структура).
Уметь объяснять роль биологии в формировании научного мировоззрения; вклад биологических теорий в формирование современной естественнонаучной к</c:v>
                </c:pt>
              </c:strCache>
            </c:strRef>
          </c:cat>
          <c:val>
            <c:numRef>
              <c:f>Лист4!$H$4:$H$23</c:f>
              <c:numCache>
                <c:formatCode>General</c:formatCode>
                <c:ptCount val="20"/>
                <c:pt idx="0">
                  <c:v>96.88</c:v>
                </c:pt>
                <c:pt idx="1">
                  <c:v>38.349999999999994</c:v>
                </c:pt>
                <c:pt idx="2">
                  <c:v>34.49</c:v>
                </c:pt>
                <c:pt idx="3">
                  <c:v>71.73</c:v>
                </c:pt>
                <c:pt idx="4">
                  <c:v>42.9</c:v>
                </c:pt>
                <c:pt idx="5">
                  <c:v>69.569999999999993</c:v>
                </c:pt>
                <c:pt idx="6">
                  <c:v>44.21</c:v>
                </c:pt>
                <c:pt idx="7">
                  <c:v>57.05</c:v>
                </c:pt>
                <c:pt idx="8">
                  <c:v>52.27</c:v>
                </c:pt>
                <c:pt idx="9">
                  <c:v>61.87</c:v>
                </c:pt>
                <c:pt idx="10">
                  <c:v>67.239999999999995</c:v>
                </c:pt>
                <c:pt idx="11">
                  <c:v>71.849999999999994</c:v>
                </c:pt>
                <c:pt idx="12">
                  <c:v>45.1</c:v>
                </c:pt>
                <c:pt idx="13">
                  <c:v>57.86</c:v>
                </c:pt>
                <c:pt idx="14">
                  <c:v>25.77999999999999</c:v>
                </c:pt>
                <c:pt idx="15">
                  <c:v>44.99</c:v>
                </c:pt>
                <c:pt idx="16">
                  <c:v>68.31</c:v>
                </c:pt>
                <c:pt idx="17">
                  <c:v>80.09</c:v>
                </c:pt>
                <c:pt idx="18">
                  <c:v>68.790000000000006</c:v>
                </c:pt>
                <c:pt idx="19">
                  <c:v>40.5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5212416"/>
        <c:axId val="195213952"/>
      </c:barChart>
      <c:catAx>
        <c:axId val="195212416"/>
        <c:scaling>
          <c:orientation val="minMax"/>
        </c:scaling>
        <c:delete val="0"/>
        <c:axPos val="b"/>
        <c:majorTickMark val="out"/>
        <c:minorTickMark val="none"/>
        <c:tickLblPos val="nextTo"/>
        <c:crossAx val="195213952"/>
        <c:crosses val="autoZero"/>
        <c:auto val="1"/>
        <c:lblAlgn val="ctr"/>
        <c:lblOffset val="100"/>
        <c:noMultiLvlLbl val="0"/>
      </c:catAx>
      <c:valAx>
        <c:axId val="1952139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52124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Лист1!$K$3</c:f>
              <c:strCache>
                <c:ptCount val="1"/>
                <c:pt idx="0">
                  <c:v>Край</c:v>
                </c:pt>
              </c:strCache>
            </c:strRef>
          </c:tx>
          <c:invertIfNegative val="0"/>
          <c:cat>
            <c:strRef>
              <c:f>Лист1!$I$4:$J$24</c:f>
              <c:strCache>
                <c:ptCount val="21"/>
                <c:pt idx="0">
                  <c:v>1.1. Уметь выявлять приспособления организмов к среде обитания, источники мутагенов в окружающей среде (косвенно), антропогенные изменения в экосистемах своей местности</c:v>
                </c:pt>
                <c:pt idx="1">
                  <c:v>1.2. Свойства живых организмов (структурированность, целостность, обмен веществ, движение, размножение, развитие, раздражимость, приспособленность, наследственность и изменчивость) их проявление у растений, животных, грибов и бактерий	
Умение определять п</c:v>
                </c:pt>
                <c:pt idx="2">
                  <c:v>1.3. Свойства живых организмов их проявление у растений. Жизнедеятельность цветковых растений
Формирование первоначальных систематизированных представлений о биологических объектах, процессах, явлениях, закономерностях; овладение понятийным аппаратом биол</c:v>
                </c:pt>
                <c:pt idx="3">
                  <c:v>2.1. Процессы жизнедеятельности растений. Обмен веществ и превращение энергии: почвенное питание и воздушное питание (фотосинтез), дыхание, удаление конечных продуктов обмена веществ. Транспорт веществ.
Движение. Рост, развитие и размножение растений. Пол</c:v>
                </c:pt>
                <c:pt idx="4">
                  <c:v>2.2. Царство Растения. Органы цветкового растения. Жизнедеятельность цветковых растений
Умение определять понятия, создавать обобщения, устанавливать аналогии, классифицировать, самостоятельно выбирать основания и критерии для классификации
</c:v>
                </c:pt>
                <c:pt idx="5">
                  <c:v>3.1. Биология как наука. Методы изучения живых организмов. Роль биологии в познании окружающего мира и практической деятельности людей.
Правила работы в кабинете биологии, с биологическими приборами и инструментами	
Приобретение опыта использования методо</c:v>
                </c:pt>
                <c:pt idx="6">
                  <c:v>3.2. Биология как наука. Методы изучения живых организмов. Роль биологии в познании окружающего мира и практической деятельности людей.
Правила работы в кабинете биологии, с биологическими приборами и инструментами	
Приобретение опыта использования методо</c:v>
                </c:pt>
                <c:pt idx="7">
                  <c:v>3.3. Микроскопическое строение растений	
Приобретение опыта использования методов биологической науки и проведения несложных биологических экспериментов для изучения живых организмов и человека
</c:v>
                </c:pt>
                <c:pt idx="8">
                  <c:v>3.4. Правила работы в кабинете биологии, с биологическими приборами и инструментами. 	
Приобретение опыта использования методов биологической науки и проведения несложных биологических экспериментов для изучения живых организмов и человека, проведения эко</c:v>
                </c:pt>
                <c:pt idx="9">
                  <c:v>4. Клеточное строение организмов. Многообразие организмов. Царство Растения. Органы цветкового растения. Микроскопическое строение растений. Жизнедеятельность цветковых растений	
Смысловое чтение
</c:v>
                </c:pt>
                <c:pt idx="10">
                  <c:v>5.1. Использовать приобретенные знания и умения в практической деятельности и повседневной жизни для соблюдения мер профилактики отравлений, вирусных и других заболеваний, стрессов, вредных привычек (курение, алкоголизм, наркомания), а также правил поведе</c:v>
                </c:pt>
                <c:pt idx="11">
                  <c:v>5.2. Уметь решать элементарные биологические задачи, составлять элементарные схемы скрещивания и схемы переноса веществ и энергии в экосистемах (цепи питания)</c:v>
                </c:pt>
                <c:pt idx="12">
                  <c:v>5.3. Условия обитания растений. Среды обитания растений. Среды обитания животных. Сезонные явления в жизни животных 	
Умение создавать, применять и преобразовывать знаки и символы, модели и схемы для решения учебных и познавательных задач
</c:v>
                </c:pt>
                <c:pt idx="13">
                  <c:v>6. Царство Растения. Царство Животные	
Умение определять понятия, создавать обобщения, устанавливать аналогии, классифицировать, самостоятельно выбирать основания и критерии для классификации
</c:v>
                </c:pt>
                <c:pt idx="14">
                  <c:v>7. Знать и понимать основные положения биологических теорий (клеточная, эволюционная теория Ч. Дарвина); учение В.И. Вернадского о биосфере; сущность законов Г. Менделя, закономерностей изменчивости.
Уметь решать элементарные биологические задачи, составл</c:v>
                </c:pt>
                <c:pt idx="15">
                  <c:v>8.1. Среды жизни	
Формирование основ экологической грамотности: способности оценивать последствия деятельности человека в природе, влияние факторов риска на здоровье человека; выбирать целевые и смысловые установки в своих действиях и поступках по отношен</c:v>
                </c:pt>
                <c:pt idx="16">
                  <c:v>8.2. Соблюдение правил поведения в окружающей среде. Бережное отношение к природе. Охрана биологических объектов
Формирование представлений о значении биологических наук в решении проблем необходимости рационального природопользования защиты здоровья люде</c:v>
                </c:pt>
                <c:pt idx="17">
                  <c:v>8.3. Знать и понимать строение биологических объектов: клетки, генов и хромосом, вида и экосистем (структура).
Уметь объяснять роль биологии в формировании научного мировоззрения; вклад биологических теорий в формирование современной естественнонаучной ка</c:v>
                </c:pt>
                <c:pt idx="18">
                  <c:v>9. Органы цветкового растения	
Умение определять понятия, создавать обобщения, устанавливать аналогии, классифицировать, самостоятельно выбирать основания и критерии для классификации
</c:v>
                </c:pt>
                <c:pt idx="19">
                  <c:v>10.1. Приемы выращивания, размножения растений и ухода за нимиУмение создавать, применять и преобразовывать знаки и символы, модели и схемы для решения учебных и познавательных задач</c:v>
                </c:pt>
                <c:pt idx="20">
                  <c:v>10.2. Приемы выращивания, размножения растений и ухода за нимиУмение создавать, применять и преобразовывать знаки и символы, модели и схемы для решения учебных и познавательных задач</c:v>
                </c:pt>
              </c:strCache>
            </c:strRef>
          </c:cat>
          <c:val>
            <c:numRef>
              <c:f>Лист1!$K$4:$K$24</c:f>
              <c:numCache>
                <c:formatCode>General</c:formatCode>
                <c:ptCount val="21"/>
                <c:pt idx="0">
                  <c:v>54.91</c:v>
                </c:pt>
                <c:pt idx="1">
                  <c:v>26.89</c:v>
                </c:pt>
                <c:pt idx="2">
                  <c:v>41.77</c:v>
                </c:pt>
                <c:pt idx="3">
                  <c:v>53.4</c:v>
                </c:pt>
                <c:pt idx="4">
                  <c:v>40.53</c:v>
                </c:pt>
                <c:pt idx="5">
                  <c:v>53.71</c:v>
                </c:pt>
                <c:pt idx="6">
                  <c:v>36.339999999999996</c:v>
                </c:pt>
                <c:pt idx="7">
                  <c:v>26.13000000000001</c:v>
                </c:pt>
                <c:pt idx="8">
                  <c:v>27.1</c:v>
                </c:pt>
                <c:pt idx="9">
                  <c:v>43.87</c:v>
                </c:pt>
                <c:pt idx="10">
                  <c:v>57.36</c:v>
                </c:pt>
                <c:pt idx="11">
                  <c:v>39.36</c:v>
                </c:pt>
                <c:pt idx="12">
                  <c:v>33.54</c:v>
                </c:pt>
                <c:pt idx="13">
                  <c:v>57.32</c:v>
                </c:pt>
                <c:pt idx="14">
                  <c:v>79.02</c:v>
                </c:pt>
                <c:pt idx="15">
                  <c:v>46.28</c:v>
                </c:pt>
                <c:pt idx="16">
                  <c:v>41.9</c:v>
                </c:pt>
                <c:pt idx="17">
                  <c:v>22.6</c:v>
                </c:pt>
                <c:pt idx="18">
                  <c:v>53.51</c:v>
                </c:pt>
                <c:pt idx="19">
                  <c:v>83.240000000000023</c:v>
                </c:pt>
                <c:pt idx="20">
                  <c:v>75.61999999999999</c:v>
                </c:pt>
              </c:numCache>
            </c:numRef>
          </c:val>
        </c:ser>
        <c:ser>
          <c:idx val="1"/>
          <c:order val="1"/>
          <c:tx>
            <c:strRef>
              <c:f>Лист1!$L$3</c:f>
              <c:strCache>
                <c:ptCount val="1"/>
                <c:pt idx="0">
                  <c:v>Район</c:v>
                </c:pt>
              </c:strCache>
            </c:strRef>
          </c:tx>
          <c:invertIfNegative val="0"/>
          <c:cat>
            <c:strRef>
              <c:f>Лист1!$I$4:$J$24</c:f>
              <c:strCache>
                <c:ptCount val="21"/>
                <c:pt idx="0">
                  <c:v>1.1. Уметь выявлять приспособления организмов к среде обитания, источники мутагенов в окружающей среде (косвенно), антропогенные изменения в экосистемах своей местности</c:v>
                </c:pt>
                <c:pt idx="1">
                  <c:v>1.2. Свойства живых организмов (структурированность, целостность, обмен веществ, движение, размножение, развитие, раздражимость, приспособленность, наследственность и изменчивость) их проявление у растений, животных, грибов и бактерий	
Умение определять п</c:v>
                </c:pt>
                <c:pt idx="2">
                  <c:v>1.3. Свойства живых организмов их проявление у растений. Жизнедеятельность цветковых растений
Формирование первоначальных систематизированных представлений о биологических объектах, процессах, явлениях, закономерностях; овладение понятийным аппаратом биол</c:v>
                </c:pt>
                <c:pt idx="3">
                  <c:v>2.1. Процессы жизнедеятельности растений. Обмен веществ и превращение энергии: почвенное питание и воздушное питание (фотосинтез), дыхание, удаление конечных продуктов обмена веществ. Транспорт веществ.
Движение. Рост, развитие и размножение растений. Пол</c:v>
                </c:pt>
                <c:pt idx="4">
                  <c:v>2.2. Царство Растения. Органы цветкового растения. Жизнедеятельность цветковых растений
Умение определять понятия, создавать обобщения, устанавливать аналогии, классифицировать, самостоятельно выбирать основания и критерии для классификации
</c:v>
                </c:pt>
                <c:pt idx="5">
                  <c:v>3.1. Биология как наука. Методы изучения живых организмов. Роль биологии в познании окружающего мира и практической деятельности людей.
Правила работы в кабинете биологии, с биологическими приборами и инструментами	
Приобретение опыта использования методо</c:v>
                </c:pt>
                <c:pt idx="6">
                  <c:v>3.2. Биология как наука. Методы изучения живых организмов. Роль биологии в познании окружающего мира и практической деятельности людей.
Правила работы в кабинете биологии, с биологическими приборами и инструментами	
Приобретение опыта использования методо</c:v>
                </c:pt>
                <c:pt idx="7">
                  <c:v>3.3. Микроскопическое строение растений	
Приобретение опыта использования методов биологической науки и проведения несложных биологических экспериментов для изучения живых организмов и человека
</c:v>
                </c:pt>
                <c:pt idx="8">
                  <c:v>3.4. Правила работы в кабинете биологии, с биологическими приборами и инструментами. 	
Приобретение опыта использования методов биологической науки и проведения несложных биологических экспериментов для изучения живых организмов и человека, проведения эко</c:v>
                </c:pt>
                <c:pt idx="9">
                  <c:v>4. Клеточное строение организмов. Многообразие организмов. Царство Растения. Органы цветкового растения. Микроскопическое строение растений. Жизнедеятельность цветковых растений	
Смысловое чтение
</c:v>
                </c:pt>
                <c:pt idx="10">
                  <c:v>5.1. Использовать приобретенные знания и умения в практической деятельности и повседневной жизни для соблюдения мер профилактики отравлений, вирусных и других заболеваний, стрессов, вредных привычек (курение, алкоголизм, наркомания), а также правил поведе</c:v>
                </c:pt>
                <c:pt idx="11">
                  <c:v>5.2. Уметь решать элементарные биологические задачи, составлять элементарные схемы скрещивания и схемы переноса веществ и энергии в экосистемах (цепи питания)</c:v>
                </c:pt>
                <c:pt idx="12">
                  <c:v>5.3. Условия обитания растений. Среды обитания растений. Среды обитания животных. Сезонные явления в жизни животных 	
Умение создавать, применять и преобразовывать знаки и символы, модели и схемы для решения учебных и познавательных задач
</c:v>
                </c:pt>
                <c:pt idx="13">
                  <c:v>6. Царство Растения. Царство Животные	
Умение определять понятия, создавать обобщения, устанавливать аналогии, классифицировать, самостоятельно выбирать основания и критерии для классификации
</c:v>
                </c:pt>
                <c:pt idx="14">
                  <c:v>7. Знать и понимать основные положения биологических теорий (клеточная, эволюционная теория Ч. Дарвина); учение В.И. Вернадского о биосфере; сущность законов Г. Менделя, закономерностей изменчивости.
Уметь решать элементарные биологические задачи, составл</c:v>
                </c:pt>
                <c:pt idx="15">
                  <c:v>8.1. Среды жизни	
Формирование основ экологической грамотности: способности оценивать последствия деятельности человека в природе, влияние факторов риска на здоровье человека; выбирать целевые и смысловые установки в своих действиях и поступках по отношен</c:v>
                </c:pt>
                <c:pt idx="16">
                  <c:v>8.2. Соблюдение правил поведения в окружающей среде. Бережное отношение к природе. Охрана биологических объектов
Формирование представлений о значении биологических наук в решении проблем необходимости рационального природопользования защиты здоровья люде</c:v>
                </c:pt>
                <c:pt idx="17">
                  <c:v>8.3. Знать и понимать строение биологических объектов: клетки, генов и хромосом, вида и экосистем (структура).
Уметь объяснять роль биологии в формировании научного мировоззрения; вклад биологических теорий в формирование современной естественнонаучной ка</c:v>
                </c:pt>
                <c:pt idx="18">
                  <c:v>9. Органы цветкового растения	
Умение определять понятия, создавать обобщения, устанавливать аналогии, классифицировать, самостоятельно выбирать основания и критерии для классификации
</c:v>
                </c:pt>
                <c:pt idx="19">
                  <c:v>10.1. Приемы выращивания, размножения растений и ухода за нимиУмение создавать, применять и преобразовывать знаки и символы, модели и схемы для решения учебных и познавательных задач</c:v>
                </c:pt>
                <c:pt idx="20">
                  <c:v>10.2. Приемы выращивания, размножения растений и ухода за нимиУмение создавать, применять и преобразовывать знаки и символы, модели и схемы для решения учебных и познавательных задач</c:v>
                </c:pt>
              </c:strCache>
            </c:strRef>
          </c:cat>
          <c:val>
            <c:numRef>
              <c:f>Лист1!$L$4:$L$24</c:f>
              <c:numCache>
                <c:formatCode>General</c:formatCode>
                <c:ptCount val="21"/>
                <c:pt idx="0">
                  <c:v>36.78</c:v>
                </c:pt>
                <c:pt idx="1">
                  <c:v>17.239999999999988</c:v>
                </c:pt>
                <c:pt idx="2">
                  <c:v>30.45999999999999</c:v>
                </c:pt>
                <c:pt idx="3">
                  <c:v>49.43</c:v>
                </c:pt>
                <c:pt idx="4">
                  <c:v>29.310000000000009</c:v>
                </c:pt>
                <c:pt idx="5">
                  <c:v>41.379999999999995</c:v>
                </c:pt>
                <c:pt idx="6">
                  <c:v>24.71</c:v>
                </c:pt>
                <c:pt idx="7">
                  <c:v>24.71</c:v>
                </c:pt>
                <c:pt idx="8">
                  <c:v>12.07</c:v>
                </c:pt>
                <c:pt idx="9">
                  <c:v>29.02</c:v>
                </c:pt>
                <c:pt idx="10">
                  <c:v>45.98</c:v>
                </c:pt>
                <c:pt idx="11">
                  <c:v>36.78</c:v>
                </c:pt>
                <c:pt idx="12">
                  <c:v>22.99</c:v>
                </c:pt>
                <c:pt idx="13">
                  <c:v>48.28</c:v>
                </c:pt>
                <c:pt idx="14">
                  <c:v>73.28</c:v>
                </c:pt>
                <c:pt idx="15">
                  <c:v>39.660000000000011</c:v>
                </c:pt>
                <c:pt idx="16">
                  <c:v>30.45999999999999</c:v>
                </c:pt>
                <c:pt idx="17">
                  <c:v>21.84</c:v>
                </c:pt>
                <c:pt idx="18">
                  <c:v>35.92</c:v>
                </c:pt>
                <c:pt idx="19">
                  <c:v>78.45</c:v>
                </c:pt>
                <c:pt idx="20">
                  <c:v>68.679999999999978</c:v>
                </c:pt>
              </c:numCache>
            </c:numRef>
          </c:val>
        </c:ser>
        <c:ser>
          <c:idx val="2"/>
          <c:order val="2"/>
          <c:tx>
            <c:strRef>
              <c:f>Лист1!$M$3</c:f>
              <c:strCache>
                <c:ptCount val="1"/>
                <c:pt idx="0">
                  <c:v>РФ</c:v>
                </c:pt>
              </c:strCache>
            </c:strRef>
          </c:tx>
          <c:invertIfNegative val="0"/>
          <c:cat>
            <c:strRef>
              <c:f>Лист1!$I$4:$J$24</c:f>
              <c:strCache>
                <c:ptCount val="21"/>
                <c:pt idx="0">
                  <c:v>1.1. Уметь выявлять приспособления организмов к среде обитания, источники мутагенов в окружающей среде (косвенно), антропогенные изменения в экосистемах своей местности</c:v>
                </c:pt>
                <c:pt idx="1">
                  <c:v>1.2. Свойства живых организмов (структурированность, целостность, обмен веществ, движение, размножение, развитие, раздражимость, приспособленность, наследственность и изменчивость) их проявление у растений, животных, грибов и бактерий	
Умение определять п</c:v>
                </c:pt>
                <c:pt idx="2">
                  <c:v>1.3. Свойства живых организмов их проявление у растений. Жизнедеятельность цветковых растений
Формирование первоначальных систематизированных представлений о биологических объектах, процессах, явлениях, закономерностях; овладение понятийным аппаратом биол</c:v>
                </c:pt>
                <c:pt idx="3">
                  <c:v>2.1. Процессы жизнедеятельности растений. Обмен веществ и превращение энергии: почвенное питание и воздушное питание (фотосинтез), дыхание, удаление конечных продуктов обмена веществ. Транспорт веществ.
Движение. Рост, развитие и размножение растений. Пол</c:v>
                </c:pt>
                <c:pt idx="4">
                  <c:v>2.2. Царство Растения. Органы цветкового растения. Жизнедеятельность цветковых растений
Умение определять понятия, создавать обобщения, устанавливать аналогии, классифицировать, самостоятельно выбирать основания и критерии для классификации
</c:v>
                </c:pt>
                <c:pt idx="5">
                  <c:v>3.1. Биология как наука. Методы изучения живых организмов. Роль биологии в познании окружающего мира и практической деятельности людей.
Правила работы в кабинете биологии, с биологическими приборами и инструментами	
Приобретение опыта использования методо</c:v>
                </c:pt>
                <c:pt idx="6">
                  <c:v>3.2. Биология как наука. Методы изучения живых организмов. Роль биологии в познании окружающего мира и практической деятельности людей.
Правила работы в кабинете биологии, с биологическими приборами и инструментами	
Приобретение опыта использования методо</c:v>
                </c:pt>
                <c:pt idx="7">
                  <c:v>3.3. Микроскопическое строение растений	
Приобретение опыта использования методов биологической науки и проведения несложных биологических экспериментов для изучения живых организмов и человека
</c:v>
                </c:pt>
                <c:pt idx="8">
                  <c:v>3.4. Правила работы в кабинете биологии, с биологическими приборами и инструментами. 	
Приобретение опыта использования методов биологической науки и проведения несложных биологических экспериментов для изучения живых организмов и человека, проведения эко</c:v>
                </c:pt>
                <c:pt idx="9">
                  <c:v>4. Клеточное строение организмов. Многообразие организмов. Царство Растения. Органы цветкового растения. Микроскопическое строение растений. Жизнедеятельность цветковых растений	
Смысловое чтение
</c:v>
                </c:pt>
                <c:pt idx="10">
                  <c:v>5.1. Использовать приобретенные знания и умения в практической деятельности и повседневной жизни для соблюдения мер профилактики отравлений, вирусных и других заболеваний, стрессов, вредных привычек (курение, алкоголизм, наркомания), а также правил поведе</c:v>
                </c:pt>
                <c:pt idx="11">
                  <c:v>5.2. Уметь решать элементарные биологические задачи, составлять элементарные схемы скрещивания и схемы переноса веществ и энергии в экосистемах (цепи питания)</c:v>
                </c:pt>
                <c:pt idx="12">
                  <c:v>5.3. Условия обитания растений. Среды обитания растений. Среды обитания животных. Сезонные явления в жизни животных 	
Умение создавать, применять и преобразовывать знаки и символы, модели и схемы для решения учебных и познавательных задач
</c:v>
                </c:pt>
                <c:pt idx="13">
                  <c:v>6. Царство Растения. Царство Животные	
Умение определять понятия, создавать обобщения, устанавливать аналогии, классифицировать, самостоятельно выбирать основания и критерии для классификации
</c:v>
                </c:pt>
                <c:pt idx="14">
                  <c:v>7. Знать и понимать основные положения биологических теорий (клеточная, эволюционная теория Ч. Дарвина); учение В.И. Вернадского о биосфере; сущность законов Г. Менделя, закономерностей изменчивости.
Уметь решать элементарные биологические задачи, составл</c:v>
                </c:pt>
                <c:pt idx="15">
                  <c:v>8.1. Среды жизни	
Формирование основ экологической грамотности: способности оценивать последствия деятельности человека в природе, влияние факторов риска на здоровье человека; выбирать целевые и смысловые установки в своих действиях и поступках по отношен</c:v>
                </c:pt>
                <c:pt idx="16">
                  <c:v>8.2. Соблюдение правил поведения в окружающей среде. Бережное отношение к природе. Охрана биологических объектов
Формирование представлений о значении биологических наук в решении проблем необходимости рационального природопользования защиты здоровья люде</c:v>
                </c:pt>
                <c:pt idx="17">
                  <c:v>8.3. Знать и понимать строение биологических объектов: клетки, генов и хромосом, вида и экосистем (структура).
Уметь объяснять роль биологии в формировании научного мировоззрения; вклад биологических теорий в формирование современной естественнонаучной ка</c:v>
                </c:pt>
                <c:pt idx="18">
                  <c:v>9. Органы цветкового растения	
Умение определять понятия, создавать обобщения, устанавливать аналогии, классифицировать, самостоятельно выбирать основания и критерии для классификации
</c:v>
                </c:pt>
                <c:pt idx="19">
                  <c:v>10.1. Приемы выращивания, размножения растений и ухода за нимиУмение создавать, применять и преобразовывать знаки и символы, модели и схемы для решения учебных и познавательных задач</c:v>
                </c:pt>
                <c:pt idx="20">
                  <c:v>10.2. Приемы выращивания, размножения растений и ухода за нимиУмение создавать, применять и преобразовывать знаки и символы, модели и схемы для решения учебных и познавательных задач</c:v>
                </c:pt>
              </c:strCache>
            </c:strRef>
          </c:cat>
          <c:val>
            <c:numRef>
              <c:f>Лист1!$M$4:$M$24</c:f>
              <c:numCache>
                <c:formatCode>General</c:formatCode>
                <c:ptCount val="21"/>
                <c:pt idx="0">
                  <c:v>61.96</c:v>
                </c:pt>
                <c:pt idx="1">
                  <c:v>33.630000000000003</c:v>
                </c:pt>
                <c:pt idx="2">
                  <c:v>48.27</c:v>
                </c:pt>
                <c:pt idx="3">
                  <c:v>60.58</c:v>
                </c:pt>
                <c:pt idx="4">
                  <c:v>46.27</c:v>
                </c:pt>
                <c:pt idx="5">
                  <c:v>63.58</c:v>
                </c:pt>
                <c:pt idx="6">
                  <c:v>43.87</c:v>
                </c:pt>
                <c:pt idx="7">
                  <c:v>34.339999999999996</c:v>
                </c:pt>
                <c:pt idx="8">
                  <c:v>32.06</c:v>
                </c:pt>
                <c:pt idx="9">
                  <c:v>50.86</c:v>
                </c:pt>
                <c:pt idx="10">
                  <c:v>62.82</c:v>
                </c:pt>
                <c:pt idx="11">
                  <c:v>46.44</c:v>
                </c:pt>
                <c:pt idx="12">
                  <c:v>42.49</c:v>
                </c:pt>
                <c:pt idx="13">
                  <c:v>62.379999999999995</c:v>
                </c:pt>
                <c:pt idx="14">
                  <c:v>79.930000000000007</c:v>
                </c:pt>
                <c:pt idx="15">
                  <c:v>47.86</c:v>
                </c:pt>
                <c:pt idx="16">
                  <c:v>42.59</c:v>
                </c:pt>
                <c:pt idx="17">
                  <c:v>22.17</c:v>
                </c:pt>
                <c:pt idx="18">
                  <c:v>58.720000000000013</c:v>
                </c:pt>
                <c:pt idx="19">
                  <c:v>83.669999999999987</c:v>
                </c:pt>
                <c:pt idx="20">
                  <c:v>76.849999999999994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5676800"/>
        <c:axId val="195297664"/>
      </c:barChart>
      <c:catAx>
        <c:axId val="195676800"/>
        <c:scaling>
          <c:orientation val="minMax"/>
        </c:scaling>
        <c:delete val="0"/>
        <c:axPos val="b"/>
        <c:majorTickMark val="out"/>
        <c:minorTickMark val="none"/>
        <c:tickLblPos val="nextTo"/>
        <c:crossAx val="195297664"/>
        <c:crosses val="autoZero"/>
        <c:auto val="1"/>
        <c:lblAlgn val="ctr"/>
        <c:lblOffset val="100"/>
        <c:noMultiLvlLbl val="0"/>
      </c:catAx>
      <c:valAx>
        <c:axId val="1952976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56768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Лист2!$G$6</c:f>
              <c:strCache>
                <c:ptCount val="1"/>
                <c:pt idx="0">
                  <c:v>Край</c:v>
                </c:pt>
              </c:strCache>
            </c:strRef>
          </c:tx>
          <c:invertIfNegative val="0"/>
          <c:val>
            <c:numRef>
              <c:f>Лист2!$G$7:$G$22</c:f>
              <c:numCache>
                <c:formatCode>General</c:formatCode>
                <c:ptCount val="16"/>
                <c:pt idx="0">
                  <c:v>65.099999999999994</c:v>
                </c:pt>
                <c:pt idx="1">
                  <c:v>36.550000000000004</c:v>
                </c:pt>
                <c:pt idx="2">
                  <c:v>46.53</c:v>
                </c:pt>
                <c:pt idx="3">
                  <c:v>68.209999999999994</c:v>
                </c:pt>
                <c:pt idx="4">
                  <c:v>58.87</c:v>
                </c:pt>
                <c:pt idx="5">
                  <c:v>45.74</c:v>
                </c:pt>
                <c:pt idx="6">
                  <c:v>44.620000000000012</c:v>
                </c:pt>
                <c:pt idx="7">
                  <c:v>42.82</c:v>
                </c:pt>
                <c:pt idx="8">
                  <c:v>30.56</c:v>
                </c:pt>
                <c:pt idx="9">
                  <c:v>66.19</c:v>
                </c:pt>
                <c:pt idx="10">
                  <c:v>22.73</c:v>
                </c:pt>
                <c:pt idx="11">
                  <c:v>44.82</c:v>
                </c:pt>
                <c:pt idx="12">
                  <c:v>28.93</c:v>
                </c:pt>
                <c:pt idx="13">
                  <c:v>63.39</c:v>
                </c:pt>
                <c:pt idx="14">
                  <c:v>31.03</c:v>
                </c:pt>
                <c:pt idx="15">
                  <c:v>55.879999999999995</c:v>
                </c:pt>
              </c:numCache>
            </c:numRef>
          </c:val>
        </c:ser>
        <c:ser>
          <c:idx val="1"/>
          <c:order val="1"/>
          <c:tx>
            <c:strRef>
              <c:f>Лист2!$H$6</c:f>
              <c:strCache>
                <c:ptCount val="1"/>
                <c:pt idx="0">
                  <c:v>Район</c:v>
                </c:pt>
              </c:strCache>
            </c:strRef>
          </c:tx>
          <c:invertIfNegative val="0"/>
          <c:val>
            <c:numRef>
              <c:f>Лист2!$H$7:$H$22</c:f>
              <c:numCache>
                <c:formatCode>General</c:formatCode>
                <c:ptCount val="16"/>
                <c:pt idx="0">
                  <c:v>67.11</c:v>
                </c:pt>
                <c:pt idx="1">
                  <c:v>25.5</c:v>
                </c:pt>
                <c:pt idx="2">
                  <c:v>35.57</c:v>
                </c:pt>
                <c:pt idx="3">
                  <c:v>57.379999999999995</c:v>
                </c:pt>
                <c:pt idx="4">
                  <c:v>55.03</c:v>
                </c:pt>
                <c:pt idx="5">
                  <c:v>36.58</c:v>
                </c:pt>
                <c:pt idx="6">
                  <c:v>24.830000000000005</c:v>
                </c:pt>
                <c:pt idx="7">
                  <c:v>30.2</c:v>
                </c:pt>
                <c:pt idx="8">
                  <c:v>29.19</c:v>
                </c:pt>
                <c:pt idx="9">
                  <c:v>69.8</c:v>
                </c:pt>
                <c:pt idx="10">
                  <c:v>12.42</c:v>
                </c:pt>
                <c:pt idx="11">
                  <c:v>24.830000000000005</c:v>
                </c:pt>
                <c:pt idx="12">
                  <c:v>19.45999999999999</c:v>
                </c:pt>
                <c:pt idx="13">
                  <c:v>62.08</c:v>
                </c:pt>
                <c:pt idx="14">
                  <c:v>20.810000000000009</c:v>
                </c:pt>
                <c:pt idx="15">
                  <c:v>54.36</c:v>
                </c:pt>
              </c:numCache>
            </c:numRef>
          </c:val>
        </c:ser>
        <c:ser>
          <c:idx val="2"/>
          <c:order val="2"/>
          <c:tx>
            <c:strRef>
              <c:f>Лист2!$I$6</c:f>
              <c:strCache>
                <c:ptCount val="1"/>
                <c:pt idx="0">
                  <c:v>РФ</c:v>
                </c:pt>
              </c:strCache>
            </c:strRef>
          </c:tx>
          <c:invertIfNegative val="0"/>
          <c:val>
            <c:numRef>
              <c:f>Лист2!$I$7:$I$22</c:f>
              <c:numCache>
                <c:formatCode>General</c:formatCode>
                <c:ptCount val="16"/>
                <c:pt idx="0">
                  <c:v>68.72</c:v>
                </c:pt>
                <c:pt idx="1">
                  <c:v>42.02</c:v>
                </c:pt>
                <c:pt idx="2">
                  <c:v>54.660000000000011</c:v>
                </c:pt>
                <c:pt idx="3">
                  <c:v>74.25</c:v>
                </c:pt>
                <c:pt idx="4">
                  <c:v>62.96</c:v>
                </c:pt>
                <c:pt idx="5">
                  <c:v>53.46</c:v>
                </c:pt>
                <c:pt idx="6">
                  <c:v>51.48</c:v>
                </c:pt>
                <c:pt idx="7">
                  <c:v>48.78</c:v>
                </c:pt>
                <c:pt idx="8">
                  <c:v>35.89</c:v>
                </c:pt>
                <c:pt idx="9">
                  <c:v>71.64</c:v>
                </c:pt>
                <c:pt idx="10">
                  <c:v>26.6</c:v>
                </c:pt>
                <c:pt idx="11">
                  <c:v>50.3</c:v>
                </c:pt>
                <c:pt idx="12">
                  <c:v>31.18</c:v>
                </c:pt>
                <c:pt idx="13">
                  <c:v>68.11</c:v>
                </c:pt>
                <c:pt idx="14">
                  <c:v>40.4</c:v>
                </c:pt>
                <c:pt idx="15">
                  <c:v>62.01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5323008"/>
        <c:axId val="195324544"/>
      </c:barChart>
      <c:catAx>
        <c:axId val="195323008"/>
        <c:scaling>
          <c:orientation val="minMax"/>
        </c:scaling>
        <c:delete val="0"/>
        <c:axPos val="b"/>
        <c:majorTickMark val="out"/>
        <c:minorTickMark val="none"/>
        <c:tickLblPos val="nextTo"/>
        <c:crossAx val="195324544"/>
        <c:crosses val="autoZero"/>
        <c:auto val="1"/>
        <c:lblAlgn val="ctr"/>
        <c:lblOffset val="100"/>
        <c:noMultiLvlLbl val="0"/>
      </c:catAx>
      <c:valAx>
        <c:axId val="1953245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53230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Лист4!$C$21:$D$21</c:f>
              <c:strCache>
                <c:ptCount val="1"/>
                <c:pt idx="0">
                  <c:v>Край</c:v>
                </c:pt>
              </c:strCache>
            </c:strRef>
          </c:tx>
          <c:invertIfNegative val="0"/>
          <c:cat>
            <c:strRef>
              <c:f>Лист4!$E$20:$L$20</c:f>
              <c:strCache>
                <c:ptCount val="7"/>
                <c:pt idx="0">
                  <c:v>Понизили</c:v>
                </c:pt>
                <c:pt idx="1">
                  <c:v>Подтвердили</c:v>
                </c:pt>
                <c:pt idx="2">
                  <c:v>Повысили</c:v>
                </c:pt>
                <c:pt idx="4">
                  <c:v>Понизили</c:v>
                </c:pt>
                <c:pt idx="5">
                  <c:v>Подвердили</c:v>
                </c:pt>
                <c:pt idx="6">
                  <c:v>Повысили</c:v>
                </c:pt>
              </c:strCache>
            </c:strRef>
          </c:cat>
          <c:val>
            <c:numRef>
              <c:f>Лист4!$E$21:$L$21</c:f>
              <c:numCache>
                <c:formatCode>General</c:formatCode>
                <c:ptCount val="8"/>
                <c:pt idx="0">
                  <c:v>55.96</c:v>
                </c:pt>
                <c:pt idx="1">
                  <c:v>41.04</c:v>
                </c:pt>
                <c:pt idx="2">
                  <c:v>3</c:v>
                </c:pt>
                <c:pt idx="4">
                  <c:v>74.48</c:v>
                </c:pt>
                <c:pt idx="5">
                  <c:v>24.53</c:v>
                </c:pt>
                <c:pt idx="6">
                  <c:v>0.99</c:v>
                </c:pt>
              </c:numCache>
            </c:numRef>
          </c:val>
        </c:ser>
        <c:ser>
          <c:idx val="1"/>
          <c:order val="1"/>
          <c:tx>
            <c:strRef>
              <c:f>Лист4!$C$22:$D$22</c:f>
              <c:strCache>
                <c:ptCount val="1"/>
                <c:pt idx="0">
                  <c:v>Район</c:v>
                </c:pt>
              </c:strCache>
            </c:strRef>
          </c:tx>
          <c:invertIfNegative val="0"/>
          <c:cat>
            <c:strRef>
              <c:f>Лист4!$E$20:$L$20</c:f>
              <c:strCache>
                <c:ptCount val="7"/>
                <c:pt idx="0">
                  <c:v>Понизили</c:v>
                </c:pt>
                <c:pt idx="1">
                  <c:v>Подтвердили</c:v>
                </c:pt>
                <c:pt idx="2">
                  <c:v>Повысили</c:v>
                </c:pt>
                <c:pt idx="4">
                  <c:v>Понизили</c:v>
                </c:pt>
                <c:pt idx="5">
                  <c:v>Подвердили</c:v>
                </c:pt>
                <c:pt idx="6">
                  <c:v>Повысили</c:v>
                </c:pt>
              </c:strCache>
            </c:strRef>
          </c:cat>
          <c:val>
            <c:numRef>
              <c:f>Лист4!$E$22:$L$22</c:f>
              <c:numCache>
                <c:formatCode>General</c:formatCode>
                <c:ptCount val="8"/>
                <c:pt idx="0">
                  <c:v>47.309999999999995</c:v>
                </c:pt>
                <c:pt idx="1">
                  <c:v>50.3</c:v>
                </c:pt>
                <c:pt idx="2">
                  <c:v>2.4</c:v>
                </c:pt>
                <c:pt idx="4">
                  <c:v>91.33</c:v>
                </c:pt>
                <c:pt idx="5">
                  <c:v>8.67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5358720"/>
        <c:axId val="195360256"/>
      </c:barChart>
      <c:catAx>
        <c:axId val="195358720"/>
        <c:scaling>
          <c:orientation val="minMax"/>
        </c:scaling>
        <c:delete val="0"/>
        <c:axPos val="b"/>
        <c:majorTickMark val="out"/>
        <c:minorTickMark val="none"/>
        <c:tickLblPos val="nextTo"/>
        <c:crossAx val="195360256"/>
        <c:crosses val="autoZero"/>
        <c:auto val="1"/>
        <c:lblAlgn val="ctr"/>
        <c:lblOffset val="100"/>
        <c:noMultiLvlLbl val="0"/>
      </c:catAx>
      <c:valAx>
        <c:axId val="1953602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535872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Лист5!$C$6:$D$6</c:f>
              <c:strCache>
                <c:ptCount val="1"/>
                <c:pt idx="0">
                  <c:v>РФ</c:v>
                </c:pt>
              </c:strCache>
            </c:strRef>
          </c:tx>
          <c:invertIfNegative val="0"/>
          <c:cat>
            <c:numRef>
              <c:f>Лист5!$E$5:$M$5</c:f>
              <c:numCache>
                <c:formatCode>General</c:formatCode>
                <c:ptCount val="9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5">
                  <c:v>2</c:v>
                </c:pt>
                <c:pt idx="6">
                  <c:v>3</c:v>
                </c:pt>
                <c:pt idx="7">
                  <c:v>4</c:v>
                </c:pt>
                <c:pt idx="8">
                  <c:v>5</c:v>
                </c:pt>
              </c:numCache>
            </c:numRef>
          </c:cat>
          <c:val>
            <c:numRef>
              <c:f>Лист5!$E$6:$M$6</c:f>
              <c:numCache>
                <c:formatCode>General</c:formatCode>
                <c:ptCount val="9"/>
                <c:pt idx="0">
                  <c:v>6.23</c:v>
                </c:pt>
                <c:pt idx="1">
                  <c:v>47.75</c:v>
                </c:pt>
                <c:pt idx="2">
                  <c:v>38.01</c:v>
                </c:pt>
                <c:pt idx="3">
                  <c:v>8.02</c:v>
                </c:pt>
                <c:pt idx="5">
                  <c:v>16.760000000000002</c:v>
                </c:pt>
                <c:pt idx="6">
                  <c:v>57.63</c:v>
                </c:pt>
                <c:pt idx="7">
                  <c:v>20.810000000000009</c:v>
                </c:pt>
                <c:pt idx="8">
                  <c:v>4.8</c:v>
                </c:pt>
              </c:numCache>
            </c:numRef>
          </c:val>
        </c:ser>
        <c:ser>
          <c:idx val="1"/>
          <c:order val="1"/>
          <c:tx>
            <c:strRef>
              <c:f>Лист5!$C$7:$D$7</c:f>
              <c:strCache>
                <c:ptCount val="1"/>
                <c:pt idx="0">
                  <c:v>Край</c:v>
                </c:pt>
              </c:strCache>
            </c:strRef>
          </c:tx>
          <c:invertIfNegative val="0"/>
          <c:cat>
            <c:numRef>
              <c:f>Лист5!$E$5:$M$5</c:f>
              <c:numCache>
                <c:formatCode>General</c:formatCode>
                <c:ptCount val="9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5">
                  <c:v>2</c:v>
                </c:pt>
                <c:pt idx="6">
                  <c:v>3</c:v>
                </c:pt>
                <c:pt idx="7">
                  <c:v>4</c:v>
                </c:pt>
                <c:pt idx="8">
                  <c:v>5</c:v>
                </c:pt>
              </c:numCache>
            </c:numRef>
          </c:cat>
          <c:val>
            <c:numRef>
              <c:f>Лист5!$E$7:$M$7</c:f>
              <c:numCache>
                <c:formatCode>General</c:formatCode>
                <c:ptCount val="9"/>
                <c:pt idx="0">
                  <c:v>9.0400000000000009</c:v>
                </c:pt>
                <c:pt idx="1">
                  <c:v>53.39</c:v>
                </c:pt>
                <c:pt idx="2">
                  <c:v>32.339999999999996</c:v>
                </c:pt>
                <c:pt idx="3">
                  <c:v>5.23</c:v>
                </c:pt>
                <c:pt idx="5">
                  <c:v>27.71</c:v>
                </c:pt>
                <c:pt idx="6">
                  <c:v>57.809999999999995</c:v>
                </c:pt>
                <c:pt idx="7">
                  <c:v>12.42</c:v>
                </c:pt>
                <c:pt idx="8">
                  <c:v>2.06</c:v>
                </c:pt>
              </c:numCache>
            </c:numRef>
          </c:val>
        </c:ser>
        <c:ser>
          <c:idx val="2"/>
          <c:order val="2"/>
          <c:tx>
            <c:strRef>
              <c:f>Лист5!$C$8:$D$8</c:f>
              <c:strCache>
                <c:ptCount val="1"/>
                <c:pt idx="0">
                  <c:v>Район</c:v>
                </c:pt>
              </c:strCache>
            </c:strRef>
          </c:tx>
          <c:invertIfNegative val="0"/>
          <c:cat>
            <c:numRef>
              <c:f>Лист5!$E$5:$M$5</c:f>
              <c:numCache>
                <c:formatCode>General</c:formatCode>
                <c:ptCount val="9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5">
                  <c:v>2</c:v>
                </c:pt>
                <c:pt idx="6">
                  <c:v>3</c:v>
                </c:pt>
                <c:pt idx="7">
                  <c:v>4</c:v>
                </c:pt>
                <c:pt idx="8">
                  <c:v>5</c:v>
                </c:pt>
              </c:numCache>
            </c:numRef>
          </c:cat>
          <c:val>
            <c:numRef>
              <c:f>Лист5!$E$8:$M$8</c:f>
              <c:numCache>
                <c:formatCode>General</c:formatCode>
                <c:ptCount val="9"/>
                <c:pt idx="0">
                  <c:v>12.57</c:v>
                </c:pt>
                <c:pt idx="1">
                  <c:v>63.47</c:v>
                </c:pt>
                <c:pt idx="2">
                  <c:v>19.760000000000002</c:v>
                </c:pt>
                <c:pt idx="3">
                  <c:v>4.1899999999999995</c:v>
                </c:pt>
                <c:pt idx="5">
                  <c:v>56.67</c:v>
                </c:pt>
                <c:pt idx="6">
                  <c:v>42</c:v>
                </c:pt>
                <c:pt idx="7">
                  <c:v>1.33</c:v>
                </c:pt>
                <c:pt idx="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5378560"/>
        <c:axId val="195417216"/>
      </c:barChart>
      <c:catAx>
        <c:axId val="195378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95417216"/>
        <c:crosses val="autoZero"/>
        <c:auto val="1"/>
        <c:lblAlgn val="ctr"/>
        <c:lblOffset val="100"/>
        <c:noMultiLvlLbl val="0"/>
      </c:catAx>
      <c:valAx>
        <c:axId val="1954172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537856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8733012540099157E-2"/>
          <c:y val="2.5596938222805853E-2"/>
          <c:w val="0.81358005249343834"/>
          <c:h val="0.84835179788254378"/>
        </c:manualLayout>
      </c:layout>
      <c:barChart>
        <c:barDir val="col"/>
        <c:grouping val="clustered"/>
        <c:varyColors val="0"/>
        <c:ser>
          <c:idx val="0"/>
          <c:order val="0"/>
          <c:tx>
            <c:v>Край</c:v>
          </c:tx>
          <c:invertIfNegative val="0"/>
          <c:cat>
            <c:strRef>
              <c:f>Лист1!$C$1:$G$1</c:f>
              <c:strCache>
                <c:ptCount val="3"/>
                <c:pt idx="1">
                  <c:v>7 кл.</c:v>
                </c:pt>
                <c:pt idx="2">
                  <c:v>8 кл.</c:v>
                </c:pt>
              </c:strCache>
            </c:strRef>
          </c:cat>
          <c:val>
            <c:numRef>
              <c:f>Лист1!$C$2:$F$2</c:f>
              <c:numCache>
                <c:formatCode>General</c:formatCode>
                <c:ptCount val="4"/>
                <c:pt idx="1">
                  <c:v>53.1</c:v>
                </c:pt>
                <c:pt idx="2">
                  <c:v>43.6</c:v>
                </c:pt>
              </c:numCache>
            </c:numRef>
          </c:val>
        </c:ser>
        <c:ser>
          <c:idx val="1"/>
          <c:order val="1"/>
          <c:tx>
            <c:v>Район</c:v>
          </c:tx>
          <c:invertIfNegative val="0"/>
          <c:cat>
            <c:strRef>
              <c:f>Лист1!$C$1:$G$1</c:f>
              <c:strCache>
                <c:ptCount val="3"/>
                <c:pt idx="1">
                  <c:v>7 кл.</c:v>
                </c:pt>
                <c:pt idx="2">
                  <c:v>8 кл.</c:v>
                </c:pt>
              </c:strCache>
            </c:strRef>
          </c:cat>
          <c:val>
            <c:numRef>
              <c:f>Лист1!$C$3:$F$3</c:f>
              <c:numCache>
                <c:formatCode>General</c:formatCode>
                <c:ptCount val="4"/>
                <c:pt idx="1">
                  <c:v>48</c:v>
                </c:pt>
                <c:pt idx="2">
                  <c:v>26.8</c:v>
                </c:pt>
              </c:numCache>
            </c:numRef>
          </c:val>
        </c:ser>
        <c:ser>
          <c:idx val="2"/>
          <c:order val="2"/>
          <c:tx>
            <c:v>РФ</c:v>
          </c:tx>
          <c:invertIfNegative val="0"/>
          <c:cat>
            <c:strRef>
              <c:f>Лист1!$C$1:$G$1</c:f>
              <c:strCache>
                <c:ptCount val="3"/>
                <c:pt idx="1">
                  <c:v>7 кл.</c:v>
                </c:pt>
                <c:pt idx="2">
                  <c:v>8 кл.</c:v>
                </c:pt>
              </c:strCache>
            </c:strRef>
          </c:cat>
          <c:val>
            <c:numRef>
              <c:f>Лист1!$C$4:$F$4</c:f>
              <c:numCache>
                <c:formatCode>General</c:formatCode>
                <c:ptCount val="4"/>
                <c:pt idx="1">
                  <c:v>56.8</c:v>
                </c:pt>
                <c:pt idx="2">
                  <c:v>51.1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5443712"/>
        <c:axId val="195445504"/>
      </c:barChart>
      <c:catAx>
        <c:axId val="195443712"/>
        <c:scaling>
          <c:orientation val="minMax"/>
        </c:scaling>
        <c:delete val="0"/>
        <c:axPos val="b"/>
        <c:majorTickMark val="out"/>
        <c:minorTickMark val="none"/>
        <c:tickLblPos val="nextTo"/>
        <c:crossAx val="195445504"/>
        <c:crosses val="autoZero"/>
        <c:auto val="1"/>
        <c:lblAlgn val="ctr"/>
        <c:lblOffset val="100"/>
        <c:noMultiLvlLbl val="0"/>
      </c:catAx>
      <c:valAx>
        <c:axId val="1954455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5443712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/>
            </a:pPr>
            <a:endParaRPr lang="ru-RU"/>
          </a:p>
        </c:txPr>
      </c:legendEntry>
      <c:layout>
        <c:manualLayout>
          <c:xMode val="edge"/>
          <c:yMode val="edge"/>
          <c:x val="0.73343197725284359"/>
          <c:y val="0.30034995625546818"/>
          <c:w val="0.24990135608049002"/>
          <c:h val="0.32522564887722377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13932-C1E4-429C-9559-BA9B8987ED9F}" type="datetimeFigureOut">
              <a:rPr lang="ru-RU" smtClean="0"/>
              <a:pPr/>
              <a:t>24.12.2020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5F7FE-AC60-4EB1-9DEC-AFF2EB6EEB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13932-C1E4-429C-9559-BA9B8987ED9F}" type="datetimeFigureOut">
              <a:rPr lang="ru-RU" smtClean="0"/>
              <a:pPr/>
              <a:t>24.12.2020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5F7FE-AC60-4EB1-9DEC-AFF2EB6EEB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13932-C1E4-429C-9559-BA9B8987ED9F}" type="datetimeFigureOut">
              <a:rPr lang="ru-RU" smtClean="0"/>
              <a:pPr/>
              <a:t>24.12.2020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5F7FE-AC60-4EB1-9DEC-AFF2EB6EEB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13932-C1E4-429C-9559-BA9B8987ED9F}" type="datetimeFigureOut">
              <a:rPr lang="ru-RU" smtClean="0"/>
              <a:pPr/>
              <a:t>24.12.2020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5F7FE-AC60-4EB1-9DEC-AFF2EB6EEB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13932-C1E4-429C-9559-BA9B8987ED9F}" type="datetimeFigureOut">
              <a:rPr lang="ru-RU" smtClean="0"/>
              <a:pPr/>
              <a:t>24.12.2020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5F7FE-AC60-4EB1-9DEC-AFF2EB6EEB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13932-C1E4-429C-9559-BA9B8987ED9F}" type="datetimeFigureOut">
              <a:rPr lang="ru-RU" smtClean="0"/>
              <a:pPr/>
              <a:t>24.12.2020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5F7FE-AC60-4EB1-9DEC-AFF2EB6EEB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13932-C1E4-429C-9559-BA9B8987ED9F}" type="datetimeFigureOut">
              <a:rPr lang="ru-RU" smtClean="0"/>
              <a:pPr/>
              <a:t>24.12.2020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5F7FE-AC60-4EB1-9DEC-AFF2EB6EEB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13932-C1E4-429C-9559-BA9B8987ED9F}" type="datetimeFigureOut">
              <a:rPr lang="ru-RU" smtClean="0"/>
              <a:pPr/>
              <a:t>24.12.2020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5F7FE-AC60-4EB1-9DEC-AFF2EB6EEB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13932-C1E4-429C-9559-BA9B8987ED9F}" type="datetimeFigureOut">
              <a:rPr lang="ru-RU" smtClean="0"/>
              <a:pPr/>
              <a:t>24.12.2020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5F7FE-AC60-4EB1-9DEC-AFF2EB6EEB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13932-C1E4-429C-9559-BA9B8987ED9F}" type="datetimeFigureOut">
              <a:rPr lang="ru-RU" smtClean="0"/>
              <a:pPr/>
              <a:t>24.12.2020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5F7FE-AC60-4EB1-9DEC-AFF2EB6EEB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13932-C1E4-429C-9559-BA9B8987ED9F}" type="datetimeFigureOut">
              <a:rPr lang="ru-RU" smtClean="0"/>
              <a:pPr/>
              <a:t>24.12.2020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5F7FE-AC60-4EB1-9DEC-AFF2EB6EEB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13932-C1E4-429C-9559-BA9B8987ED9F}" type="datetimeFigureOut">
              <a:rPr lang="ru-RU" smtClean="0"/>
              <a:pPr/>
              <a:t>24.12.2020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5F7FE-AC60-4EB1-9DEC-AFF2EB6EEB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33670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Анализ выполнения ВПР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Ульчском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муниципальном районе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Хабаровского края по предметам «Биология» и «География»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2019-2020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Выполнение заданий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Биология 8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Результативность выполнения заданий ВПР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ru-RU" sz="36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Свыше 50 % выполнения:</a:t>
            </a:r>
          </a:p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Задания 1.1, 3, 13.1, 13.3</a:t>
            </a:r>
          </a:p>
          <a:p>
            <a:pPr algn="ctr">
              <a:buNone/>
            </a:pP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12-25 % выполнения:</a:t>
            </a:r>
          </a:p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Задания 10, 12, 13.2, 1.2, 6, 11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Сравнение отметок ВПР с отметками </a:t>
            </a: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в журнале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География 7-8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Статистика по отметкам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География 7-8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340768"/>
          <a:ext cx="864096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Выполнение заданий ВПР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География 7 - 8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79512" y="1700808"/>
          <a:ext cx="896448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Выполнение заданий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География 7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Результативные задания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420888"/>
            <a:ext cx="9144000" cy="194421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Задание 5.1, 5.2, 7, 8.1, 9 К 1</a:t>
            </a:r>
          </a:p>
          <a:p>
            <a:pPr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Результативность выполнения заданий ВПР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ru-RU" sz="36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11-25 % выполнения:</a:t>
            </a:r>
          </a:p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Задания 10.2 К2, 6.2К2,  2.1 К2, </a:t>
            </a:r>
          </a:p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1.2, 2.1 К1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Выполнение заданий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География 8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Результативность выполнения заданий ВПР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ru-RU" sz="36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Свыше 50 % выполнения:</a:t>
            </a:r>
          </a:p>
          <a:p>
            <a:pPr algn="ctr">
              <a:buNone/>
            </a:pP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НЕТ</a:t>
            </a:r>
          </a:p>
          <a:p>
            <a:pPr algn="ctr">
              <a:buNone/>
            </a:pP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7-25 % выполнения:</a:t>
            </a:r>
          </a:p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Задания2.2, 2.1, 8.3, 1.2, 3.1, 3.2, 3.3, 1.4, 5.2, 6.1, 4.3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772400" cy="1470025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Сравнение отметок ВПР с отметками в журнале по предмету «Биология» 6-8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6400800" cy="1368152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251520" y="1772816"/>
          <a:ext cx="8712968" cy="5085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Статистика по отметкам по предмету «Биология» 6-8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50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Выполнение заданий ВПР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Биология 6 - 8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1484784"/>
          <a:ext cx="9144000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Выполнение заданий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Биология 6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600200"/>
          <a:ext cx="8964488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Результативные задания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Задание 4.1: Умение объяснять роль биологии в формировании научного мировоззрения;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Задание 4.2: Умение использовать приобретенные знания и умения в практической деятельности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Задание 9: Знать и понимать строение биологических объектов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Результативность выполнения заданий ВПР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ru-RU" sz="36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Свыше 50 % выполнения:</a:t>
            </a:r>
          </a:p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Задания 1.1, 2.1, 5, 6.1, 10 К 1, 10 К 2.</a:t>
            </a:r>
          </a:p>
          <a:p>
            <a:pPr algn="ctr">
              <a:buNone/>
            </a:pPr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20-27 % выполнения:</a:t>
            </a:r>
          </a:p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Задания 1.2, 1.3, 7.2, 6.2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Выполнение заданий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Биология 7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412776"/>
          <a:ext cx="9144000" cy="5445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Результативность выполнения заданий ВПР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ru-RU" sz="36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Свыше 50 % выполнения:</a:t>
            </a:r>
          </a:p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Задания 10.1, 10.2 </a:t>
            </a:r>
          </a:p>
          <a:p>
            <a:pPr algn="ctr">
              <a:buNone/>
            </a:pP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12-25 % выполнения:</a:t>
            </a:r>
          </a:p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Задания 3.4, 1.2, 8.3, 5.3, 3.3, 3.3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640</TotalTime>
  <Words>284</Words>
  <Application>Microsoft Office PowerPoint</Application>
  <PresentationFormat>Экран (4:3)</PresentationFormat>
  <Paragraphs>54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PowerPoint</vt:lpstr>
      <vt:lpstr>Сравнение отметок ВПР с отметками в журнале по предмету «Биология» 6-8 кл.</vt:lpstr>
      <vt:lpstr>Статистика по отметкам по предмету «Биология» 6-8 кл.</vt:lpstr>
      <vt:lpstr>Выполнение заданий ВПР Биология 6 - 8 кл.</vt:lpstr>
      <vt:lpstr>Выполнение заданий  Биология 6 кл.</vt:lpstr>
      <vt:lpstr>Результативные задания </vt:lpstr>
      <vt:lpstr>Результативность выполнения заданий ВПР</vt:lpstr>
      <vt:lpstr>Выполнение заданий  Биология 7 кл.</vt:lpstr>
      <vt:lpstr>Результативность выполнения заданий ВПР</vt:lpstr>
      <vt:lpstr>Выполнение заданий Биология 8 кл.</vt:lpstr>
      <vt:lpstr>Результативность выполнения заданий ВПР</vt:lpstr>
      <vt:lpstr>Сравнение отметок ВПР с отметками в журнале  География 7-8 кл.</vt:lpstr>
      <vt:lpstr>Статистика по отметкам  География 7-8 кл.</vt:lpstr>
      <vt:lpstr>Выполнение заданий ВПР География 7 - 8 кл.</vt:lpstr>
      <vt:lpstr>Выполнение заданий География 7 кл.</vt:lpstr>
      <vt:lpstr>Результативные задания </vt:lpstr>
      <vt:lpstr>Результативность выполнения заданий ВПР</vt:lpstr>
      <vt:lpstr>Выполнение заданий  География 8 кл.</vt:lpstr>
      <vt:lpstr>Результативность выполнения заданий ВПР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Сравнение отметок с отметками в журнале биология 6 кл</dc:title>
  <dc:creator>Аюша</dc:creator>
  <cp:lastModifiedBy>Asus</cp:lastModifiedBy>
  <cp:revision>57</cp:revision>
  <dcterms:created xsi:type="dcterms:W3CDTF">2020-12-13T07:46:35Z</dcterms:created>
  <dcterms:modified xsi:type="dcterms:W3CDTF">2020-12-24T01:48:49Z</dcterms:modified>
</cp:coreProperties>
</file>