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FF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84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Статистика по отметкам</a:t>
            </a:r>
          </a:p>
        </c:rich>
      </c:tx>
      <c:layout>
        <c:manualLayout>
          <c:xMode val="edge"/>
          <c:yMode val="edge"/>
          <c:x val="0.29989009186351701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"/>
          <c:y val="0.1904066791990848"/>
          <c:w val="1"/>
          <c:h val="0.667800191591727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РФ</c:v>
                </c:pt>
              </c:strCache>
            </c:strRef>
          </c:tx>
          <c:spPr>
            <a:solidFill>
              <a:srgbClr val="9900CC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"2"</c:v>
                </c:pt>
                <c:pt idx="1">
                  <c:v>"3"</c:v>
                </c:pt>
                <c:pt idx="2">
                  <c:v>"4"</c:v>
                </c:pt>
                <c:pt idx="3">
                  <c:v>"5"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20.48</c:v>
                </c:pt>
                <c:pt idx="1">
                  <c:v>47.47</c:v>
                </c:pt>
                <c:pt idx="2">
                  <c:v>25.55</c:v>
                </c:pt>
                <c:pt idx="3">
                  <c:v>6.5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край</c:v>
                </c:pt>
              </c:strCache>
            </c:strRef>
          </c:tx>
          <c:spPr>
            <a:solidFill>
              <a:srgbClr val="FF6699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"2"</c:v>
                </c:pt>
                <c:pt idx="1">
                  <c:v>"3"</c:v>
                </c:pt>
                <c:pt idx="2">
                  <c:v>"4"</c:v>
                </c:pt>
                <c:pt idx="3">
                  <c:v>"5"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33.729999999999997</c:v>
                </c:pt>
                <c:pt idx="1">
                  <c:v>45.38</c:v>
                </c:pt>
                <c:pt idx="2">
                  <c:v>17.57</c:v>
                </c:pt>
                <c:pt idx="3">
                  <c:v>3.33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район</c:v>
                </c:pt>
              </c:strCache>
            </c:strRef>
          </c:tx>
          <c:spPr>
            <a:solidFill>
              <a:srgbClr val="33CC33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"2"</c:v>
                </c:pt>
                <c:pt idx="1">
                  <c:v>"3"</c:v>
                </c:pt>
                <c:pt idx="2">
                  <c:v>"4"</c:v>
                </c:pt>
                <c:pt idx="3">
                  <c:v>"5"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59.31</c:v>
                </c:pt>
                <c:pt idx="1">
                  <c:v>27.59</c:v>
                </c:pt>
                <c:pt idx="2">
                  <c:v>11.72</c:v>
                </c:pt>
                <c:pt idx="3">
                  <c:v>1.38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33745280"/>
        <c:axId val="133824896"/>
      </c:barChart>
      <c:catAx>
        <c:axId val="133745280"/>
        <c:scaling>
          <c:orientation val="minMax"/>
        </c:scaling>
        <c:delete val="0"/>
        <c:axPos val="b"/>
        <c:majorTickMark val="none"/>
        <c:minorTickMark val="none"/>
        <c:tickLblPos val="nextTo"/>
        <c:crossAx val="133824896"/>
        <c:crosses val="autoZero"/>
        <c:auto val="1"/>
        <c:lblAlgn val="ctr"/>
        <c:lblOffset val="100"/>
        <c:noMultiLvlLbl val="0"/>
      </c:catAx>
      <c:valAx>
        <c:axId val="13382489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3374528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8027759550889469"/>
          <c:y val="0.1502690455961484"/>
          <c:w val="0.43944480898221056"/>
          <c:h val="0.1161301860437735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000" b="1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Сравнение отметок с отметками по журналу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422098279381744E-3"/>
          <c:y val="0.18718131602962149"/>
          <c:w val="0.99234561825605128"/>
          <c:h val="0.597834536852047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край</c:v>
                </c:pt>
              </c:strCache>
            </c:strRef>
          </c:tx>
          <c:spPr>
            <a:solidFill>
              <a:srgbClr val="FF6699"/>
            </a:solidFill>
          </c:spPr>
          <c:invertIfNegative val="0"/>
          <c:cat>
            <c:strRef>
              <c:f>Лист1!$A$2:$A$4</c:f>
              <c:strCache>
                <c:ptCount val="3"/>
                <c:pt idx="0">
                  <c:v>  Понизили (Отметка &lt; Отметка по журналу) %</c:v>
                </c:pt>
                <c:pt idx="1">
                  <c:v>  Подтвердили (Отметка = Отметке по журналу) %</c:v>
                </c:pt>
                <c:pt idx="2">
                  <c:v>  Повысили (Отметка &gt; Отметка по журналу) %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67.260000000000005</c:v>
                </c:pt>
                <c:pt idx="1">
                  <c:v>29.25</c:v>
                </c:pt>
                <c:pt idx="2">
                  <c:v>3.49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район</c:v>
                </c:pt>
              </c:strCache>
            </c:strRef>
          </c:tx>
          <c:spPr>
            <a:solidFill>
              <a:srgbClr val="33CC33"/>
            </a:solidFill>
          </c:spPr>
          <c:invertIfNegative val="0"/>
          <c:cat>
            <c:strRef>
              <c:f>Лист1!$A$2:$A$4</c:f>
              <c:strCache>
                <c:ptCount val="3"/>
                <c:pt idx="0">
                  <c:v>  Понизили (Отметка &lt; Отметка по журналу) %</c:v>
                </c:pt>
                <c:pt idx="1">
                  <c:v>  Подтвердили (Отметка = Отметке по журналу) %</c:v>
                </c:pt>
                <c:pt idx="2">
                  <c:v>  Повысили (Отметка &gt; Отметка по журналу) %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77.930000000000007</c:v>
                </c:pt>
                <c:pt idx="1">
                  <c:v>20</c:v>
                </c:pt>
                <c:pt idx="2">
                  <c:v>2.0699999999999998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33876352"/>
        <c:axId val="133886336"/>
      </c:barChart>
      <c:catAx>
        <c:axId val="133876352"/>
        <c:scaling>
          <c:orientation val="minMax"/>
        </c:scaling>
        <c:delete val="0"/>
        <c:axPos val="b"/>
        <c:majorTickMark val="none"/>
        <c:minorTickMark val="none"/>
        <c:tickLblPos val="nextTo"/>
        <c:crossAx val="133886336"/>
        <c:crosses val="autoZero"/>
        <c:auto val="1"/>
        <c:lblAlgn val="ctr"/>
        <c:lblOffset val="100"/>
        <c:noMultiLvlLbl val="0"/>
      </c:catAx>
      <c:valAx>
        <c:axId val="13388633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3387635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916607661954592"/>
          <c:y val="0.18850889907418292"/>
          <c:w val="0.39916573528270571"/>
          <c:h val="0.1133418646052327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000" b="1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Процент выполнения заданий. </a:t>
            </a:r>
            <a:endParaRPr lang="ru-RU" dirty="0" smtClean="0"/>
          </a:p>
          <a:p>
            <a:pPr>
              <a:defRPr/>
            </a:pPr>
            <a:r>
              <a:rPr lang="ru-RU" dirty="0" smtClean="0"/>
              <a:t>Физика </a:t>
            </a:r>
            <a:r>
              <a:rPr lang="ru-RU" dirty="0"/>
              <a:t>8 класс (по программе 7 класса)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край</c:v>
                </c:pt>
              </c:strCache>
            </c:strRef>
          </c:tx>
          <c:spPr>
            <a:solidFill>
              <a:srgbClr val="FF33CC"/>
            </a:solidFill>
          </c:spPr>
          <c:invertIfNegative val="0"/>
          <c:cat>
            <c:numRef>
              <c:f>Лист1!$A$2:$A$12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64.03</c:v>
                </c:pt>
                <c:pt idx="1">
                  <c:v>34.01</c:v>
                </c:pt>
                <c:pt idx="2">
                  <c:v>54.93</c:v>
                </c:pt>
                <c:pt idx="3">
                  <c:v>71.5</c:v>
                </c:pt>
                <c:pt idx="4">
                  <c:v>51.78</c:v>
                </c:pt>
                <c:pt idx="5">
                  <c:v>36.54</c:v>
                </c:pt>
                <c:pt idx="6">
                  <c:v>35.71</c:v>
                </c:pt>
                <c:pt idx="7">
                  <c:v>30.95</c:v>
                </c:pt>
                <c:pt idx="8">
                  <c:v>23.33</c:v>
                </c:pt>
                <c:pt idx="9">
                  <c:v>5.61</c:v>
                </c:pt>
                <c:pt idx="10">
                  <c:v>4.28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район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numRef>
              <c:f>Лист1!$A$2:$A$12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</c:numCache>
            </c:numRef>
          </c:cat>
          <c:val>
            <c:numRef>
              <c:f>Лист1!$C$2:$C$12</c:f>
              <c:numCache>
                <c:formatCode>General</c:formatCode>
                <c:ptCount val="11"/>
                <c:pt idx="0">
                  <c:v>46.9</c:v>
                </c:pt>
                <c:pt idx="1">
                  <c:v>18.28</c:v>
                </c:pt>
                <c:pt idx="2">
                  <c:v>47.59</c:v>
                </c:pt>
                <c:pt idx="3">
                  <c:v>51.72</c:v>
                </c:pt>
                <c:pt idx="4">
                  <c:v>36.549999999999997</c:v>
                </c:pt>
                <c:pt idx="5">
                  <c:v>28.97</c:v>
                </c:pt>
                <c:pt idx="6">
                  <c:v>26.55</c:v>
                </c:pt>
                <c:pt idx="7">
                  <c:v>24.14</c:v>
                </c:pt>
                <c:pt idx="8">
                  <c:v>18.62</c:v>
                </c:pt>
                <c:pt idx="9">
                  <c:v>2.99</c:v>
                </c:pt>
                <c:pt idx="10">
                  <c:v>1.1499999999999999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РФ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numRef>
              <c:f>Лист1!$A$2:$A$12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</c:numCache>
            </c:numRef>
          </c:cat>
          <c:val>
            <c:numRef>
              <c:f>Лист1!$D$2:$D$12</c:f>
              <c:numCache>
                <c:formatCode>General</c:formatCode>
                <c:ptCount val="11"/>
                <c:pt idx="0">
                  <c:v>71.92</c:v>
                </c:pt>
                <c:pt idx="1">
                  <c:v>39.53</c:v>
                </c:pt>
                <c:pt idx="2">
                  <c:v>64.650000000000006</c:v>
                </c:pt>
                <c:pt idx="3">
                  <c:v>77.2</c:v>
                </c:pt>
                <c:pt idx="4">
                  <c:v>59.13</c:v>
                </c:pt>
                <c:pt idx="5">
                  <c:v>47</c:v>
                </c:pt>
                <c:pt idx="6">
                  <c:v>38.72</c:v>
                </c:pt>
                <c:pt idx="7">
                  <c:v>40.950000000000003</c:v>
                </c:pt>
                <c:pt idx="8">
                  <c:v>29.85</c:v>
                </c:pt>
                <c:pt idx="9">
                  <c:v>8.3800000000000008</c:v>
                </c:pt>
                <c:pt idx="10">
                  <c:v>5.71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52443136"/>
        <c:axId val="152453120"/>
      </c:barChart>
      <c:catAx>
        <c:axId val="1524431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52453120"/>
        <c:crosses val="autoZero"/>
        <c:auto val="1"/>
        <c:lblAlgn val="ctr"/>
        <c:lblOffset val="100"/>
        <c:noMultiLvlLbl val="0"/>
      </c:catAx>
      <c:valAx>
        <c:axId val="152453120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15244313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Задания, процент выполнения которых ниже 20%</a:t>
            </a:r>
            <a:endParaRPr lang="ru-RU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1.9400622153094099E-2"/>
          <c:y val="0.33551904726635318"/>
          <c:w val="0.96119875569381175"/>
          <c:h val="0.468996886148452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район</c:v>
                </c:pt>
              </c:strCache>
            </c:strRef>
          </c:tx>
          <c:spPr>
            <a:solidFill>
              <a:srgbClr val="FF33CC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</c:v>
                </c:pt>
                <c:pt idx="1">
                  <c:v>9</c:v>
                </c:pt>
                <c:pt idx="2">
                  <c:v>10</c:v>
                </c:pt>
                <c:pt idx="3">
                  <c:v>11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18.28</c:v>
                </c:pt>
                <c:pt idx="1">
                  <c:v>18.62</c:v>
                </c:pt>
                <c:pt idx="2">
                  <c:v>2.99</c:v>
                </c:pt>
                <c:pt idx="3">
                  <c:v>1.1499999999999999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52481152"/>
        <c:axId val="152488192"/>
      </c:barChart>
      <c:catAx>
        <c:axId val="152481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52488192"/>
        <c:crosses val="autoZero"/>
        <c:auto val="1"/>
        <c:lblAlgn val="ctr"/>
        <c:lblOffset val="100"/>
        <c:noMultiLvlLbl val="0"/>
      </c:catAx>
      <c:valAx>
        <c:axId val="15248819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5248115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73974630159695121"/>
          <c:y val="0.2819523406399882"/>
          <c:w val="0.1283277868115664"/>
          <c:h val="0.1359767896159686"/>
        </c:manualLayout>
      </c:layout>
      <c:overlay val="0"/>
    </c:legend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Задания, процент выполнения которых меньше 30%</a:t>
            </a:r>
            <a:endParaRPr lang="ru-RU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1.7798735920269818E-2"/>
          <c:y val="0.31132044356182653"/>
          <c:w val="0.96440252815946037"/>
          <c:h val="0.496317683451838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район</c:v>
                </c:pt>
              </c:strCache>
            </c:strRef>
          </c:tx>
          <c:spPr>
            <a:solidFill>
              <a:srgbClr val="FF33CC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6</c:v>
                </c:pt>
                <c:pt idx="1">
                  <c:v>7</c:v>
                </c:pt>
                <c:pt idx="2">
                  <c:v>8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28.97</c:v>
                </c:pt>
                <c:pt idx="1">
                  <c:v>26.55</c:v>
                </c:pt>
                <c:pt idx="2">
                  <c:v>24.14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60434432"/>
        <c:axId val="160584832"/>
      </c:barChart>
      <c:catAx>
        <c:axId val="160434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60584832"/>
        <c:crosses val="autoZero"/>
        <c:auto val="1"/>
        <c:lblAlgn val="ctr"/>
        <c:lblOffset val="100"/>
        <c:noMultiLvlLbl val="0"/>
      </c:catAx>
      <c:valAx>
        <c:axId val="1605848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6043443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82520150666235859"/>
          <c:y val="0.19141579755027222"/>
          <c:w val="0.12950510595662662"/>
          <c:h val="0.1359767896159686"/>
        </c:manualLayout>
      </c:layout>
      <c:overlay val="0"/>
    </c:legend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00FF"/>
                </a:solidFill>
              </a:rPr>
              <a:t>Результаты выполнения всероссийской проверочной работы (ВПР) по физике 8 класс (по программе 7 класса</a:t>
            </a:r>
            <a:r>
              <a:rPr lang="ru-RU" b="1" dirty="0" smtClean="0">
                <a:solidFill>
                  <a:srgbClr val="0000FF"/>
                </a:solidFill>
              </a:rPr>
              <a:t>) в </a:t>
            </a:r>
            <a:r>
              <a:rPr lang="ru-RU" b="1" dirty="0" err="1" smtClean="0">
                <a:solidFill>
                  <a:srgbClr val="0000FF"/>
                </a:solidFill>
              </a:rPr>
              <a:t>Ульчском</a:t>
            </a:r>
            <a:r>
              <a:rPr lang="ru-RU" b="1" dirty="0" smtClean="0">
                <a:solidFill>
                  <a:srgbClr val="0000FF"/>
                </a:solidFill>
              </a:rPr>
              <a:t> районе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63888" y="5013176"/>
            <a:ext cx="4680520" cy="1152128"/>
          </a:xfrm>
        </p:spPr>
        <p:txBody>
          <a:bodyPr>
            <a:noAutofit/>
          </a:bodyPr>
          <a:lstStyle/>
          <a:p>
            <a:pPr algn="r"/>
            <a:r>
              <a:rPr lang="ru-RU" sz="2200" b="1" dirty="0" smtClean="0">
                <a:solidFill>
                  <a:schemeClr val="tx1"/>
                </a:solidFill>
              </a:rPr>
              <a:t>Бывалина Л.Л., учитель математики и физики МБОУ СОШ </a:t>
            </a:r>
            <a:r>
              <a:rPr lang="ru-RU" sz="2200" b="1" dirty="0" err="1" smtClean="0">
                <a:solidFill>
                  <a:schemeClr val="tx1"/>
                </a:solidFill>
              </a:rPr>
              <a:t>с.Киселёвка</a:t>
            </a:r>
            <a:r>
              <a:rPr lang="ru-RU" sz="2200" b="1" dirty="0" smtClean="0">
                <a:solidFill>
                  <a:schemeClr val="tx1"/>
                </a:solidFill>
              </a:rPr>
              <a:t> Ульчского муниципального района</a:t>
            </a:r>
            <a:endParaRPr lang="ru-RU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3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00FF"/>
                </a:solidFill>
              </a:rPr>
              <a:t>Необходимо работать </a:t>
            </a:r>
            <a:r>
              <a:rPr lang="ru-RU" sz="2800" b="1" dirty="0">
                <a:solidFill>
                  <a:srgbClr val="0000FF"/>
                </a:solidFill>
              </a:rPr>
              <a:t>над совершенствованием следующих навыков</a:t>
            </a:r>
            <a:r>
              <a:rPr lang="ru-RU" sz="2800" b="1" dirty="0" smtClean="0">
                <a:solidFill>
                  <a:srgbClr val="0000FF"/>
                </a:solidFill>
              </a:rPr>
              <a:t>:</a:t>
            </a:r>
            <a:endParaRPr lang="ru-RU" sz="2800" b="1" dirty="0">
              <a:solidFill>
                <a:srgbClr val="0000F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004246"/>
            <a:ext cx="7056784" cy="5400600"/>
          </a:xfrm>
        </p:spPr>
        <p:txBody>
          <a:bodyPr>
            <a:noAutofit/>
          </a:bodyPr>
          <a:lstStyle/>
          <a:p>
            <a:r>
              <a:rPr lang="ru-RU" sz="1800" b="1" dirty="0"/>
              <a:t>Анализ ситуаций практико-ориентированного характера, узнавание в них проявления изученных физических явлений или закономерностей и применение имеющихся знаний для их </a:t>
            </a:r>
            <a:r>
              <a:rPr lang="ru-RU" sz="1800" b="1" dirty="0" smtClean="0"/>
              <a:t>объяснения.</a:t>
            </a:r>
            <a:endParaRPr lang="ru-RU" sz="1800" b="1" dirty="0"/>
          </a:p>
          <a:p>
            <a:pPr lvl="0"/>
            <a:r>
              <a:rPr lang="ru-RU" sz="1800" b="1" dirty="0" smtClean="0"/>
              <a:t>Анализ </a:t>
            </a:r>
            <a:r>
              <a:rPr lang="ru-RU" sz="1800" b="1" dirty="0"/>
              <a:t>условия </a:t>
            </a:r>
            <a:r>
              <a:rPr lang="ru-RU" sz="1800" b="1" dirty="0" smtClean="0"/>
              <a:t>задачи, выделение физических величин, законов </a:t>
            </a:r>
            <a:r>
              <a:rPr lang="ru-RU" sz="1800" b="1" dirty="0"/>
              <a:t>и </a:t>
            </a:r>
            <a:r>
              <a:rPr lang="ru-RU" sz="1800" b="1" dirty="0" smtClean="0"/>
              <a:t>формул, необходимых </a:t>
            </a:r>
            <a:r>
              <a:rPr lang="ru-RU" sz="1800" b="1" dirty="0"/>
              <a:t>для ее </a:t>
            </a:r>
            <a:r>
              <a:rPr lang="ru-RU" sz="1800" b="1" dirty="0" smtClean="0"/>
              <a:t>решения.</a:t>
            </a:r>
          </a:p>
          <a:p>
            <a:pPr lvl="0"/>
            <a:r>
              <a:rPr lang="ru-RU" sz="1800" b="1" dirty="0" smtClean="0"/>
              <a:t>На основе </a:t>
            </a:r>
            <a:r>
              <a:rPr lang="ru-RU" sz="1800" b="1" dirty="0"/>
              <a:t>анализа условия задачи </a:t>
            </a:r>
            <a:r>
              <a:rPr lang="ru-RU" sz="1800" b="1" dirty="0" smtClean="0"/>
              <a:t>запись краткого условия, проведение расчетов </a:t>
            </a:r>
            <a:r>
              <a:rPr lang="ru-RU" sz="1800" b="1" dirty="0"/>
              <a:t>и </a:t>
            </a:r>
            <a:r>
              <a:rPr lang="ru-RU" sz="1800" b="1" dirty="0" smtClean="0"/>
              <a:t>оценка реальности </a:t>
            </a:r>
            <a:r>
              <a:rPr lang="ru-RU" sz="1800" b="1" dirty="0"/>
              <a:t>полученного значения физической величины.</a:t>
            </a:r>
          </a:p>
          <a:p>
            <a:r>
              <a:rPr lang="ru-RU" sz="1800" b="1" dirty="0" smtClean="0"/>
              <a:t>Решение задач, </a:t>
            </a:r>
            <a:r>
              <a:rPr lang="ru-RU" sz="1800" b="1" dirty="0"/>
              <a:t>используя </a:t>
            </a:r>
            <a:r>
              <a:rPr lang="ru-RU" sz="1800" b="1" dirty="0" smtClean="0"/>
              <a:t> основные физические </a:t>
            </a:r>
            <a:r>
              <a:rPr lang="ru-RU" sz="1800" b="1" dirty="0"/>
              <a:t>законы (закон Гука, закон Архимеда) и формулы, связывающие физические величины (путь, скорость, масса тела, плотность вещества, сила, давление, кинетическая энергия, потенциальная энергия, сила трения скольжения, коэффициент </a:t>
            </a:r>
            <a:r>
              <a:rPr lang="ru-RU" sz="1800" b="1" dirty="0" smtClean="0"/>
              <a:t>трения, механическая </a:t>
            </a:r>
            <a:r>
              <a:rPr lang="ru-RU" sz="1800" b="1" dirty="0"/>
              <a:t>работа, механическая мощность, КПД простого </a:t>
            </a:r>
            <a:r>
              <a:rPr lang="ru-RU" sz="1800" b="1" dirty="0" smtClean="0"/>
              <a:t>механизма).</a:t>
            </a:r>
          </a:p>
          <a:p>
            <a:pPr lvl="0"/>
            <a:r>
              <a:rPr lang="ru-RU" sz="1800" b="1" dirty="0" smtClean="0"/>
              <a:t>Анализ этапов проведения </a:t>
            </a:r>
            <a:r>
              <a:rPr lang="ru-RU" sz="1800" b="1" dirty="0"/>
              <a:t>исследований и </a:t>
            </a:r>
            <a:r>
              <a:rPr lang="ru-RU" sz="1800" b="1" dirty="0" smtClean="0"/>
              <a:t>интерпретация результатов </a:t>
            </a:r>
            <a:r>
              <a:rPr lang="ru-RU" sz="1800" b="1" dirty="0"/>
              <a:t>наблюдений и </a:t>
            </a:r>
            <a:r>
              <a:rPr lang="ru-RU" sz="1800" b="1" dirty="0" smtClean="0"/>
              <a:t>опытов.</a:t>
            </a:r>
            <a:endParaRPr lang="ru-RU" sz="1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64088" y="5922408"/>
            <a:ext cx="37439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00FF"/>
                </a:solidFill>
              </a:rPr>
              <a:t>Используем кодификатор</a:t>
            </a:r>
            <a:r>
              <a:rPr lang="ru-RU" b="1" dirty="0">
                <a:solidFill>
                  <a:srgbClr val="0000FF"/>
                </a:solidFill>
              </a:rPr>
              <a:t>, </a:t>
            </a:r>
            <a:r>
              <a:rPr lang="ru-RU" b="1" dirty="0" smtClean="0">
                <a:solidFill>
                  <a:srgbClr val="0000FF"/>
                </a:solidFill>
              </a:rPr>
              <a:t>для </a:t>
            </a:r>
            <a:r>
              <a:rPr lang="ru-RU" b="1" dirty="0">
                <a:solidFill>
                  <a:srgbClr val="0000FF"/>
                </a:solidFill>
              </a:rPr>
              <a:t>разработки и оценки выполнения заданий по ЕНГ </a:t>
            </a:r>
            <a:endParaRPr lang="ru-RU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31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6768752" cy="1143000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rgbClr val="0000FF"/>
                </a:solidFill>
              </a:rPr>
              <a:t>Контрольные измерительные материалы ВПР по физике направлены на проверку </a:t>
            </a:r>
            <a:r>
              <a:rPr lang="ru-RU" sz="2000" b="1" dirty="0" err="1">
                <a:solidFill>
                  <a:srgbClr val="0000FF"/>
                </a:solidFill>
              </a:rPr>
              <a:t>сформированности</a:t>
            </a:r>
            <a:r>
              <a:rPr lang="ru-RU" sz="2000" b="1" dirty="0">
                <a:solidFill>
                  <a:srgbClr val="0000FF"/>
                </a:solidFill>
              </a:rPr>
              <a:t> у обучающихся следующих результатов освоения естественнонаучных учебных предметов:  </a:t>
            </a:r>
            <a:br>
              <a:rPr lang="ru-RU" sz="2000" b="1" dirty="0">
                <a:solidFill>
                  <a:srgbClr val="0000FF"/>
                </a:solidFill>
              </a:rPr>
            </a:br>
            <a:endParaRPr lang="ru-RU" sz="2000" b="1" dirty="0">
              <a:solidFill>
                <a:srgbClr val="0000F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1600200"/>
            <a:ext cx="6912768" cy="514116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/>
              <a:t>– </a:t>
            </a:r>
            <a:r>
              <a:rPr lang="ru-RU" dirty="0"/>
              <a:t>формирование целостной научной картины мира; </a:t>
            </a:r>
          </a:p>
          <a:p>
            <a:pPr marL="0" indent="0">
              <a:buNone/>
            </a:pPr>
            <a:r>
              <a:rPr lang="ru-RU" dirty="0"/>
              <a:t>– овладение научным подходом к решению различных задач; </a:t>
            </a:r>
          </a:p>
          <a:p>
            <a:pPr marL="0" indent="0">
              <a:buNone/>
            </a:pPr>
            <a:r>
              <a:rPr lang="ru-RU" dirty="0"/>
              <a:t>– овладение умениями: формулировать гипотезы; конструировать; проводить  наблюдения, описание, измерение, эксперименты; оценивать полученные результаты; </a:t>
            </a:r>
          </a:p>
          <a:p>
            <a:pPr marL="0" indent="0">
              <a:buNone/>
            </a:pPr>
            <a:r>
              <a:rPr lang="ru-RU" dirty="0"/>
              <a:t>– овладение умением сопоставлять эмпирические и теоретические знания с объективными реалиями окружающего мира; </a:t>
            </a:r>
          </a:p>
          <a:p>
            <a:pPr marL="0" indent="0">
              <a:buNone/>
            </a:pPr>
            <a:r>
              <a:rPr lang="ru-RU" dirty="0"/>
              <a:t>– воспитание ответственного и бережного отношения к окружающей среде; </a:t>
            </a:r>
          </a:p>
          <a:p>
            <a:pPr marL="0" indent="0">
              <a:buNone/>
            </a:pPr>
            <a:r>
              <a:rPr lang="ru-RU" dirty="0"/>
              <a:t>– формирование умений безопасного и эффективного использования лабораторного  оборудования,  проведения  точных  измерений  и  адекватной оценки  полученных  результатов,   представления научно обоснованных аргументов своих действий, основанных на  </a:t>
            </a:r>
            <a:r>
              <a:rPr lang="ru-RU" dirty="0" err="1"/>
              <a:t>межпредметном</a:t>
            </a:r>
            <a:r>
              <a:rPr lang="ru-RU" dirty="0"/>
              <a:t> анализе учебных задач.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892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0"/>
            <a:ext cx="6984776" cy="922114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0000FF"/>
                </a:solidFill>
              </a:rPr>
              <a:t>ВПР 7 класса направлена на проверку у обучающихся следующих предметных требований: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908720"/>
            <a:ext cx="6984776" cy="452596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1</a:t>
            </a:r>
            <a:r>
              <a:rPr lang="ru-RU" sz="1800" dirty="0"/>
              <a:t>) формирование представлений о закономерной связи и познаваемости явлений природы, об объективности научного знания; о системообразующей роли физики для развития других естественных наук, техники и технологий; научного мировоззрения как результата изучения основ строения материи и фундаментальных законов физики;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/>
              <a:t>2) формирование первоначальных представлений о физической сущности явлений  природы (механических, тепловых, электромагнитных  и квантовых), видах материи  (вещество  и  поле),  движении  как  способе существования  материи; усвоение основных идей механики,  атомно-молекулярного учения о строении вещества, элементов электродинамики и квантовой  физики;  овладение  понятийным  аппаратом  и  символическим языком физики;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/>
              <a:t>3) приобретение опыта применения научных методов познания, наблюдения физических   явлений, проведения опытов, простых экспериментальных исследований, прямых и косвенных  измерений с использованием аналоговых и цифровых измерительных приборов; понимание неизбежности погрешностей любых измерений; </a:t>
            </a:r>
          </a:p>
          <a:p>
            <a:pPr marL="0" indent="0">
              <a:spcBef>
                <a:spcPts val="0"/>
              </a:spcBef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63171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6984776" cy="922114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0000FF"/>
                </a:solidFill>
              </a:rPr>
              <a:t>ВПР 7 класса направлена на проверку у обучающихся следующих предметных требований: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340768"/>
            <a:ext cx="6912768" cy="452596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1800" dirty="0"/>
              <a:t>4) понимание физических основ и принципов действия (работы) машин и механизмов,  средств  передвижения и связи, бытовых приборов, промышленных технологических  процессов,  влияния их на окружающую среду; осознание возможных причин техногенных и  экологических катастроф;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5</a:t>
            </a:r>
            <a:r>
              <a:rPr lang="ru-RU" sz="1800" dirty="0"/>
              <a:t>) осознание необходимости применения достижений физики и технологий для рационального природопользования;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/>
              <a:t>6) овладение основами безопасного использования естественных и искусственных  электрических и магнитных полей, электромагнитных и звуковых волн, естественных и искусственных ионизирующих излучений во избежание их вредного воздействия на  окружающую  среду и организм человека;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/>
              <a:t>7) развитие умения планировать в повседневной жизни свои действия с применением  полученных  знаний  законов  механики,  электродинамики, термодинамики и тепловых явлений с целью сбережения здоровья;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/>
              <a:t>8) формирование представлений о нерациональном использовании природных ресурсов  и  энергии, загрязнении окружающей среды как следствие несовершенства машин и механизмов. </a:t>
            </a:r>
          </a:p>
          <a:p>
            <a:pPr marL="0" indent="0">
              <a:spcBef>
                <a:spcPts val="0"/>
              </a:spcBef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08277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5856641"/>
              </p:ext>
            </p:extLst>
          </p:nvPr>
        </p:nvGraphicFramePr>
        <p:xfrm>
          <a:off x="1331640" y="5157192"/>
          <a:ext cx="7344815" cy="1261872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2160240"/>
                <a:gridCol w="1776583"/>
                <a:gridCol w="851998"/>
                <a:gridCol w="851998"/>
                <a:gridCol w="851998"/>
                <a:gridCol w="851998"/>
              </a:tblGrid>
              <a:tr h="192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Группы участников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Кол-во </a:t>
                      </a:r>
                      <a:r>
                        <a:rPr lang="ru-RU" sz="1600" b="1" dirty="0" smtClean="0">
                          <a:effectLst/>
                        </a:rPr>
                        <a:t>участников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«2»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«3»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«4»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«5»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2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Вся выборка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1075888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20,48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47,47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25,55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6,5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2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Хабаровский край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9915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33,73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45,38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17,57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3,33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2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effectLst/>
                        </a:rPr>
                        <a:t>Ульчский</a:t>
                      </a:r>
                      <a:r>
                        <a:rPr lang="ru-RU" sz="1800" b="1" dirty="0">
                          <a:effectLst/>
                        </a:rPr>
                        <a:t> </a:t>
                      </a:r>
                      <a:r>
                        <a:rPr lang="ru-RU" sz="1800" b="1" dirty="0" smtClean="0">
                          <a:effectLst/>
                        </a:rPr>
                        <a:t>район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145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59,31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27,59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11,72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1,38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467780942"/>
              </p:ext>
            </p:extLst>
          </p:nvPr>
        </p:nvGraphicFramePr>
        <p:xfrm>
          <a:off x="683568" y="404664"/>
          <a:ext cx="820891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5257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8844079"/>
              </p:ext>
            </p:extLst>
          </p:nvPr>
        </p:nvGraphicFramePr>
        <p:xfrm>
          <a:off x="755576" y="980728"/>
          <a:ext cx="7931224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637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084315183"/>
              </p:ext>
            </p:extLst>
          </p:nvPr>
        </p:nvGraphicFramePr>
        <p:xfrm>
          <a:off x="683568" y="0"/>
          <a:ext cx="8352928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5740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949607579"/>
              </p:ext>
            </p:extLst>
          </p:nvPr>
        </p:nvGraphicFramePr>
        <p:xfrm>
          <a:off x="467544" y="116632"/>
          <a:ext cx="7920880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79512" y="2780928"/>
            <a:ext cx="8640960" cy="4016484"/>
          </a:xfrm>
          <a:prstGeom prst="rect">
            <a:avLst/>
          </a:prstGeom>
          <a:solidFill>
            <a:srgbClr val="CCFFFF"/>
          </a:solidFill>
        </p:spPr>
        <p:txBody>
          <a:bodyPr wrap="square">
            <a:spAutoFit/>
          </a:bodyPr>
          <a:lstStyle/>
          <a:p>
            <a:r>
              <a:rPr lang="ru-RU" sz="1700" b="1" dirty="0"/>
              <a:t>2. Распознавать механические явления и объяснять на основе имеющихся знаний основные свойства или условия протекания этих </a:t>
            </a:r>
            <a:r>
              <a:rPr lang="ru-RU" sz="1700" b="1" dirty="0" smtClean="0"/>
              <a:t>явлений (диффузия, трение); анализировать </a:t>
            </a:r>
            <a:r>
              <a:rPr lang="ru-RU" sz="1700" b="1" dirty="0"/>
              <a:t>ситуации практико-ориентированного характера, узнавать в них проявление изученных физических явлений или закономерностей и применять имеющиеся знания для их </a:t>
            </a:r>
            <a:r>
              <a:rPr lang="ru-RU" sz="1700" b="1" dirty="0" smtClean="0"/>
              <a:t>объяснения.</a:t>
            </a:r>
            <a:r>
              <a:rPr lang="ru-RU" sz="1700" b="1" dirty="0"/>
              <a:t> (2 б</a:t>
            </a:r>
            <a:r>
              <a:rPr lang="ru-RU" sz="1700" b="1" dirty="0" smtClean="0"/>
              <a:t>.)</a:t>
            </a:r>
          </a:p>
          <a:p>
            <a:r>
              <a:rPr lang="ru-RU" sz="1700" b="1" dirty="0"/>
              <a:t>9. Решать задачи, используя формулы, связывающие физические величины (путь, </a:t>
            </a:r>
            <a:r>
              <a:rPr lang="ru-RU" sz="1700" b="1" dirty="0" smtClean="0"/>
              <a:t>средняя скорость</a:t>
            </a:r>
            <a:r>
              <a:rPr lang="ru-RU" sz="1700" b="1" dirty="0"/>
              <a:t>, масса тела, плотность вещества, сила, давление): на основе анализа условия задачи, выделять физические величины и формулы, необходимые для ее решения, проводить </a:t>
            </a:r>
            <a:r>
              <a:rPr lang="ru-RU" sz="1700" b="1" dirty="0" smtClean="0"/>
              <a:t>расчеты. </a:t>
            </a:r>
            <a:r>
              <a:rPr lang="ru-RU" sz="1700" b="1" dirty="0" err="1" smtClean="0"/>
              <a:t>Двушаговая</a:t>
            </a:r>
            <a:r>
              <a:rPr lang="ru-RU" sz="1700" b="1" dirty="0" smtClean="0"/>
              <a:t> задача (2 б.)</a:t>
            </a:r>
          </a:p>
          <a:p>
            <a:r>
              <a:rPr lang="ru-RU" sz="1700" b="1" dirty="0"/>
              <a:t>10. Решать задачи, используя физические законы </a:t>
            </a:r>
            <a:r>
              <a:rPr lang="ru-RU" sz="1700" b="1" dirty="0" smtClean="0"/>
              <a:t>(закон </a:t>
            </a:r>
            <a:r>
              <a:rPr lang="ru-RU" sz="1700" b="1" dirty="0"/>
              <a:t>Архимеда) и формулы, связывающие физические величины </a:t>
            </a:r>
            <a:r>
              <a:rPr lang="ru-RU" sz="1700" b="1" dirty="0" smtClean="0"/>
              <a:t>(плотность </a:t>
            </a:r>
            <a:r>
              <a:rPr lang="ru-RU" sz="1700" b="1" dirty="0"/>
              <a:t>вещества, сила, </a:t>
            </a:r>
            <a:r>
              <a:rPr lang="ru-RU" sz="1700" b="1" dirty="0" smtClean="0"/>
              <a:t>давление). Многошаговая задача (3 б.)</a:t>
            </a:r>
          </a:p>
          <a:p>
            <a:r>
              <a:rPr lang="ru-RU" sz="1700" b="1" dirty="0"/>
              <a:t>11. Анализировать отдельные этапы проведения исследований и интерпретировать результаты наблюдений и опытов</a:t>
            </a:r>
            <a:r>
              <a:rPr lang="ru-RU" sz="1700" b="1" dirty="0" smtClean="0"/>
              <a:t>; решать </a:t>
            </a:r>
            <a:r>
              <a:rPr lang="ru-RU" sz="1700" b="1" dirty="0"/>
              <a:t>задачи, используя физические </a:t>
            </a:r>
            <a:r>
              <a:rPr lang="ru-RU" sz="1700" b="1" dirty="0" smtClean="0"/>
              <a:t>законы (фрагмент электрокардиограммы, опыты по силе трения)</a:t>
            </a:r>
            <a:r>
              <a:rPr lang="ru-RU" sz="1700" b="1" dirty="0"/>
              <a:t> (3 б</a:t>
            </a:r>
            <a:r>
              <a:rPr lang="ru-RU" sz="1700" b="1" dirty="0" smtClean="0"/>
              <a:t>.)</a:t>
            </a:r>
            <a:endParaRPr lang="ru-RU" sz="1700" b="1" dirty="0"/>
          </a:p>
        </p:txBody>
      </p:sp>
    </p:spTree>
    <p:extLst>
      <p:ext uri="{BB962C8B-B14F-4D97-AF65-F5344CB8AC3E}">
        <p14:creationId xmlns:p14="http://schemas.microsoft.com/office/powerpoint/2010/main" val="361175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897477158"/>
              </p:ext>
            </p:extLst>
          </p:nvPr>
        </p:nvGraphicFramePr>
        <p:xfrm>
          <a:off x="611560" y="188640"/>
          <a:ext cx="7848872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6011854"/>
              </p:ext>
            </p:extLst>
          </p:nvPr>
        </p:nvGraphicFramePr>
        <p:xfrm>
          <a:off x="457200" y="3249771"/>
          <a:ext cx="8229600" cy="3154680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8229600"/>
              </a:tblGrid>
              <a:tr h="3403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6. Анализировать ситуации практико-ориентированного характера, узнавать в них проявление изученных физических явлений или закономерностей и применять имеющиеся знания для их </a:t>
                      </a:r>
                      <a:r>
                        <a:rPr lang="ru-RU" sz="1800" dirty="0" smtClean="0">
                          <a:effectLst/>
                        </a:rPr>
                        <a:t>объяснения (задача</a:t>
                      </a:r>
                      <a:r>
                        <a:rPr lang="ru-RU" sz="1800" baseline="0" dirty="0" smtClean="0">
                          <a:effectLst/>
                        </a:rPr>
                        <a:t> на расчет давления твердых тел) 1б.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3" marR="66583" marT="0" marB="0" anchor="b">
                    <a:solidFill>
                      <a:srgbClr val="CCFFFF"/>
                    </a:solidFill>
                  </a:tcPr>
                </a:tc>
              </a:tr>
              <a:tr h="3403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7. Использовать при выполнении учебных задач справочные материалы;</a:t>
                      </a:r>
                      <a:br>
                        <a:rPr lang="ru-RU" sz="1800" dirty="0">
                          <a:effectLst/>
                        </a:rPr>
                      </a:br>
                      <a:r>
                        <a:rPr lang="ru-RU" sz="1800" dirty="0">
                          <a:effectLst/>
                        </a:rPr>
                        <a:t>делать выводы по результатам </a:t>
                      </a:r>
                      <a:r>
                        <a:rPr lang="ru-RU" sz="1800" dirty="0" smtClean="0">
                          <a:effectLst/>
                        </a:rPr>
                        <a:t>исследования (плотность, сила трения) 2б.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3" marR="66583" marT="0" marB="0" anchor="b">
                    <a:solidFill>
                      <a:srgbClr val="CCFFFF"/>
                    </a:solidFill>
                  </a:tcPr>
                </a:tc>
              </a:tr>
              <a:tr h="5104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8. Решать задачи, используя физические законы (закон Паскаля, закон Архимеда) и формулы, связывающие физические величины (масса тела, плотность вещества, сила, давление</a:t>
                      </a:r>
                      <a:r>
                        <a:rPr lang="ru-RU" sz="1800" dirty="0" smtClean="0">
                          <a:effectLst/>
                        </a:rPr>
                        <a:t>). Задача на формулу плотности в ситуации практико-ориентированного характера. (1б.)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3" marR="66583" marT="0" marB="0" anchor="b"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219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925</Words>
  <Application>Microsoft Office PowerPoint</Application>
  <PresentationFormat>Экран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Результаты выполнения всероссийской проверочной работы (ВПР) по физике 8 класс (по программе 7 класса) в Ульчском районе</vt:lpstr>
      <vt:lpstr>Контрольные измерительные материалы ВПР по физике направлены на проверку сформированности у обучающихся следующих результатов освоения естественнонаучных учебных предметов:   </vt:lpstr>
      <vt:lpstr>ВПР 7 класса направлена на проверку у обучающихся следующих предметных требований: </vt:lpstr>
      <vt:lpstr>ВПР 7 класса направлена на проверку у обучающихся следующих предметных требований: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Необходимо работать над совершенствованием следующих навыков: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выполнения всероссийской проверочной работы (ВПР) по физике 8 класс (по программе 7 класса) в Ульчском районе</dc:title>
  <dc:creator>Asus</dc:creator>
  <cp:lastModifiedBy>Asus</cp:lastModifiedBy>
  <cp:revision>14</cp:revision>
  <dcterms:created xsi:type="dcterms:W3CDTF">2020-12-20T23:28:20Z</dcterms:created>
  <dcterms:modified xsi:type="dcterms:W3CDTF">2020-12-21T23:46:55Z</dcterms:modified>
</cp:coreProperties>
</file>